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8_0.xml" ContentType="application/vnd.ms-powerpoint.comments+xml"/>
  <Override PartName="/ppt/notesSlides/notesSlide10.xml" ContentType="application/vnd.openxmlformats-officedocument.presentationml.notesSlide+xml"/>
  <Override PartName="/ppt/comments/modernComment_109_0.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D1_3D174C54.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omments/modernComment_155_D24FBDA5.xml" ContentType="application/vnd.ms-powerpoint.comments+xml"/>
  <Override PartName="/ppt/notesSlides/notesSlide15.xml" ContentType="application/vnd.openxmlformats-officedocument.presentationml.notesSlide+xml"/>
  <Override PartName="/ppt/comments/modernComment_156_3F90E532.xml" ContentType="application/vnd.ms-powerpoint.comments+xml"/>
  <Override PartName="/ppt/notesSlides/notesSlide16.xml" ContentType="application/vnd.openxmlformats-officedocument.presentationml.notesSlide+xml"/>
  <Override PartName="/ppt/comments/modernComment_157_8152AF2A.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8"/>
  </p:notesMasterIdLst>
  <p:sldIdLst>
    <p:sldId id="256" r:id="rId2"/>
    <p:sldId id="257" r:id="rId3"/>
    <p:sldId id="258" r:id="rId4"/>
    <p:sldId id="313" r:id="rId5"/>
    <p:sldId id="314" r:id="rId6"/>
    <p:sldId id="261" r:id="rId7"/>
    <p:sldId id="262" r:id="rId8"/>
    <p:sldId id="263" r:id="rId9"/>
    <p:sldId id="264" r:id="rId10"/>
    <p:sldId id="265" r:id="rId11"/>
    <p:sldId id="266" r:id="rId12"/>
    <p:sldId id="299" r:id="rId13"/>
    <p:sldId id="465" r:id="rId14"/>
    <p:sldId id="341" r:id="rId15"/>
    <p:sldId id="342" r:id="rId16"/>
    <p:sldId id="343" r:id="rId17"/>
    <p:sldId id="344" r:id="rId18"/>
    <p:sldId id="349" r:id="rId19"/>
    <p:sldId id="347" r:id="rId20"/>
    <p:sldId id="348" r:id="rId21"/>
    <p:sldId id="350" r:id="rId22"/>
    <p:sldId id="351" r:id="rId23"/>
    <p:sldId id="352" r:id="rId24"/>
    <p:sldId id="353" r:id="rId25"/>
    <p:sldId id="354" r:id="rId26"/>
    <p:sldId id="356" r:id="rId27"/>
    <p:sldId id="357" r:id="rId28"/>
    <p:sldId id="469" r:id="rId29"/>
    <p:sldId id="470" r:id="rId30"/>
    <p:sldId id="471" r:id="rId31"/>
    <p:sldId id="360" r:id="rId32"/>
    <p:sldId id="361" r:id="rId33"/>
    <p:sldId id="362" r:id="rId34"/>
    <p:sldId id="363" r:id="rId35"/>
    <p:sldId id="364" r:id="rId36"/>
    <p:sldId id="365" r:id="rId37"/>
    <p:sldId id="472" r:id="rId38"/>
    <p:sldId id="473" r:id="rId39"/>
    <p:sldId id="474" r:id="rId40"/>
    <p:sldId id="367" r:id="rId41"/>
    <p:sldId id="368" r:id="rId42"/>
    <p:sldId id="369" r:id="rId43"/>
    <p:sldId id="370" r:id="rId44"/>
    <p:sldId id="371" r:id="rId45"/>
    <p:sldId id="372" r:id="rId46"/>
    <p:sldId id="475" r:id="rId47"/>
    <p:sldId id="476" r:id="rId48"/>
    <p:sldId id="477" r:id="rId49"/>
    <p:sldId id="381" r:id="rId50"/>
    <p:sldId id="382" r:id="rId51"/>
    <p:sldId id="383" r:id="rId52"/>
    <p:sldId id="384" r:id="rId53"/>
    <p:sldId id="385" r:id="rId54"/>
    <p:sldId id="386" r:id="rId55"/>
    <p:sldId id="478" r:id="rId56"/>
    <p:sldId id="479" r:id="rId57"/>
    <p:sldId id="480" r:id="rId58"/>
    <p:sldId id="374" r:id="rId59"/>
    <p:sldId id="375" r:id="rId60"/>
    <p:sldId id="376" r:id="rId61"/>
    <p:sldId id="377" r:id="rId62"/>
    <p:sldId id="378" r:id="rId63"/>
    <p:sldId id="379" r:id="rId64"/>
    <p:sldId id="481" r:id="rId65"/>
    <p:sldId id="482" r:id="rId66"/>
    <p:sldId id="483" r:id="rId67"/>
    <p:sldId id="388" r:id="rId68"/>
    <p:sldId id="389" r:id="rId69"/>
    <p:sldId id="390" r:id="rId70"/>
    <p:sldId id="391" r:id="rId71"/>
    <p:sldId id="392" r:id="rId72"/>
    <p:sldId id="393" r:id="rId73"/>
    <p:sldId id="484" r:id="rId74"/>
    <p:sldId id="485" r:id="rId75"/>
    <p:sldId id="486" r:id="rId76"/>
    <p:sldId id="395" r:id="rId77"/>
    <p:sldId id="396" r:id="rId78"/>
    <p:sldId id="397" r:id="rId79"/>
    <p:sldId id="398" r:id="rId80"/>
    <p:sldId id="399" r:id="rId81"/>
    <p:sldId id="400" r:id="rId82"/>
    <p:sldId id="487" r:id="rId83"/>
    <p:sldId id="488" r:id="rId84"/>
    <p:sldId id="489" r:id="rId85"/>
    <p:sldId id="402" r:id="rId86"/>
    <p:sldId id="403" r:id="rId87"/>
    <p:sldId id="404" r:id="rId88"/>
    <p:sldId id="405" r:id="rId89"/>
    <p:sldId id="406" r:id="rId90"/>
    <p:sldId id="407" r:id="rId91"/>
    <p:sldId id="490" r:id="rId92"/>
    <p:sldId id="491" r:id="rId93"/>
    <p:sldId id="492" r:id="rId94"/>
    <p:sldId id="409" r:id="rId95"/>
    <p:sldId id="410" r:id="rId96"/>
    <p:sldId id="411" r:id="rId97"/>
    <p:sldId id="412" r:id="rId98"/>
    <p:sldId id="413" r:id="rId99"/>
    <p:sldId id="414" r:id="rId100"/>
    <p:sldId id="493" r:id="rId101"/>
    <p:sldId id="494" r:id="rId102"/>
    <p:sldId id="495" r:id="rId103"/>
    <p:sldId id="416" r:id="rId104"/>
    <p:sldId id="417" r:id="rId105"/>
    <p:sldId id="418" r:id="rId106"/>
    <p:sldId id="419" r:id="rId107"/>
    <p:sldId id="420" r:id="rId108"/>
    <p:sldId id="421" r:id="rId109"/>
    <p:sldId id="496" r:id="rId110"/>
    <p:sldId id="497" r:id="rId111"/>
    <p:sldId id="498" r:id="rId112"/>
    <p:sldId id="423" r:id="rId113"/>
    <p:sldId id="424" r:id="rId114"/>
    <p:sldId id="425" r:id="rId115"/>
    <p:sldId id="426" r:id="rId116"/>
    <p:sldId id="427" r:id="rId117"/>
    <p:sldId id="428" r:id="rId118"/>
    <p:sldId id="499" r:id="rId119"/>
    <p:sldId id="500" r:id="rId120"/>
    <p:sldId id="501" r:id="rId121"/>
    <p:sldId id="430" r:id="rId122"/>
    <p:sldId id="431" r:id="rId123"/>
    <p:sldId id="432" r:id="rId124"/>
    <p:sldId id="433" r:id="rId125"/>
    <p:sldId id="434" r:id="rId126"/>
    <p:sldId id="435" r:id="rId127"/>
    <p:sldId id="502" r:id="rId128"/>
    <p:sldId id="503" r:id="rId129"/>
    <p:sldId id="504" r:id="rId130"/>
    <p:sldId id="437" r:id="rId131"/>
    <p:sldId id="438" r:id="rId132"/>
    <p:sldId id="439" r:id="rId133"/>
    <p:sldId id="440" r:id="rId134"/>
    <p:sldId id="441" r:id="rId135"/>
    <p:sldId id="442" r:id="rId136"/>
    <p:sldId id="505" r:id="rId137"/>
    <p:sldId id="506" r:id="rId138"/>
    <p:sldId id="507" r:id="rId139"/>
    <p:sldId id="444" r:id="rId140"/>
    <p:sldId id="445" r:id="rId141"/>
    <p:sldId id="446" r:id="rId142"/>
    <p:sldId id="447" r:id="rId143"/>
    <p:sldId id="448" r:id="rId144"/>
    <p:sldId id="449" r:id="rId145"/>
    <p:sldId id="508" r:id="rId146"/>
    <p:sldId id="509" r:id="rId147"/>
    <p:sldId id="510" r:id="rId148"/>
    <p:sldId id="451" r:id="rId149"/>
    <p:sldId id="452" r:id="rId150"/>
    <p:sldId id="453" r:id="rId151"/>
    <p:sldId id="454" r:id="rId152"/>
    <p:sldId id="455" r:id="rId153"/>
    <p:sldId id="456" r:id="rId154"/>
    <p:sldId id="511" r:id="rId155"/>
    <p:sldId id="512" r:id="rId156"/>
    <p:sldId id="513" r:id="rId157"/>
    <p:sldId id="458" r:id="rId158"/>
    <p:sldId id="459" r:id="rId159"/>
    <p:sldId id="460" r:id="rId160"/>
    <p:sldId id="461" r:id="rId161"/>
    <p:sldId id="462" r:id="rId162"/>
    <p:sldId id="463" r:id="rId163"/>
    <p:sldId id="304" r:id="rId164"/>
    <p:sldId id="467" r:id="rId165"/>
    <p:sldId id="466" r:id="rId166"/>
    <p:sldId id="468" r:id="rId167"/>
  </p:sldIdLst>
  <p:sldSz cx="18288000" cy="10287000"/>
  <p:notesSz cx="18288000" cy="10287000"/>
  <p:embeddedFontLst>
    <p:embeddedFont>
      <p:font typeface="Calibri" panose="020F0502020204030204" pitchFamily="34" charset="0"/>
      <p:regular r:id="rId169"/>
      <p:bold r:id="rId170"/>
      <p:italic r:id="rId171"/>
      <p:boldItalic r:id="rId172"/>
    </p:embeddedFont>
    <p:embeddedFont>
      <p:font typeface="Helvetica Neue" panose="02000503000000020004" pitchFamily="2" charset="0"/>
      <p:regular r:id="rId173"/>
      <p:bold r:id="rId174"/>
      <p:italic r:id="rId175"/>
      <p:boldItalic r:id="rId176"/>
    </p:embeddedFont>
    <p:embeddedFont>
      <p:font typeface="Trebuchet MS" panose="020B0703020202090204" pitchFamily="34" charset="0"/>
      <p:regular r:id="rId177"/>
      <p:bold r:id="rId178"/>
      <p:italic r:id="rId1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0" roundtripDataSignature="AMtx7mi1vE7HMkZ2lpa+QvhjN5bNSUJDR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7BBC28-C8CB-EBCC-055D-6E03393A6CDD}" name="Sandra Mergey" initials="SM" userId="071030f76696401e" providerId="Windows Live"/>
  <p188:author id="{99C49D5F-6AC3-070F-ADF7-B8EC707F33F2}" name="Floriane CAMPS-GUIRAN-SUBERBIELLE" initials="FCGS" userId="S::floriane.camps-guiran-suberbielle@dauphine.eu::10a1c638-c9c5-43f7-a76b-2a36596541a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184B"/>
    <a:srgbClr val="3D547B"/>
    <a:srgbClr val="001D58"/>
    <a:srgbClr val="1823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42A1F68-F9D1-4336-941F-51D54184E5CF}">
  <a:tblStyle styleId="{242A1F68-F9D1-4336-941F-51D54184E5C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13B65C43-5DBE-43B3-8776-9C42E4BA3E50}"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96"/>
    <p:restoredTop sz="78720"/>
  </p:normalViewPr>
  <p:slideViewPr>
    <p:cSldViewPr snapToGrid="0">
      <p:cViewPr varScale="1">
        <p:scale>
          <a:sx n="55" d="100"/>
          <a:sy n="55" d="100"/>
        </p:scale>
        <p:origin x="1880" y="21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font" Target="fonts/font2.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font" Target="fonts/font3.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viewProps" Target="view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font" Target="fonts/font4.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6.fntdata"/><Relationship Id="rId179" Type="http://schemas.openxmlformats.org/officeDocument/2006/relationships/font" Target="fonts/font1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font" Target="fonts/font1.fntdata"/><Relationship Id="rId18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80" Type="http://customschemas.google.com/relationships/presentationmetadata" Target="meta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font" Target="fonts/font7.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font" Target="fonts/font8.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font" Target="fonts/font9.fntdata"/></Relationships>
</file>

<file path=ppt/charts/_rels/chart1.xml.rels><?xml version="1.0" encoding="UTF-8" standalone="yes"?>
<Relationships xmlns="http://schemas.openxmlformats.org/package/2006/relationships"><Relationship Id="rId3" Type="http://schemas.openxmlformats.org/officeDocument/2006/relationships/oleObject" Target="file:////Users/florianecamps/Documents/Dauphine/DJC/Adfe/adf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2.1909414061185919E-3"/>
          <c:w val="0.97036632902241549"/>
          <c:h val="0.95179928906539102"/>
        </c:manualLayout>
      </c:layout>
      <c:pie3DChart>
        <c:varyColors val="1"/>
        <c:ser>
          <c:idx val="0"/>
          <c:order val="0"/>
          <c:dPt>
            <c:idx val="0"/>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1-589D-4441-8889-FF2263A0DD40}"/>
              </c:ext>
            </c:extLst>
          </c:dPt>
          <c:dPt>
            <c:idx val="1"/>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3-589D-4441-8889-FF2263A0DD40}"/>
              </c:ext>
            </c:extLst>
          </c:dPt>
          <c:dPt>
            <c:idx val="2"/>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5-589D-4441-8889-FF2263A0DD40}"/>
              </c:ext>
            </c:extLst>
          </c:dPt>
          <c:dPt>
            <c:idx val="3"/>
            <c:bubble3D val="0"/>
            <c:spPr>
              <a:solidFill>
                <a:schemeClr val="accent6">
                  <a:lumMod val="60000"/>
                  <a:alpha val="90000"/>
                </a:schemeClr>
              </a:solidFill>
              <a:ln w="19050">
                <a:solidFill>
                  <a:schemeClr val="accent6">
                    <a:lumMod val="60000"/>
                    <a:lumMod val="75000"/>
                  </a:schemeClr>
                </a:solid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c:ext xmlns:c16="http://schemas.microsoft.com/office/drawing/2014/chart" uri="{C3380CC4-5D6E-409C-BE32-E72D297353CC}">
                <c16:uniqueId val="{00000007-589D-4441-8889-FF2263A0DD40}"/>
              </c:ext>
            </c:extLst>
          </c:dPt>
          <c:dPt>
            <c:idx val="4"/>
            <c:bubble3D val="0"/>
            <c:spPr>
              <a:solidFill>
                <a:schemeClr val="accent5">
                  <a:lumMod val="60000"/>
                  <a:alpha val="90000"/>
                </a:schemeClr>
              </a:solidFill>
              <a:ln w="19050">
                <a:solidFill>
                  <a:schemeClr val="accent5">
                    <a:lumMod val="60000"/>
                    <a:lumMod val="75000"/>
                  </a:schemeClr>
                </a:solid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c:ext xmlns:c16="http://schemas.microsoft.com/office/drawing/2014/chart" uri="{C3380CC4-5D6E-409C-BE32-E72D297353CC}">
                <c16:uniqueId val="{00000009-589D-4441-8889-FF2263A0DD40}"/>
              </c:ext>
            </c:extLst>
          </c:dPt>
          <c:dPt>
            <c:idx val="5"/>
            <c:bubble3D val="0"/>
            <c:spPr>
              <a:solidFill>
                <a:schemeClr val="accent4">
                  <a:lumMod val="60000"/>
                  <a:alpha val="90000"/>
                </a:schemeClr>
              </a:solidFill>
              <a:ln w="19050">
                <a:solidFill>
                  <a:schemeClr val="accent4">
                    <a:lumMod val="60000"/>
                    <a:lumMod val="75000"/>
                  </a:schemeClr>
                </a:solid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c:ext xmlns:c16="http://schemas.microsoft.com/office/drawing/2014/chart" uri="{C3380CC4-5D6E-409C-BE32-E72D297353CC}">
                <c16:uniqueId val="{0000000B-589D-4441-8889-FF2263A0DD40}"/>
              </c:ext>
            </c:extLst>
          </c:dPt>
          <c:dPt>
            <c:idx val="6"/>
            <c:bubble3D val="0"/>
            <c:spPr>
              <a:solidFill>
                <a:schemeClr val="accent6">
                  <a:lumMod val="80000"/>
                  <a:lumOff val="20000"/>
                  <a:alpha val="90000"/>
                </a:schemeClr>
              </a:solidFill>
              <a:ln w="19050">
                <a:solidFill>
                  <a:schemeClr val="accent6">
                    <a:lumMod val="80000"/>
                    <a:lumOff val="20000"/>
                    <a:lumMod val="75000"/>
                  </a:schemeClr>
                </a:solidFill>
              </a:ln>
              <a:effectLst>
                <a:innerShdw blurRad="114300">
                  <a:schemeClr val="accent6">
                    <a:lumMod val="80000"/>
                    <a:lumOff val="20000"/>
                    <a:lumMod val="75000"/>
                  </a:schemeClr>
                </a:innerShdw>
              </a:effectLst>
              <a:scene3d>
                <a:camera prst="orthographicFront"/>
                <a:lightRig rig="threePt" dir="t"/>
              </a:scene3d>
              <a:sp3d contourW="19050" prstMaterial="flat">
                <a:contourClr>
                  <a:schemeClr val="accent6">
                    <a:lumMod val="80000"/>
                    <a:lumOff val="20000"/>
                    <a:lumMod val="75000"/>
                  </a:schemeClr>
                </a:contourClr>
              </a:sp3d>
            </c:spPr>
            <c:extLst>
              <c:ext xmlns:c16="http://schemas.microsoft.com/office/drawing/2014/chart" uri="{C3380CC4-5D6E-409C-BE32-E72D297353CC}">
                <c16:uniqueId val="{0000000D-589D-4441-8889-FF2263A0DD40}"/>
              </c:ext>
            </c:extLst>
          </c:dPt>
          <c:dPt>
            <c:idx val="7"/>
            <c:bubble3D val="0"/>
            <c:spPr>
              <a:solidFill>
                <a:schemeClr val="accent5">
                  <a:lumMod val="80000"/>
                  <a:lumOff val="20000"/>
                  <a:alpha val="90000"/>
                </a:schemeClr>
              </a:solidFill>
              <a:ln w="19050">
                <a:solidFill>
                  <a:schemeClr val="accent5">
                    <a:lumMod val="80000"/>
                    <a:lumOff val="20000"/>
                    <a:lumMod val="75000"/>
                  </a:schemeClr>
                </a:solidFill>
              </a:ln>
              <a:effectLst>
                <a:innerShdw blurRad="114300">
                  <a:schemeClr val="accent5">
                    <a:lumMod val="80000"/>
                    <a:lumOff val="20000"/>
                    <a:lumMod val="75000"/>
                  </a:schemeClr>
                </a:innerShdw>
              </a:effectLst>
              <a:scene3d>
                <a:camera prst="orthographicFront"/>
                <a:lightRig rig="threePt" dir="t"/>
              </a:scene3d>
              <a:sp3d contourW="19050" prstMaterial="flat">
                <a:contourClr>
                  <a:schemeClr val="accent5">
                    <a:lumMod val="80000"/>
                    <a:lumOff val="20000"/>
                    <a:lumMod val="75000"/>
                  </a:schemeClr>
                </a:contourClr>
              </a:sp3d>
            </c:spPr>
            <c:extLst>
              <c:ext xmlns:c16="http://schemas.microsoft.com/office/drawing/2014/chart" uri="{C3380CC4-5D6E-409C-BE32-E72D297353CC}">
                <c16:uniqueId val="{0000000F-589D-4441-8889-FF2263A0DD40}"/>
              </c:ext>
            </c:extLst>
          </c:dPt>
          <c:dPt>
            <c:idx val="8"/>
            <c:bubble3D val="0"/>
            <c:spPr>
              <a:solidFill>
                <a:schemeClr val="accent4">
                  <a:lumMod val="80000"/>
                  <a:lumOff val="20000"/>
                  <a:alpha val="90000"/>
                </a:schemeClr>
              </a:solidFill>
              <a:ln w="19050">
                <a:solidFill>
                  <a:schemeClr val="accent4">
                    <a:lumMod val="80000"/>
                    <a:lumOff val="20000"/>
                    <a:lumMod val="75000"/>
                  </a:schemeClr>
                </a:solidFill>
              </a:ln>
              <a:effectLst>
                <a:innerShdw blurRad="114300">
                  <a:schemeClr val="accent4">
                    <a:lumMod val="80000"/>
                    <a:lumOff val="20000"/>
                    <a:lumMod val="75000"/>
                  </a:schemeClr>
                </a:innerShdw>
              </a:effectLst>
              <a:scene3d>
                <a:camera prst="orthographicFront"/>
                <a:lightRig rig="threePt" dir="t"/>
              </a:scene3d>
              <a:sp3d contourW="19050" prstMaterial="flat">
                <a:contourClr>
                  <a:schemeClr val="accent4">
                    <a:lumMod val="80000"/>
                    <a:lumOff val="20000"/>
                    <a:lumMod val="75000"/>
                  </a:schemeClr>
                </a:contourClr>
              </a:sp3d>
            </c:spPr>
            <c:extLst>
              <c:ext xmlns:c16="http://schemas.microsoft.com/office/drawing/2014/chart" uri="{C3380CC4-5D6E-409C-BE32-E72D297353CC}">
                <c16:uniqueId val="{00000011-589D-4441-8889-FF2263A0DD40}"/>
              </c:ext>
            </c:extLst>
          </c:dPt>
          <c:dPt>
            <c:idx val="9"/>
            <c:bubble3D val="0"/>
            <c:spPr>
              <a:solidFill>
                <a:schemeClr val="accent6">
                  <a:lumMod val="80000"/>
                  <a:alpha val="90000"/>
                </a:schemeClr>
              </a:solidFill>
              <a:ln w="19050">
                <a:solidFill>
                  <a:schemeClr val="accent6">
                    <a:lumMod val="80000"/>
                    <a:lumMod val="75000"/>
                  </a:schemeClr>
                </a:solidFill>
              </a:ln>
              <a:effectLst>
                <a:innerShdw blurRad="114300">
                  <a:schemeClr val="accent6">
                    <a:lumMod val="80000"/>
                    <a:lumMod val="75000"/>
                  </a:schemeClr>
                </a:innerShdw>
              </a:effectLst>
              <a:scene3d>
                <a:camera prst="orthographicFront"/>
                <a:lightRig rig="threePt" dir="t"/>
              </a:scene3d>
              <a:sp3d contourW="19050" prstMaterial="flat">
                <a:contourClr>
                  <a:schemeClr val="accent6">
                    <a:lumMod val="80000"/>
                    <a:lumMod val="75000"/>
                  </a:schemeClr>
                </a:contourClr>
              </a:sp3d>
            </c:spPr>
            <c:extLst>
              <c:ext xmlns:c16="http://schemas.microsoft.com/office/drawing/2014/chart" uri="{C3380CC4-5D6E-409C-BE32-E72D297353CC}">
                <c16:uniqueId val="{00000013-589D-4441-8889-FF2263A0DD40}"/>
              </c:ext>
            </c:extLst>
          </c:dPt>
          <c:dPt>
            <c:idx val="10"/>
            <c:bubble3D val="0"/>
            <c:spPr>
              <a:solidFill>
                <a:schemeClr val="accent5">
                  <a:lumMod val="80000"/>
                  <a:alpha val="90000"/>
                </a:schemeClr>
              </a:solidFill>
              <a:ln w="19050">
                <a:solidFill>
                  <a:schemeClr val="accent5">
                    <a:lumMod val="80000"/>
                    <a:lumMod val="75000"/>
                  </a:schemeClr>
                </a:solidFill>
              </a:ln>
              <a:effectLst>
                <a:innerShdw blurRad="114300">
                  <a:schemeClr val="accent5">
                    <a:lumMod val="80000"/>
                    <a:lumMod val="75000"/>
                  </a:schemeClr>
                </a:innerShdw>
              </a:effectLst>
              <a:scene3d>
                <a:camera prst="orthographicFront"/>
                <a:lightRig rig="threePt" dir="t"/>
              </a:scene3d>
              <a:sp3d contourW="19050" prstMaterial="flat">
                <a:contourClr>
                  <a:schemeClr val="accent5">
                    <a:lumMod val="80000"/>
                    <a:lumMod val="75000"/>
                  </a:schemeClr>
                </a:contourClr>
              </a:sp3d>
            </c:spPr>
            <c:extLst>
              <c:ext xmlns:c16="http://schemas.microsoft.com/office/drawing/2014/chart" uri="{C3380CC4-5D6E-409C-BE32-E72D297353CC}">
                <c16:uniqueId val="{00000015-589D-4441-8889-FF2263A0DD40}"/>
              </c:ext>
            </c:extLst>
          </c:dPt>
          <c:dLbls>
            <c:dLbl>
              <c:idx val="0"/>
              <c:layout>
                <c:manualLayout>
                  <c:x val="2.196937721047346E-2"/>
                  <c:y val="1.3144826545244129E-2"/>
                </c:manualLayout>
              </c:layout>
              <c:spPr>
                <a:solidFill>
                  <a:schemeClr val="lt1">
                    <a:alpha val="90000"/>
                  </a:schemeClr>
                </a:solidFill>
                <a:ln w="12700" cap="flat" cmpd="sng" algn="ctr">
                  <a:solidFill>
                    <a:schemeClr val="accent6"/>
                  </a:solidFill>
                  <a:round/>
                </a:ln>
                <a:effectLst>
                  <a:outerShdw blurRad="50800" dist="38100" dir="2700000" algn="tl" rotWithShape="0">
                    <a:schemeClr val="accent6">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89D-4441-8889-FF2263A0DD40}"/>
                </c:ext>
              </c:extLst>
            </c:dLbl>
            <c:dLbl>
              <c:idx val="1"/>
              <c:layout>
                <c:manualLayout>
                  <c:x val="3.4395330897869312E-3"/>
                  <c:y val="-9.6666750521999453E-3"/>
                </c:manualLayout>
              </c:layout>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89D-4441-8889-FF2263A0DD40}"/>
                </c:ext>
              </c:extLst>
            </c:dLbl>
            <c:dLbl>
              <c:idx val="2"/>
              <c:layout>
                <c:manualLayout>
                  <c:x val="1.9072438033970202E-2"/>
                  <c:y val="-8.1122487484591527E-2"/>
                </c:manualLayout>
              </c:layout>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89D-4441-8889-FF2263A0DD40}"/>
                </c:ext>
              </c:extLst>
            </c:dLbl>
            <c:dLbl>
              <c:idx val="3"/>
              <c:layout>
                <c:manualLayout>
                  <c:x val="9.7495597246277668E-2"/>
                  <c:y val="-9.2764207189756351E-2"/>
                </c:manualLayout>
              </c:layout>
              <c:spPr>
                <a:solidFill>
                  <a:schemeClr val="lt1">
                    <a:alpha val="90000"/>
                  </a:schemeClr>
                </a:solidFill>
                <a:ln w="12700" cap="flat" cmpd="sng" algn="ctr">
                  <a:solidFill>
                    <a:schemeClr val="accent6">
                      <a:lumMod val="60000"/>
                    </a:schemeClr>
                  </a:solidFill>
                  <a:round/>
                </a:ln>
                <a:effectLst>
                  <a:outerShdw blurRad="50800" dist="38100" dir="2700000" algn="tl" rotWithShape="0">
                    <a:schemeClr val="accent6">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89D-4441-8889-FF2263A0DD40}"/>
                </c:ext>
              </c:extLst>
            </c:dLbl>
            <c:dLbl>
              <c:idx val="4"/>
              <c:layout>
                <c:manualLayout>
                  <c:x val="7.5761858325934767E-2"/>
                  <c:y val="-2.0741616563104159E-3"/>
                </c:manualLayout>
              </c:layout>
              <c:spPr>
                <a:solidFill>
                  <a:schemeClr val="lt1">
                    <a:alpha val="90000"/>
                  </a:schemeClr>
                </a:solidFill>
                <a:ln w="12700" cap="flat" cmpd="sng" algn="ctr">
                  <a:solidFill>
                    <a:schemeClr val="accent5">
                      <a:lumMod val="60000"/>
                    </a:schemeClr>
                  </a:solidFill>
                  <a:round/>
                </a:ln>
                <a:effectLst>
                  <a:outerShdw blurRad="50800" dist="38100" dir="2700000" algn="tl" rotWithShape="0">
                    <a:schemeClr val="accent5">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5"/>
                      </a:solidFill>
                      <a:effectLst/>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89D-4441-8889-FF2263A0DD40}"/>
                </c:ext>
              </c:extLst>
            </c:dLbl>
            <c:dLbl>
              <c:idx val="5"/>
              <c:layout>
                <c:manualLayout>
                  <c:x val="-0.13217168556333417"/>
                  <c:y val="-1.8603305577220527E-3"/>
                </c:manualLayout>
              </c:layout>
              <c:spPr>
                <a:solidFill>
                  <a:schemeClr val="lt1">
                    <a:alpha val="90000"/>
                  </a:schemeClr>
                </a:solidFill>
                <a:ln w="12700" cap="flat" cmpd="sng" algn="ctr">
                  <a:solidFill>
                    <a:schemeClr val="accent4">
                      <a:lumMod val="60000"/>
                    </a:schemeClr>
                  </a:solidFill>
                  <a:round/>
                </a:ln>
                <a:effectLst>
                  <a:outerShdw blurRad="50800" dist="38100" dir="2700000" algn="tl" rotWithShape="0">
                    <a:schemeClr val="accent4">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6"/>
                      </a:solidFill>
                      <a:effectLst/>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89D-4441-8889-FF2263A0DD40}"/>
                </c:ext>
              </c:extLst>
            </c:dLbl>
            <c:dLbl>
              <c:idx val="6"/>
              <c:layout>
                <c:manualLayout>
                  <c:x val="-7.9873375347490103E-2"/>
                  <c:y val="-0.11399864154360909"/>
                </c:manualLayout>
              </c:layout>
              <c:spPr>
                <a:solidFill>
                  <a:schemeClr val="lt1">
                    <a:alpha val="90000"/>
                  </a:schemeClr>
                </a:solidFill>
                <a:ln w="12700" cap="flat" cmpd="sng" algn="ctr">
                  <a:solidFill>
                    <a:schemeClr val="accent6">
                      <a:lumMod val="80000"/>
                      <a:lumOff val="20000"/>
                    </a:schemeClr>
                  </a:solidFill>
                  <a:round/>
                </a:ln>
                <a:effectLst>
                  <a:outerShdw blurRad="50800" dist="38100" dir="2700000" algn="tl" rotWithShape="0">
                    <a:schemeClr val="accent6">
                      <a:lumMod val="80000"/>
                      <a:lumOff val="2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lumMod val="60000"/>
                        </a:schemeClr>
                      </a:solidFill>
                      <a:effectLst/>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89D-4441-8889-FF2263A0DD40}"/>
                </c:ext>
              </c:extLst>
            </c:dLbl>
            <c:dLbl>
              <c:idx val="7"/>
              <c:layout>
                <c:manualLayout>
                  <c:x val="-1.7446839477782493E-2"/>
                  <c:y val="-7.7152021332796653E-2"/>
                </c:manualLayout>
              </c:layout>
              <c:spPr>
                <a:solidFill>
                  <a:schemeClr val="lt1">
                    <a:alpha val="90000"/>
                  </a:schemeClr>
                </a:solidFill>
                <a:ln w="12700" cap="flat" cmpd="sng" algn="ctr">
                  <a:solidFill>
                    <a:schemeClr val="accent5">
                      <a:lumMod val="80000"/>
                      <a:lumOff val="20000"/>
                    </a:schemeClr>
                  </a:solidFill>
                  <a:round/>
                </a:ln>
                <a:effectLst>
                  <a:outerShdw blurRad="50800" dist="38100" dir="2700000" algn="tl" rotWithShape="0">
                    <a:schemeClr val="accent5">
                      <a:lumMod val="80000"/>
                      <a:lumOff val="2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lumMod val="60000"/>
                        </a:schemeClr>
                      </a:solidFill>
                      <a:effectLst/>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589D-4441-8889-FF2263A0DD40}"/>
                </c:ext>
              </c:extLst>
            </c:dLbl>
            <c:dLbl>
              <c:idx val="8"/>
              <c:layout>
                <c:manualLayout>
                  <c:x val="-3.718325643675318E-2"/>
                  <c:y val="-1.0304897989987674E-2"/>
                </c:manualLayout>
              </c:layout>
              <c:spPr>
                <a:solidFill>
                  <a:schemeClr val="lt1">
                    <a:alpha val="90000"/>
                  </a:schemeClr>
                </a:solidFill>
                <a:ln w="12700" cap="flat" cmpd="sng" algn="ctr">
                  <a:solidFill>
                    <a:schemeClr val="accent4">
                      <a:lumMod val="80000"/>
                      <a:lumOff val="20000"/>
                    </a:schemeClr>
                  </a:solidFill>
                  <a:round/>
                </a:ln>
                <a:effectLst>
                  <a:outerShdw blurRad="50800" dist="38100" dir="2700000" algn="tl" rotWithShape="0">
                    <a:schemeClr val="accent4">
                      <a:lumMod val="80000"/>
                      <a:lumOff val="2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60000"/>
                        </a:schemeClr>
                      </a:solidFill>
                      <a:effectLst/>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589D-4441-8889-FF2263A0DD40}"/>
                </c:ext>
              </c:extLst>
            </c:dLbl>
            <c:dLbl>
              <c:idx val="9"/>
              <c:layout>
                <c:manualLayout>
                  <c:x val="-4.5243227624069925E-2"/>
                  <c:y val="-9.669144617792327E-3"/>
                </c:manualLayout>
              </c:layout>
              <c:spPr>
                <a:solidFill>
                  <a:schemeClr val="lt1">
                    <a:alpha val="90000"/>
                  </a:schemeClr>
                </a:solidFill>
                <a:ln w="12700" cap="flat" cmpd="sng" algn="ctr">
                  <a:solidFill>
                    <a:schemeClr val="accent6">
                      <a:lumMod val="80000"/>
                    </a:schemeClr>
                  </a:solidFill>
                  <a:round/>
                </a:ln>
                <a:effectLst>
                  <a:outerShdw blurRad="50800" dist="38100" dir="2700000" algn="tl" rotWithShape="0">
                    <a:schemeClr val="accent6">
                      <a:lumMod val="8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lumMod val="60000"/>
                        </a:schemeClr>
                      </a:solidFill>
                      <a:effectLst/>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589D-4441-8889-FF2263A0DD40}"/>
                </c:ext>
              </c:extLst>
            </c:dLbl>
            <c:dLbl>
              <c:idx val="10"/>
              <c:layout>
                <c:manualLayout>
                  <c:x val="-7.4881456331720025E-2"/>
                  <c:y val="2.7950310559006212E-2"/>
                </c:manualLayout>
              </c:layout>
              <c:spPr>
                <a:solidFill>
                  <a:schemeClr val="lt1">
                    <a:alpha val="90000"/>
                  </a:schemeClr>
                </a:solidFill>
                <a:ln w="12700" cap="flat" cmpd="sng" algn="ctr">
                  <a:solidFill>
                    <a:schemeClr val="accent5">
                      <a:lumMod val="80000"/>
                    </a:schemeClr>
                  </a:solidFill>
                  <a:round/>
                </a:ln>
                <a:effectLst>
                  <a:outerShdw blurRad="50800" dist="38100" dir="2700000" algn="tl" rotWithShape="0">
                    <a:schemeClr val="accent5">
                      <a:lumMod val="8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5">
                          <a:lumMod val="60000"/>
                        </a:schemeClr>
                      </a:solidFill>
                      <a:effectLst/>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589D-4441-8889-FF2263A0DD40}"/>
                </c:ext>
              </c:extLst>
            </c:dLbl>
            <c:spPr>
              <a:solidFill>
                <a:srgbClr val="FFFFFF">
                  <a:alpha val="90000"/>
                </a:srgbClr>
              </a:solidFill>
              <a:ln w="12700" cap="flat" cmpd="sng" algn="ctr">
                <a:solidFill>
                  <a:srgbClr val="F79646"/>
                </a:solidFill>
                <a:round/>
              </a:ln>
              <a:effectLst>
                <a:outerShdw blurRad="50800" dist="38100" dir="2700000" algn="tl" rotWithShape="0">
                  <a:srgbClr val="F79646">
                    <a:lumMod val="75000"/>
                    <a:alpha val="40000"/>
                  </a:srgbClr>
                </a:outerShdw>
              </a:effectLst>
            </c:sp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Feuil2!$A$2:$A$12</c:f>
              <c:strCache>
                <c:ptCount val="11"/>
                <c:pt idx="0">
                  <c:v>Première circonscription</c:v>
                </c:pt>
                <c:pt idx="1">
                  <c:v>Deuxième circonscription</c:v>
                </c:pt>
                <c:pt idx="2">
                  <c:v>Troisième circonscription</c:v>
                </c:pt>
                <c:pt idx="3">
                  <c:v>Quatrième circonscription</c:v>
                </c:pt>
                <c:pt idx="4">
                  <c:v>Cinquième circonscription</c:v>
                </c:pt>
                <c:pt idx="5">
                  <c:v>Sixième circonscription</c:v>
                </c:pt>
                <c:pt idx="6">
                  <c:v>Septième circonscription</c:v>
                </c:pt>
                <c:pt idx="7">
                  <c:v>Huitième circonscription</c:v>
                </c:pt>
                <c:pt idx="8">
                  <c:v>Neuvième circonscription</c:v>
                </c:pt>
                <c:pt idx="9">
                  <c:v>Dixième circonscription</c:v>
                </c:pt>
                <c:pt idx="10">
                  <c:v>Onzième circonscription</c:v>
                </c:pt>
              </c:strCache>
            </c:strRef>
          </c:cat>
          <c:val>
            <c:numRef>
              <c:f>Feuil2!$B$2:$B$12</c:f>
              <c:numCache>
                <c:formatCode>0%</c:formatCode>
                <c:ptCount val="11"/>
                <c:pt idx="0">
                  <c:v>0.17292794668887965</c:v>
                </c:pt>
                <c:pt idx="1">
                  <c:v>7.3219491878384002E-2</c:v>
                </c:pt>
                <c:pt idx="2">
                  <c:v>9.6709704289879211E-2</c:v>
                </c:pt>
                <c:pt idx="3">
                  <c:v>6.8554768846314035E-2</c:v>
                </c:pt>
                <c:pt idx="4">
                  <c:v>8.2299042065805919E-2</c:v>
                </c:pt>
                <c:pt idx="5">
                  <c:v>6.0391503540191585E-2</c:v>
                </c:pt>
                <c:pt idx="6">
                  <c:v>0.10962099125364431</c:v>
                </c:pt>
                <c:pt idx="7">
                  <c:v>7.1470220741357768E-2</c:v>
                </c:pt>
                <c:pt idx="8">
                  <c:v>7.1803415243648486E-2</c:v>
                </c:pt>
                <c:pt idx="9">
                  <c:v>7.9050395668471468E-2</c:v>
                </c:pt>
                <c:pt idx="10">
                  <c:v>0.11395251978342358</c:v>
                </c:pt>
              </c:numCache>
            </c:numRef>
          </c:val>
          <c:extLst>
            <c:ext xmlns:c16="http://schemas.microsoft.com/office/drawing/2014/chart" uri="{C3380CC4-5D6E-409C-BE32-E72D297353CC}">
              <c16:uniqueId val="{00000016-589D-4441-8889-FF2263A0DD40}"/>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omments/modernComment_108_0.xml><?xml version="1.0" encoding="utf-8"?>
<p188:cmLst xmlns:a="http://schemas.openxmlformats.org/drawingml/2006/main" xmlns:r="http://schemas.openxmlformats.org/officeDocument/2006/relationships" xmlns:p188="http://schemas.microsoft.com/office/powerpoint/2018/8/main">
  <p188:cm id="{82D814FD-B14A-CC46-ABED-8344B8EA1C49}" authorId="{99C49D5F-6AC3-070F-ADF7-B8EC707F33F2}" status="resolved" created="2022-04-11T11:07:35.631" complete="100000">
    <pc:sldMkLst xmlns:pc="http://schemas.microsoft.com/office/powerpoint/2013/main/command">
      <pc:docMk/>
      <pc:sldMk cId="0" sldId="264"/>
    </pc:sldMkLst>
    <p188:txBody>
      <a:bodyPr/>
      <a:lstStyle/>
      <a:p>
        <a:r>
          <a:rPr lang="fr-FR"/>
          <a:t>Voir pour 5000 rep</a:t>
        </a:r>
      </a:p>
    </p188:txBody>
  </p188:cm>
</p188:cmLst>
</file>

<file path=ppt/comments/modernComment_109_0.xml><?xml version="1.0" encoding="utf-8"?>
<p188:cmLst xmlns:a="http://schemas.openxmlformats.org/drawingml/2006/main" xmlns:r="http://schemas.openxmlformats.org/officeDocument/2006/relationships" xmlns:p188="http://schemas.microsoft.com/office/powerpoint/2018/8/main">
  <p188:cm id="{82DBD80B-8688-B141-8D14-68A0634BEC08}" authorId="{99C49D5F-6AC3-070F-ADF7-B8EC707F33F2}" status="resolved" created="2022-04-11T17:37:51.152" complete="100000">
    <ac:deMkLst xmlns:ac="http://schemas.microsoft.com/office/drawing/2013/main/command">
      <pc:docMk xmlns:pc="http://schemas.microsoft.com/office/powerpoint/2013/main/command"/>
      <pc:sldMk xmlns:pc="http://schemas.microsoft.com/office/powerpoint/2013/main/command" cId="0" sldId="265"/>
      <ac:spMk id="283" creationId="{00000000-0000-0000-0000-000000000000}"/>
    </ac:deMkLst>
    <p188:txBody>
      <a:bodyPr/>
      <a:lstStyle/>
      <a:p>
        <a:r>
          <a:rPr lang="fr-FR"/>
          <a:t>verifier nb reponses</a:t>
        </a:r>
      </a:p>
    </p188:txBody>
  </p188:cm>
</p188:cmLst>
</file>

<file path=ppt/comments/modernComment_155_D24FBDA5.xml><?xml version="1.0" encoding="utf-8"?>
<p188:cmLst xmlns:a="http://schemas.openxmlformats.org/drawingml/2006/main" xmlns:r="http://schemas.openxmlformats.org/officeDocument/2006/relationships" xmlns:p188="http://schemas.microsoft.com/office/powerpoint/2018/8/main">
  <p188:cm id="{9DFF843C-4C7D-0A4A-A0B0-B4FE9F116163}" authorId="{C17BBC28-C8CB-EBCC-055D-6E03393A6CDD}" created="2022-05-10T12:14:27.195">
    <pc:sldMkLst xmlns:pc="http://schemas.microsoft.com/office/powerpoint/2013/main/command">
      <pc:docMk/>
      <pc:sldMk cId="3528441253" sldId="341"/>
    </pc:sldMkLst>
    <p188:txBody>
      <a:bodyPr/>
      <a:lstStyle/>
      <a:p>
        <a:r>
          <a:rPr lang="fr-FR"/>
          <a:t>Différences nombre de répondants par âge : 9,3% moins de 30 ans, 23,5% entre 40 et 49 ans et 40,3% ont plus de 49 ans 
</a:t>
        </a:r>
      </a:p>
    </p188:txBody>
  </p188:cm>
</p188:cmLst>
</file>

<file path=ppt/comments/modernComment_156_3F90E532.xml><?xml version="1.0" encoding="utf-8"?>
<p188:cmLst xmlns:a="http://schemas.openxmlformats.org/drawingml/2006/main" xmlns:r="http://schemas.openxmlformats.org/officeDocument/2006/relationships" xmlns:p188="http://schemas.microsoft.com/office/powerpoint/2018/8/main">
  <p188:cm id="{A67A168B-6624-1D4A-A71A-42CEF28531AA}" authorId="{C17BBC28-C8CB-EBCC-055D-6E03393A6CDD}" created="2022-05-10T12:17:54.564">
    <pc:sldMkLst xmlns:pc="http://schemas.microsoft.com/office/powerpoint/2013/main/command">
      <pc:docMk/>
      <pc:sldMk cId="1066460466" sldId="342"/>
    </pc:sldMkLst>
    <p188:txBody>
      <a:bodyPr/>
      <a:lstStyle/>
      <a:p>
        <a:r>
          <a:rPr lang="fr-FR"/>
          <a:t>Différence pourcentage profession : 23% inactifs, 16% retraités, 42% salarié en contrat local en 2019 
</a:t>
        </a:r>
      </a:p>
    </p188:txBody>
  </p188:cm>
</p188:cmLst>
</file>

<file path=ppt/comments/modernComment_157_8152AF2A.xml><?xml version="1.0" encoding="utf-8"?>
<p188:cmLst xmlns:a="http://schemas.openxmlformats.org/drawingml/2006/main" xmlns:r="http://schemas.openxmlformats.org/officeDocument/2006/relationships" xmlns:p188="http://schemas.microsoft.com/office/powerpoint/2018/8/main">
  <p188:cm id="{5234C733-0CE1-B746-AD0A-64BB70B560F8}" authorId="{C17BBC28-C8CB-EBCC-055D-6E03393A6CDD}" created="2022-05-10T12:19:31.216">
    <pc:sldMkLst xmlns:pc="http://schemas.microsoft.com/office/powerpoint/2013/main/command">
      <pc:docMk/>
      <pc:sldMk cId="2169679658" sldId="343"/>
    </pc:sldMkLst>
    <p188:txBody>
      <a:bodyPr/>
      <a:lstStyle/>
      <a:p>
        <a:r>
          <a:rPr lang="fr-FR"/>
          <a:t>Environ le même nombre d’inscrit au registre mondial des Français établis hors de France et même pourcentage pour les personnes ayant quitté le France depuis plus de 20 ans </a:t>
        </a:r>
      </a:p>
    </p188:txBody>
  </p188:cm>
</p188:cmLst>
</file>

<file path=ppt/comments/modernComment_1D1_3D174C54.xml><?xml version="1.0" encoding="utf-8"?>
<p188:cmLst xmlns:a="http://schemas.openxmlformats.org/drawingml/2006/main" xmlns:r="http://schemas.openxmlformats.org/officeDocument/2006/relationships" xmlns:p188="http://schemas.microsoft.com/office/powerpoint/2018/8/main">
  <p188:cm id="{0526AF17-6328-A54E-B20E-68B70673E33D}" authorId="{99C49D5F-6AC3-070F-ADF7-B8EC707F33F2}" status="resolved" created="2022-04-14T12:49:11.651" complete="100000">
    <pc:sldMkLst xmlns:pc="http://schemas.microsoft.com/office/powerpoint/2013/main/command">
      <pc:docMk/>
      <pc:sldMk cId="2169679658" sldId="343"/>
    </pc:sldMkLst>
    <p188:txBody>
      <a:bodyPr/>
      <a:lstStyle/>
      <a:p>
        <a:r>
          <a:rPr lang="fr-FR"/>
          <a:t>Ajouter pays et inscription au registre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7924800" cy="5159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0358438" y="0"/>
            <a:ext cx="7924800" cy="51593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71063"/>
            <a:ext cx="7924800" cy="51593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 name="Google Shape;46;p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eeecb0e0f7_0_0: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Nombre de réponses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Tunisie</a:t>
            </a:r>
            <a:r>
              <a:rPr lang="fr-FR" dirty="0"/>
              <a:t> : </a:t>
            </a:r>
            <a:r>
              <a:rPr lang="fr-FR" b="1" dirty="0"/>
              <a:t>15% </a:t>
            </a:r>
            <a:r>
              <a:rPr lang="fr-FR" dirty="0"/>
              <a:t>en 2019 et </a:t>
            </a:r>
            <a:r>
              <a:rPr lang="fr-FR" b="1" dirty="0"/>
              <a:t>20%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Algérie</a:t>
            </a:r>
            <a:r>
              <a:rPr lang="fr-FR" dirty="0"/>
              <a:t> : </a:t>
            </a:r>
            <a:r>
              <a:rPr lang="fr-FR" b="1" dirty="0"/>
              <a:t>26% </a:t>
            </a:r>
            <a:r>
              <a:rPr lang="fr-FR" dirty="0"/>
              <a:t>en 2019 et </a:t>
            </a:r>
            <a:r>
              <a:rPr lang="fr-FR" b="1" dirty="0"/>
              <a:t>6,5%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Mauritanie</a:t>
            </a:r>
            <a:r>
              <a:rPr lang="fr-FR" dirty="0"/>
              <a:t> : </a:t>
            </a:r>
            <a:r>
              <a:rPr lang="fr-FR" b="1" dirty="0"/>
              <a:t>22% </a:t>
            </a:r>
            <a:r>
              <a:rPr lang="fr-FR" dirty="0"/>
              <a:t>en 2019 contre </a:t>
            </a:r>
            <a:r>
              <a:rPr lang="fr-FR" b="1" dirty="0"/>
              <a:t>0%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Sierra Leone </a:t>
            </a:r>
            <a:r>
              <a:rPr lang="fr-FR" dirty="0"/>
              <a:t>: </a:t>
            </a:r>
            <a:r>
              <a:rPr lang="fr-FR" b="1" dirty="0"/>
              <a:t>6% </a:t>
            </a:r>
            <a:r>
              <a:rPr lang="fr-FR" dirty="0"/>
              <a:t>en 2019 contre </a:t>
            </a:r>
            <a:r>
              <a:rPr lang="fr-FR" b="1" dirty="0"/>
              <a:t>0%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Côte d’Ivoire </a:t>
            </a:r>
            <a:r>
              <a:rPr lang="fr-FR" dirty="0"/>
              <a:t>: </a:t>
            </a:r>
            <a:r>
              <a:rPr lang="fr-FR" b="1" dirty="0"/>
              <a:t>4% </a:t>
            </a:r>
            <a:r>
              <a:rPr lang="fr-FR" dirty="0"/>
              <a:t>en 2019 contre </a:t>
            </a:r>
            <a:r>
              <a:rPr lang="fr-FR" b="1" dirty="0"/>
              <a:t>10%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Sénégal</a:t>
            </a:r>
            <a:r>
              <a:rPr lang="fr-FR" dirty="0"/>
              <a:t> : </a:t>
            </a:r>
            <a:r>
              <a:rPr lang="fr-FR" b="1" dirty="0"/>
              <a:t>2% </a:t>
            </a:r>
            <a:r>
              <a:rPr lang="fr-FR" dirty="0"/>
              <a:t>en 2019 contre </a:t>
            </a:r>
            <a:r>
              <a:rPr lang="fr-FR" b="1" dirty="0"/>
              <a:t>19% </a:t>
            </a:r>
            <a:r>
              <a:rPr lang="fr-FR" dirty="0"/>
              <a:t>en 2019 </a:t>
            </a:r>
          </a:p>
          <a:p>
            <a:pPr marL="171450" lvl="0" indent="-171450" algn="l" rtl="0">
              <a:lnSpc>
                <a:spcPct val="100000"/>
              </a:lnSpc>
              <a:spcBef>
                <a:spcPts val="0"/>
              </a:spcBef>
              <a:spcAft>
                <a:spcPts val="0"/>
              </a:spcAft>
              <a:buSzPts val="1400"/>
              <a:buFont typeface="Arial" panose="020B0604020202020204" pitchFamily="34" charset="0"/>
              <a:buChar char="•"/>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b="1" u="sng" dirty="0"/>
              <a:t>Pourcentage de personnes inscrites au registre des français de l’étranger : (selon le rapport du gouvernement sur la situation des français établis hors de France) </a:t>
            </a:r>
          </a:p>
          <a:p>
            <a:pPr marL="0" lvl="0" indent="0" algn="l" rtl="0">
              <a:lnSpc>
                <a:spcPct val="100000"/>
              </a:lnSpc>
              <a:spcBef>
                <a:spcPts val="0"/>
              </a:spcBef>
              <a:spcAft>
                <a:spcPts val="0"/>
              </a:spcAft>
              <a:buSzPts val="1400"/>
              <a:buFont typeface="Arial" panose="020B0604020202020204" pitchFamily="34" charset="0"/>
              <a:buNone/>
            </a:pPr>
            <a:endParaRPr lang="fr-FR" dirty="0"/>
          </a:p>
          <a:p>
            <a:pPr marL="0" lvl="0" indent="0" algn="l" rtl="0">
              <a:lnSpc>
                <a:spcPct val="100000"/>
              </a:lnSpc>
              <a:spcBef>
                <a:spcPts val="0"/>
              </a:spcBef>
              <a:spcAft>
                <a:spcPts val="0"/>
              </a:spcAft>
              <a:buSzPts val="1400"/>
              <a:buFont typeface="Arial" panose="020B0604020202020204" pitchFamily="34" charset="0"/>
              <a:buNone/>
            </a:pPr>
            <a:r>
              <a:rPr lang="fr-FR" dirty="0"/>
              <a:t>Zone géographique qui regroupe </a:t>
            </a:r>
            <a:r>
              <a:rPr lang="fr-FR" b="1" dirty="0"/>
              <a:t>4,2% </a:t>
            </a:r>
            <a:r>
              <a:rPr lang="fr-FR" dirty="0"/>
              <a:t>des français inscrit au registre des français de l’étranger, baisse de </a:t>
            </a:r>
            <a:r>
              <a:rPr lang="fr-FR" b="1" dirty="0"/>
              <a:t>6,9% </a:t>
            </a:r>
            <a:r>
              <a:rPr lang="fr-FR" dirty="0"/>
              <a:t>soit </a:t>
            </a:r>
            <a:r>
              <a:rPr lang="fr-FR" b="1" dirty="0"/>
              <a:t>105 173 </a:t>
            </a:r>
            <a:r>
              <a:rPr lang="fr-FR" dirty="0"/>
              <a:t>personnes </a:t>
            </a:r>
          </a:p>
          <a:p>
            <a:pPr marL="0" lvl="0" indent="0" algn="l" rtl="0">
              <a:lnSpc>
                <a:spcPct val="100000"/>
              </a:lnSpc>
              <a:spcBef>
                <a:spcPts val="0"/>
              </a:spcBef>
              <a:spcAft>
                <a:spcPts val="0"/>
              </a:spcAft>
              <a:buSzPts val="1400"/>
              <a:buFont typeface="Arial" panose="020B0604020202020204" pitchFamily="34" charset="0"/>
              <a:buNone/>
            </a:pPr>
            <a:r>
              <a:rPr lang="fr-FR" u="sng" dirty="0"/>
              <a:t>Algérie</a:t>
            </a:r>
            <a:r>
              <a:rPr lang="fr-FR" dirty="0"/>
              <a:t> : baisse de </a:t>
            </a:r>
            <a:r>
              <a:rPr lang="fr-FR" b="1" dirty="0"/>
              <a:t>12,4% </a:t>
            </a:r>
          </a:p>
          <a:p>
            <a:pPr marL="0" lvl="0" indent="0" algn="l" rtl="0">
              <a:lnSpc>
                <a:spcPct val="100000"/>
              </a:lnSpc>
              <a:spcBef>
                <a:spcPts val="0"/>
              </a:spcBef>
              <a:spcAft>
                <a:spcPts val="0"/>
              </a:spcAft>
              <a:buSzPts val="1400"/>
              <a:buFont typeface="Arial" panose="020B0604020202020204" pitchFamily="34" charset="0"/>
              <a:buNone/>
            </a:pPr>
            <a:r>
              <a:rPr lang="fr-FR" u="sng" dirty="0"/>
              <a:t>Tunisie</a:t>
            </a:r>
            <a:r>
              <a:rPr lang="fr-FR" dirty="0"/>
              <a:t> : baisse de </a:t>
            </a:r>
            <a:r>
              <a:rPr lang="fr-FR" b="1" dirty="0"/>
              <a:t>3,6% </a:t>
            </a:r>
          </a:p>
          <a:p>
            <a:pPr marL="0" lvl="0" indent="0" algn="l" rtl="0">
              <a:lnSpc>
                <a:spcPct val="100000"/>
              </a:lnSpc>
              <a:spcBef>
                <a:spcPts val="0"/>
              </a:spcBef>
              <a:spcAft>
                <a:spcPts val="0"/>
              </a:spcAft>
              <a:buSzPts val="1400"/>
              <a:buFont typeface="Arial" panose="020B0604020202020204" pitchFamily="34" charset="0"/>
              <a:buNone/>
            </a:pPr>
            <a:r>
              <a:rPr lang="fr-FR" b="0" u="sng" dirty="0"/>
              <a:t>Sénégal</a:t>
            </a:r>
            <a:r>
              <a:rPr lang="fr-FR" b="0" dirty="0"/>
              <a:t> : augmentation de </a:t>
            </a:r>
            <a:r>
              <a:rPr lang="fr-FR" b="1" dirty="0"/>
              <a:t>1,8% </a:t>
            </a:r>
          </a:p>
          <a:p>
            <a:pPr marL="0" lvl="0" indent="0" algn="l" rtl="0">
              <a:lnSpc>
                <a:spcPct val="100000"/>
              </a:lnSpc>
              <a:spcBef>
                <a:spcPts val="0"/>
              </a:spcBef>
              <a:spcAft>
                <a:spcPts val="0"/>
              </a:spcAft>
              <a:buSzPts val="1400"/>
              <a:buFont typeface="Arial" panose="020B0604020202020204" pitchFamily="34" charset="0"/>
              <a:buNone/>
            </a:pPr>
            <a:r>
              <a:rPr lang="fr-FR" b="0" u="sng" dirty="0"/>
              <a:t>Mali</a:t>
            </a:r>
            <a:r>
              <a:rPr lang="fr-FR" b="0" dirty="0"/>
              <a:t> : baisse de </a:t>
            </a:r>
            <a:r>
              <a:rPr lang="fr-FR" b="1" dirty="0"/>
              <a:t>12% </a:t>
            </a:r>
          </a:p>
          <a:p>
            <a:pPr marL="0" lvl="0" indent="0" algn="l" rtl="0">
              <a:lnSpc>
                <a:spcPct val="100000"/>
              </a:lnSpc>
              <a:spcBef>
                <a:spcPts val="0"/>
              </a:spcBef>
              <a:spcAft>
                <a:spcPts val="0"/>
              </a:spcAft>
              <a:buSzPts val="1400"/>
              <a:buFont typeface="Arial" panose="020B0604020202020204" pitchFamily="34" charset="0"/>
              <a:buNone/>
            </a:pPr>
            <a:r>
              <a:rPr lang="fr-FR" b="0" u="sng" dirty="0"/>
              <a:t>Guinée</a:t>
            </a:r>
            <a:r>
              <a:rPr lang="fr-FR" b="0" dirty="0"/>
              <a:t> : baisse de </a:t>
            </a:r>
            <a:r>
              <a:rPr lang="fr-FR" b="1" dirty="0"/>
              <a:t>12%</a:t>
            </a:r>
            <a:endParaRPr b="1" dirty="0"/>
          </a:p>
        </p:txBody>
      </p:sp>
      <p:sp>
        <p:nvSpPr>
          <p:cNvPr id="994" name="Google Shape;994;geeecb0e0f7_0_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77286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0877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Retour en France </a:t>
            </a:r>
            <a:r>
              <a:rPr lang="fr-FR" dirty="0"/>
              <a:t>: </a:t>
            </a:r>
            <a:r>
              <a:rPr lang="fr-FR" b="1" dirty="0"/>
              <a:t>29% </a:t>
            </a:r>
            <a:r>
              <a:rPr lang="fr-FR" dirty="0"/>
              <a:t>en 2019 et </a:t>
            </a:r>
            <a:r>
              <a:rPr lang="fr-FR" b="1" dirty="0"/>
              <a:t>12% </a:t>
            </a:r>
            <a:r>
              <a:rPr lang="fr-FR" dirty="0"/>
              <a:t>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Situation professionnelle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Retraité</a:t>
            </a:r>
            <a:r>
              <a:rPr lang="fr-FR" dirty="0"/>
              <a:t> : </a:t>
            </a:r>
            <a:r>
              <a:rPr lang="fr-FR" b="1" dirty="0"/>
              <a:t>26% </a:t>
            </a:r>
            <a:r>
              <a:rPr lang="fr-FR" dirty="0"/>
              <a:t>en 2019 et </a:t>
            </a:r>
            <a:r>
              <a:rPr lang="fr-FR" b="1" dirty="0"/>
              <a:t>21%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Salarié en contrat local : </a:t>
            </a:r>
            <a:r>
              <a:rPr lang="fr-FR" b="1" dirty="0"/>
              <a:t>25% </a:t>
            </a:r>
            <a:r>
              <a:rPr lang="fr-FR" dirty="0"/>
              <a:t>en 2019 et </a:t>
            </a:r>
            <a:r>
              <a:rPr lang="fr-FR" b="1" dirty="0"/>
              <a:t>38% </a:t>
            </a:r>
            <a:r>
              <a:rPr lang="fr-FR" dirty="0"/>
              <a:t>en 2022</a:t>
            </a:r>
          </a:p>
          <a:p>
            <a:pPr marL="0" lvl="0" indent="0" algn="l" rtl="0">
              <a:lnSpc>
                <a:spcPct val="100000"/>
              </a:lnSpc>
              <a:spcBef>
                <a:spcPts val="0"/>
              </a:spcBef>
              <a:spcAft>
                <a:spcPts val="0"/>
              </a:spcAft>
              <a:buSzPts val="1400"/>
              <a:buNone/>
            </a:pP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780931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Préoccupations 2019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Éducation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Santé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Statut de français à l’étranger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Préoccupations 2022 : </a:t>
            </a:r>
          </a:p>
          <a:p>
            <a:pPr marL="0" lvl="0" indent="0" algn="l" rtl="0">
              <a:lnSpc>
                <a:spcPct val="100000"/>
              </a:lnSpc>
              <a:spcBef>
                <a:spcPts val="0"/>
              </a:spcBef>
              <a:spcAft>
                <a:spcPts val="0"/>
              </a:spcAft>
              <a:buSzPts val="1400"/>
              <a:buNone/>
            </a:pPr>
            <a:endParaRPr lang="fr-FR" b="1" u="sng"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Santé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Éducation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Assurer un revenu suffisant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39958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Scolariser ses enfants dans le réseau d’enseignement français : </a:t>
            </a:r>
            <a:r>
              <a:rPr lang="fr-FR" b="1" dirty="0"/>
              <a:t>4,17</a:t>
            </a:r>
            <a:r>
              <a:rPr lang="fr-FR" dirty="0"/>
              <a:t> en 2019 et </a:t>
            </a:r>
            <a:r>
              <a:rPr lang="fr-FR" b="1" dirty="0"/>
              <a:t>4,7</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Scolariser ses enfants dans le dispositif scolaire local : </a:t>
            </a:r>
            <a:r>
              <a:rPr lang="fr-FR" b="1" dirty="0"/>
              <a:t>2,76</a:t>
            </a:r>
            <a:r>
              <a:rPr lang="fr-FR" dirty="0"/>
              <a:t> en 2019 et </a:t>
            </a:r>
            <a:r>
              <a:rPr lang="fr-FR" b="1" dirty="0"/>
              <a:t>3,55</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de cours de français pour ses enfants dans son pays d’accueil </a:t>
            </a:r>
            <a:r>
              <a:rPr lang="fr-FR" dirty="0"/>
              <a:t>: </a:t>
            </a:r>
            <a:r>
              <a:rPr lang="fr-FR" b="1" dirty="0"/>
              <a:t>3,82</a:t>
            </a:r>
            <a:r>
              <a:rPr lang="fr-FR" dirty="0"/>
              <a:t> en 2019 et </a:t>
            </a:r>
            <a:r>
              <a:rPr lang="fr-FR" b="1" dirty="0"/>
              <a:t>4,41</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Accès facilité université </a:t>
            </a:r>
            <a:r>
              <a:rPr lang="fr-FR" dirty="0"/>
              <a:t>: </a:t>
            </a:r>
            <a:r>
              <a:rPr lang="fr-FR" b="1" dirty="0"/>
              <a:t>3,84</a:t>
            </a:r>
            <a:r>
              <a:rPr lang="fr-FR" dirty="0"/>
              <a:t> en 2019 et </a:t>
            </a:r>
            <a:r>
              <a:rPr lang="fr-FR" b="1" dirty="0"/>
              <a:t>4,9</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889212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fr-FR" u="sng" dirty="0"/>
              <a:t>Conseillers</a:t>
            </a:r>
            <a:r>
              <a:rPr lang="fr-FR" dirty="0"/>
              <a:t> : </a:t>
            </a:r>
            <a:r>
              <a:rPr lang="fr-FR" b="1" dirty="0"/>
              <a:t>3,35</a:t>
            </a:r>
            <a:r>
              <a:rPr lang="fr-FR" dirty="0"/>
              <a:t> en 2019 et </a:t>
            </a:r>
            <a:r>
              <a:rPr lang="fr-FR" b="1" dirty="0"/>
              <a:t>3</a:t>
            </a:r>
            <a:r>
              <a:rPr lang="fr-FR" dirty="0"/>
              <a:t> 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Députés</a:t>
            </a:r>
            <a:r>
              <a:rPr lang="fr-FR" dirty="0"/>
              <a:t> : </a:t>
            </a:r>
            <a:r>
              <a:rPr lang="fr-FR" b="1" dirty="0"/>
              <a:t>2,99</a:t>
            </a:r>
            <a:r>
              <a:rPr lang="fr-FR" dirty="0"/>
              <a:t> en 2019 et </a:t>
            </a:r>
            <a:r>
              <a:rPr lang="fr-FR" b="1" dirty="0"/>
              <a:t>2,43</a:t>
            </a:r>
            <a:r>
              <a:rPr lang="fr-FR" dirty="0"/>
              <a:t> 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Sénateurs</a:t>
            </a:r>
            <a:r>
              <a:rPr lang="fr-FR" dirty="0"/>
              <a:t> : </a:t>
            </a:r>
            <a:r>
              <a:rPr lang="fr-FR" b="1" dirty="0"/>
              <a:t>3</a:t>
            </a:r>
            <a:r>
              <a:rPr lang="fr-FR" dirty="0"/>
              <a:t> en 2019 et </a:t>
            </a:r>
            <a:r>
              <a:rPr lang="fr-FR" b="1" dirty="0"/>
              <a:t>2,12</a:t>
            </a:r>
            <a:r>
              <a:rPr lang="fr-FR" dirty="0"/>
              <a:t> en 2022</a:t>
            </a:r>
          </a:p>
          <a:p>
            <a:pPr marL="0" lvl="0" indent="0" algn="l" rtl="0">
              <a:lnSpc>
                <a:spcPct val="100000"/>
              </a:lnSpc>
              <a:spcBef>
                <a:spcPts val="0"/>
              </a:spcBef>
              <a:spcAft>
                <a:spcPts val="0"/>
              </a:spcAft>
              <a:buSzPts val="1400"/>
              <a:buNone/>
            </a:pP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980056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Bénéficier d’un aide à la création d’entreprise par les structures françaises : </a:t>
            </a:r>
            <a:r>
              <a:rPr lang="fr-FR" b="1" dirty="0"/>
              <a:t>3,55</a:t>
            </a:r>
            <a:r>
              <a:rPr lang="fr-FR" dirty="0"/>
              <a:t> en 2019 et </a:t>
            </a:r>
            <a:r>
              <a:rPr lang="fr-FR" b="1" dirty="0"/>
              <a:t>4,41</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d’un soutien à la recherche emploi dans son pays d’accueil : </a:t>
            </a:r>
            <a:r>
              <a:rPr lang="fr-FR" b="1" dirty="0"/>
              <a:t>3,42</a:t>
            </a:r>
            <a:r>
              <a:rPr lang="fr-FR" dirty="0"/>
              <a:t> en 2019 et </a:t>
            </a:r>
            <a:r>
              <a:rPr lang="fr-FR" b="1" dirty="0"/>
              <a:t>4,32</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Pouvoir suivre une formation professionnelle en France : </a:t>
            </a:r>
            <a:r>
              <a:rPr lang="fr-FR" b="1" dirty="0"/>
              <a:t>3,84</a:t>
            </a:r>
            <a:r>
              <a:rPr lang="fr-FR" dirty="0"/>
              <a:t> en 2019 et </a:t>
            </a:r>
            <a:r>
              <a:rPr lang="fr-FR" b="1" dirty="0"/>
              <a:t>4,44</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Travailler à l’étranger tout en continuant à cotiser pour la retraite en France </a:t>
            </a:r>
            <a:r>
              <a:rPr lang="fr-FR" dirty="0"/>
              <a:t>: </a:t>
            </a:r>
            <a:r>
              <a:rPr lang="fr-FR" b="1" dirty="0"/>
              <a:t>3,97</a:t>
            </a:r>
            <a:r>
              <a:rPr lang="fr-FR" dirty="0"/>
              <a:t> en 2019 et </a:t>
            </a:r>
            <a:r>
              <a:rPr lang="fr-FR" b="1" dirty="0"/>
              <a:t>4,73</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805004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653032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117510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eeecb0e0f7_0_0: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Nombre de réponses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EAU</a:t>
            </a:r>
            <a:r>
              <a:rPr lang="fr-FR" dirty="0"/>
              <a:t> : </a:t>
            </a:r>
            <a:r>
              <a:rPr lang="fr-FR" b="1" dirty="0"/>
              <a:t>23% </a:t>
            </a:r>
            <a:r>
              <a:rPr lang="fr-FR" dirty="0"/>
              <a:t>en 2019 contre </a:t>
            </a:r>
            <a:r>
              <a:rPr lang="fr-FR" b="1" dirty="0"/>
              <a:t>12%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Liban</a:t>
            </a:r>
            <a:r>
              <a:rPr lang="fr-FR" dirty="0"/>
              <a:t> : </a:t>
            </a:r>
            <a:r>
              <a:rPr lang="fr-FR" b="1" dirty="0"/>
              <a:t>15% </a:t>
            </a:r>
            <a:r>
              <a:rPr lang="fr-FR" dirty="0"/>
              <a:t>en 2019 contre </a:t>
            </a:r>
            <a:r>
              <a:rPr lang="fr-FR" b="1" dirty="0"/>
              <a:t>26%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Qatar</a:t>
            </a:r>
            <a:r>
              <a:rPr lang="fr-FR" dirty="0"/>
              <a:t> : </a:t>
            </a:r>
            <a:r>
              <a:rPr lang="fr-FR" b="1" dirty="0"/>
              <a:t>6% </a:t>
            </a:r>
            <a:r>
              <a:rPr lang="fr-FR" dirty="0"/>
              <a:t>en 2019 contre </a:t>
            </a:r>
            <a:r>
              <a:rPr lang="fr-FR" b="1" dirty="0"/>
              <a:t>0% </a:t>
            </a:r>
            <a:r>
              <a:rPr lang="fr-FR" dirty="0"/>
              <a:t>en 2022</a:t>
            </a:r>
          </a:p>
          <a:p>
            <a:pPr marL="0" lvl="0" indent="0" algn="l" rtl="0">
              <a:lnSpc>
                <a:spcPct val="100000"/>
              </a:lnSpc>
              <a:spcBef>
                <a:spcPts val="0"/>
              </a:spcBef>
              <a:spcAft>
                <a:spcPts val="0"/>
              </a:spcAft>
              <a:buSzPts val="1400"/>
              <a:buNone/>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u="sng" dirty="0"/>
              <a:t>Pourcentage de personnes inscrites au registre des français de l’étranger : (selon le rapport du gouvernement sur la situation des français établis hors de France)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Liban : </a:t>
            </a:r>
            <a:r>
              <a:rPr lang="fr-FR" dirty="0"/>
              <a:t>baisse de </a:t>
            </a:r>
            <a:r>
              <a:rPr lang="fr-FR" b="1" dirty="0"/>
              <a:t>10% </a:t>
            </a:r>
          </a:p>
          <a:p>
            <a:pPr marL="0" lvl="0" indent="0" algn="l" rtl="0">
              <a:lnSpc>
                <a:spcPct val="100000"/>
              </a:lnSpc>
              <a:spcBef>
                <a:spcPts val="0"/>
              </a:spcBef>
              <a:spcAft>
                <a:spcPts val="0"/>
              </a:spcAft>
              <a:buSzPts val="1400"/>
              <a:buNone/>
            </a:pPr>
            <a:r>
              <a:rPr lang="fr-FR" u="sng" dirty="0"/>
              <a:t>EAU</a:t>
            </a:r>
            <a:r>
              <a:rPr lang="fr-FR" dirty="0"/>
              <a:t> : augmentation de </a:t>
            </a:r>
            <a:r>
              <a:rPr lang="fr-FR" b="1" dirty="0"/>
              <a:t>1,1% </a:t>
            </a:r>
          </a:p>
          <a:p>
            <a:pPr marL="0" lvl="0" indent="0" algn="l" rtl="0">
              <a:lnSpc>
                <a:spcPct val="100000"/>
              </a:lnSpc>
              <a:spcBef>
                <a:spcPts val="0"/>
              </a:spcBef>
              <a:spcAft>
                <a:spcPts val="0"/>
              </a:spcAft>
              <a:buSzPts val="1400"/>
              <a:buNone/>
            </a:pPr>
            <a:r>
              <a:rPr lang="fr-FR" b="0" u="sng" dirty="0" err="1"/>
              <a:t>AdS</a:t>
            </a:r>
            <a:r>
              <a:rPr lang="fr-FR" b="1" dirty="0"/>
              <a:t> : </a:t>
            </a:r>
            <a:r>
              <a:rPr lang="fr-FR" b="0" dirty="0"/>
              <a:t>baisse de </a:t>
            </a:r>
            <a:r>
              <a:rPr lang="fr-FR" b="1" dirty="0"/>
              <a:t>6,1% </a:t>
            </a:r>
          </a:p>
          <a:p>
            <a:pPr marL="0" lvl="0" indent="0" algn="l" rtl="0">
              <a:lnSpc>
                <a:spcPct val="100000"/>
              </a:lnSpc>
              <a:spcBef>
                <a:spcPts val="0"/>
              </a:spcBef>
              <a:spcAft>
                <a:spcPts val="0"/>
              </a:spcAft>
              <a:buSzPts val="1400"/>
              <a:buNone/>
            </a:pPr>
            <a:r>
              <a:rPr lang="fr-FR" b="0" u="sng" dirty="0"/>
              <a:t>Congo </a:t>
            </a:r>
            <a:r>
              <a:rPr lang="fr-FR" b="0" dirty="0"/>
              <a:t>: baisse de </a:t>
            </a:r>
            <a:r>
              <a:rPr lang="fr-FR" b="1" dirty="0"/>
              <a:t>16,5% </a:t>
            </a:r>
            <a:endParaRPr b="1" dirty="0"/>
          </a:p>
        </p:txBody>
      </p:sp>
      <p:sp>
        <p:nvSpPr>
          <p:cNvPr id="994" name="Google Shape;994;geeecb0e0f7_0_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31210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2: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12: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09457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Retour en France : </a:t>
            </a:r>
            <a:r>
              <a:rPr lang="fr-FR" b="1" dirty="0"/>
              <a:t>32% </a:t>
            </a:r>
            <a:r>
              <a:rPr lang="fr-FR" dirty="0"/>
              <a:t>en 2019 et </a:t>
            </a:r>
            <a:r>
              <a:rPr lang="fr-FR" b="1" dirty="0"/>
              <a:t>12,43% </a:t>
            </a:r>
            <a:r>
              <a:rPr lang="fr-FR" dirty="0"/>
              <a:t>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Situation professionnelle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Salarié en contrat local : </a:t>
            </a:r>
            <a:r>
              <a:rPr lang="fr-FR" b="1" dirty="0"/>
              <a:t>35% </a:t>
            </a:r>
            <a:r>
              <a:rPr lang="fr-FR" dirty="0"/>
              <a:t>en 2019 et </a:t>
            </a:r>
            <a:r>
              <a:rPr lang="fr-FR" b="1" dirty="0"/>
              <a:t>26%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Retraité : </a:t>
            </a:r>
            <a:r>
              <a:rPr lang="fr-FR" b="1" dirty="0"/>
              <a:t>11% </a:t>
            </a:r>
            <a:r>
              <a:rPr lang="fr-FR" dirty="0"/>
              <a:t>en 2019 et </a:t>
            </a:r>
            <a:r>
              <a:rPr lang="fr-FR" b="1" dirty="0"/>
              <a:t>22%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Salarié expatrié : </a:t>
            </a:r>
            <a:r>
              <a:rPr lang="fr-FR" b="1" dirty="0"/>
              <a:t>15% </a:t>
            </a:r>
            <a:r>
              <a:rPr lang="fr-FR" dirty="0"/>
              <a:t>en 2019 et </a:t>
            </a:r>
            <a:r>
              <a:rPr lang="fr-FR" b="1" dirty="0"/>
              <a:t>8,5%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Sans emploi : </a:t>
            </a:r>
            <a:r>
              <a:rPr lang="fr-FR" b="1" dirty="0"/>
              <a:t>9% </a:t>
            </a:r>
            <a:r>
              <a:rPr lang="fr-FR" dirty="0"/>
              <a:t>en 2019 et </a:t>
            </a:r>
            <a:r>
              <a:rPr lang="fr-FR" b="1" dirty="0"/>
              <a:t>13% </a:t>
            </a:r>
            <a:r>
              <a:rPr lang="fr-FR" dirty="0"/>
              <a:t>en 2022</a:t>
            </a:r>
          </a:p>
          <a:p>
            <a:pPr marL="0" lvl="0" indent="0" algn="l" rtl="0">
              <a:lnSpc>
                <a:spcPct val="100000"/>
              </a:lnSpc>
              <a:spcBef>
                <a:spcPts val="0"/>
              </a:spcBef>
              <a:spcAft>
                <a:spcPts val="0"/>
              </a:spcAft>
              <a:buSzPts val="1400"/>
              <a:buNone/>
            </a:pPr>
            <a:endParaRPr lang="fr-F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2438289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Préoccupations 2019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Statut de français à l’étranger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Retour en France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Fiscalité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Préoccupations 2022 : </a:t>
            </a:r>
          </a:p>
          <a:p>
            <a:pPr marL="0" lvl="0" indent="0" algn="l" rtl="0">
              <a:lnSpc>
                <a:spcPct val="100000"/>
              </a:lnSpc>
              <a:spcBef>
                <a:spcPts val="0"/>
              </a:spcBef>
              <a:spcAft>
                <a:spcPts val="0"/>
              </a:spcAft>
              <a:buSzPts val="1400"/>
              <a:buNone/>
            </a:pPr>
            <a:endParaRPr lang="fr-FR" b="1" u="sng"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Santé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Éducation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Assurer un revenu suffisant </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592307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Scolariser ses enfants dans le réseau d’enseignement français à l’étranger : </a:t>
            </a:r>
            <a:r>
              <a:rPr lang="fr-FR" b="1" dirty="0"/>
              <a:t>3,95</a:t>
            </a:r>
            <a:r>
              <a:rPr lang="fr-FR" dirty="0"/>
              <a:t> en 2019 et </a:t>
            </a:r>
            <a:r>
              <a:rPr lang="fr-FR" b="1" dirty="0"/>
              <a:t>4,48</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Scolariser ses enfants dans le dispositif scolarité local : </a:t>
            </a:r>
            <a:r>
              <a:rPr lang="fr-FR" b="1" dirty="0"/>
              <a:t>2,64</a:t>
            </a:r>
            <a:r>
              <a:rPr lang="fr-FR" dirty="0"/>
              <a:t> en 2019 et </a:t>
            </a:r>
            <a:r>
              <a:rPr lang="fr-FR" b="1" dirty="0"/>
              <a:t>3,36</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de cours de français pour ses enfants dans son pays d’accueil : </a:t>
            </a:r>
            <a:r>
              <a:rPr lang="fr-FR" b="1" dirty="0"/>
              <a:t>3,82</a:t>
            </a:r>
            <a:r>
              <a:rPr lang="fr-FR" dirty="0"/>
              <a:t> en 2019 et </a:t>
            </a:r>
            <a:r>
              <a:rPr lang="fr-FR" b="1" dirty="0"/>
              <a:t>4,36</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Facilité accès université : </a:t>
            </a:r>
            <a:r>
              <a:rPr lang="fr-FR" b="1" dirty="0"/>
              <a:t>4,34</a:t>
            </a:r>
            <a:r>
              <a:rPr lang="fr-FR" dirty="0"/>
              <a:t> en 2019 et </a:t>
            </a:r>
            <a:r>
              <a:rPr lang="fr-FR" b="1" dirty="0"/>
              <a:t>4,8</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831101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fr-FR" u="sng" dirty="0"/>
              <a:t>Conseillers</a:t>
            </a:r>
            <a:r>
              <a:rPr lang="fr-FR" dirty="0"/>
              <a:t> : </a:t>
            </a:r>
            <a:r>
              <a:rPr lang="fr-FR" b="1" dirty="0"/>
              <a:t>3,41</a:t>
            </a:r>
            <a:r>
              <a:rPr lang="fr-FR" dirty="0"/>
              <a:t> en 2019 et </a:t>
            </a:r>
            <a:r>
              <a:rPr lang="fr-FR" b="1" dirty="0"/>
              <a:t>2,62</a:t>
            </a:r>
            <a:r>
              <a:rPr lang="fr-FR" dirty="0"/>
              <a:t> 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Députés</a:t>
            </a:r>
            <a:r>
              <a:rPr lang="fr-FR" dirty="0"/>
              <a:t> : </a:t>
            </a:r>
            <a:r>
              <a:rPr lang="fr-FR" b="1" dirty="0"/>
              <a:t>3,15</a:t>
            </a:r>
            <a:r>
              <a:rPr lang="fr-FR" dirty="0"/>
              <a:t> en 2019 et </a:t>
            </a:r>
            <a:r>
              <a:rPr lang="fr-FR" b="1" dirty="0"/>
              <a:t>2,29</a:t>
            </a:r>
            <a:r>
              <a:rPr lang="fr-FR" dirty="0"/>
              <a:t> 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Sénateurs</a:t>
            </a:r>
            <a:r>
              <a:rPr lang="fr-FR" dirty="0"/>
              <a:t> : </a:t>
            </a:r>
            <a:r>
              <a:rPr lang="fr-FR" b="1" dirty="0"/>
              <a:t>3,11</a:t>
            </a:r>
            <a:r>
              <a:rPr lang="fr-FR" dirty="0"/>
              <a:t> en 2019 et </a:t>
            </a:r>
            <a:r>
              <a:rPr lang="fr-FR" b="1" dirty="0"/>
              <a:t>2,01</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691934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Bénéficier d’un aide à la création d’entreprise par les structures françaises : </a:t>
            </a:r>
            <a:r>
              <a:rPr lang="fr-FR" b="1" dirty="0"/>
              <a:t>3,52</a:t>
            </a:r>
            <a:r>
              <a:rPr lang="fr-FR" dirty="0"/>
              <a:t> en 2019 et </a:t>
            </a:r>
            <a:r>
              <a:rPr lang="fr-FR" b="1" dirty="0"/>
              <a:t>4,19</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d’un soutien à la recherche d’emploi dans son pays d’accueil : </a:t>
            </a:r>
            <a:r>
              <a:rPr lang="fr-FR" b="1" dirty="0"/>
              <a:t>3,47</a:t>
            </a:r>
            <a:r>
              <a:rPr lang="fr-FR" dirty="0"/>
              <a:t> en 2019 et </a:t>
            </a:r>
            <a:r>
              <a:rPr lang="fr-FR" b="1" dirty="0"/>
              <a:t>4,03</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Pouvoir suivre un formation professionnelle en France : </a:t>
            </a:r>
            <a:r>
              <a:rPr lang="fr-FR" b="1" dirty="0"/>
              <a:t>3,67</a:t>
            </a:r>
            <a:r>
              <a:rPr lang="fr-FR" dirty="0"/>
              <a:t> en 2019 et </a:t>
            </a:r>
            <a:r>
              <a:rPr lang="fr-FR" b="1" dirty="0"/>
              <a:t>4,19</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Travailler à l’étranger tout en continuant à cotiser pour la retraite en France : </a:t>
            </a:r>
            <a:r>
              <a:rPr lang="fr-FR" b="1" dirty="0"/>
              <a:t>4,02</a:t>
            </a:r>
            <a:r>
              <a:rPr lang="fr-FR" dirty="0"/>
              <a:t> en 2019 et </a:t>
            </a:r>
            <a:r>
              <a:rPr lang="fr-FR" b="1" dirty="0"/>
              <a:t>4,43</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59382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705489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1916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eeecb0e0f7_0_0: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Nombre de réponses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err="1"/>
              <a:t>Thailande</a:t>
            </a:r>
            <a:r>
              <a:rPr lang="fr-FR" dirty="0"/>
              <a:t> : </a:t>
            </a:r>
            <a:r>
              <a:rPr lang="fr-FR" b="1" dirty="0"/>
              <a:t>11% </a:t>
            </a:r>
            <a:r>
              <a:rPr lang="fr-FR" dirty="0"/>
              <a:t>en 2019 et </a:t>
            </a:r>
            <a:r>
              <a:rPr lang="fr-FR" b="1" dirty="0"/>
              <a:t>17%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Chine</a:t>
            </a:r>
            <a:r>
              <a:rPr lang="fr-FR" dirty="0"/>
              <a:t> : </a:t>
            </a:r>
            <a:r>
              <a:rPr lang="fr-FR" b="1" dirty="0"/>
              <a:t>7% </a:t>
            </a:r>
            <a:r>
              <a:rPr lang="fr-FR" dirty="0"/>
              <a:t>en 2019 et </a:t>
            </a:r>
            <a:r>
              <a:rPr lang="fr-FR" b="1" dirty="0"/>
              <a:t>12%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Japon</a:t>
            </a:r>
            <a:r>
              <a:rPr lang="fr-FR" dirty="0"/>
              <a:t> : </a:t>
            </a:r>
            <a:r>
              <a:rPr lang="fr-FR" b="1" dirty="0"/>
              <a:t>6% </a:t>
            </a:r>
            <a:r>
              <a:rPr lang="fr-FR" dirty="0"/>
              <a:t>en 2019 et </a:t>
            </a:r>
            <a:r>
              <a:rPr lang="fr-FR" b="1" dirty="0"/>
              <a:t>10%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b="1" u="sng" dirty="0"/>
              <a:t>Pourcentage de personnes inscrites au registre des français de l’étranger : (selon le rapport du gouvernement sur la situation des français établis hors de France)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fr-FR" b="1" u="sng"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b="0" u="none" dirty="0"/>
              <a:t>Zone géographique qui regroupe </a:t>
            </a:r>
            <a:r>
              <a:rPr lang="fr-FR" b="1" u="none" dirty="0"/>
              <a:t>8,1% </a:t>
            </a:r>
            <a:r>
              <a:rPr lang="fr-FR" b="0" u="none" dirty="0"/>
              <a:t>des français inscrit au registre, soit une baisse de </a:t>
            </a:r>
            <a:r>
              <a:rPr lang="fr-FR" b="1" u="none" dirty="0"/>
              <a:t>4,2% </a:t>
            </a:r>
            <a:r>
              <a:rPr lang="fr-FR" b="0" u="none" dirty="0"/>
              <a:t>: </a:t>
            </a:r>
            <a:r>
              <a:rPr lang="fr-FR" b="1" u="none" dirty="0"/>
              <a:t>135 885 </a:t>
            </a:r>
            <a:r>
              <a:rPr lang="fr-FR" b="0" u="none" dirty="0"/>
              <a:t>personnes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b="0" u="sng" dirty="0"/>
              <a:t>Corée du Sud </a:t>
            </a:r>
            <a:r>
              <a:rPr lang="fr-FR" b="0" u="none" dirty="0"/>
              <a:t>: augmentation de </a:t>
            </a:r>
            <a:r>
              <a:rPr lang="fr-FR" b="1" u="none" dirty="0"/>
              <a:t>4,6%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b="0" u="sng" dirty="0"/>
              <a:t>Vanuatu</a:t>
            </a:r>
            <a:r>
              <a:rPr lang="fr-FR" b="0" u="none" dirty="0"/>
              <a:t> : augmentation de </a:t>
            </a:r>
            <a:r>
              <a:rPr lang="fr-FR" b="1" u="none" dirty="0"/>
              <a:t>2,9%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b="0" u="sng" dirty="0"/>
              <a:t>Cambodge</a:t>
            </a:r>
            <a:r>
              <a:rPr lang="fr-FR" b="0" u="none" dirty="0"/>
              <a:t> : augmentation de </a:t>
            </a:r>
            <a:r>
              <a:rPr lang="fr-FR" b="1" u="none" dirty="0"/>
              <a:t>1,1%</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fr-FR" b="1" u="sng" dirty="0"/>
          </a:p>
          <a:p>
            <a:pPr marL="0" lvl="0" indent="0" algn="l" rtl="0">
              <a:lnSpc>
                <a:spcPct val="100000"/>
              </a:lnSpc>
              <a:spcBef>
                <a:spcPts val="0"/>
              </a:spcBef>
              <a:spcAft>
                <a:spcPts val="0"/>
              </a:spcAft>
              <a:buSzPts val="1400"/>
              <a:buFont typeface="Arial" panose="020B0604020202020204" pitchFamily="34" charset="0"/>
              <a:buNone/>
            </a:pPr>
            <a:endParaRPr lang="fr-FR" dirty="0"/>
          </a:p>
          <a:p>
            <a:pPr marL="0" lvl="0" indent="0" algn="l" rtl="0">
              <a:lnSpc>
                <a:spcPct val="100000"/>
              </a:lnSpc>
              <a:spcBef>
                <a:spcPts val="0"/>
              </a:spcBef>
              <a:spcAft>
                <a:spcPts val="0"/>
              </a:spcAft>
              <a:buSzPts val="1400"/>
              <a:buFont typeface="Arial" panose="020B0604020202020204" pitchFamily="34" charset="0"/>
              <a:buNone/>
            </a:pPr>
            <a:endParaRPr lang="fr-FR" dirty="0"/>
          </a:p>
          <a:p>
            <a:pPr marL="0" lvl="0" indent="0" algn="l" rtl="0">
              <a:lnSpc>
                <a:spcPct val="100000"/>
              </a:lnSpc>
              <a:spcBef>
                <a:spcPts val="0"/>
              </a:spcBef>
              <a:spcAft>
                <a:spcPts val="0"/>
              </a:spcAft>
              <a:buSzPts val="1400"/>
              <a:buNone/>
            </a:pPr>
            <a:endParaRPr dirty="0"/>
          </a:p>
        </p:txBody>
      </p:sp>
      <p:sp>
        <p:nvSpPr>
          <p:cNvPr id="994" name="Google Shape;994;geeecb0e0f7_0_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306001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9629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eeecb0e0f7_0_0: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94" name="Google Shape;994;geeecb0e0f7_0_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Retour en France : </a:t>
            </a:r>
            <a:r>
              <a:rPr lang="fr-FR" b="1" dirty="0"/>
              <a:t>19% </a:t>
            </a:r>
            <a:r>
              <a:rPr lang="fr-FR" dirty="0"/>
              <a:t>en 2019 et</a:t>
            </a:r>
            <a:r>
              <a:rPr lang="fr-FR" b="1" dirty="0"/>
              <a:t> 6% </a:t>
            </a:r>
            <a:r>
              <a:rPr lang="fr-FR" dirty="0"/>
              <a:t>en 2022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Situation professionnelle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Salarié en contrat local : </a:t>
            </a:r>
            <a:r>
              <a:rPr lang="fr-FR" b="1" dirty="0"/>
              <a:t>41% </a:t>
            </a:r>
            <a:r>
              <a:rPr lang="fr-FR" dirty="0"/>
              <a:t>en 2019 et </a:t>
            </a:r>
            <a:r>
              <a:rPr lang="fr-FR" b="1" dirty="0"/>
              <a:t>32%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Retraité</a:t>
            </a:r>
            <a:r>
              <a:rPr lang="fr-FR" dirty="0"/>
              <a:t> : </a:t>
            </a:r>
            <a:r>
              <a:rPr lang="fr-FR" b="1" dirty="0"/>
              <a:t>17% </a:t>
            </a:r>
            <a:r>
              <a:rPr lang="fr-FR" dirty="0"/>
              <a:t>en 2019 et </a:t>
            </a:r>
            <a:r>
              <a:rPr lang="fr-FR" b="1" dirty="0"/>
              <a:t>26%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Indépendant</a:t>
            </a:r>
            <a:r>
              <a:rPr lang="fr-FR" dirty="0"/>
              <a:t> : </a:t>
            </a:r>
            <a:r>
              <a:rPr lang="fr-FR" b="1" dirty="0"/>
              <a:t>10% </a:t>
            </a:r>
            <a:r>
              <a:rPr lang="fr-FR" dirty="0"/>
              <a:t>en 2019 et </a:t>
            </a:r>
            <a:r>
              <a:rPr lang="fr-FR" b="1" dirty="0"/>
              <a:t>12%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Salarié expatrié : </a:t>
            </a:r>
            <a:r>
              <a:rPr lang="fr-FR" b="1" dirty="0"/>
              <a:t>9% </a:t>
            </a:r>
            <a:r>
              <a:rPr lang="fr-FR" dirty="0"/>
              <a:t>en 2019 et </a:t>
            </a:r>
            <a:r>
              <a:rPr lang="fr-FR" b="1" dirty="0"/>
              <a:t>7% </a:t>
            </a:r>
            <a:r>
              <a:rPr lang="fr-FR" dirty="0"/>
              <a:t>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93750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Préoccupations 2019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 système de cotisations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Retour en France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Santé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Préoccupations 2022 : </a:t>
            </a:r>
          </a:p>
          <a:p>
            <a:pPr marL="0" lvl="0" indent="0" algn="l" rtl="0">
              <a:lnSpc>
                <a:spcPct val="100000"/>
              </a:lnSpc>
              <a:spcBef>
                <a:spcPts val="0"/>
              </a:spcBef>
              <a:spcAft>
                <a:spcPts val="0"/>
              </a:spcAft>
              <a:buSzPts val="1400"/>
              <a:buNone/>
            </a:pPr>
            <a:endParaRPr lang="fr-FR" b="1" u="sng"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Santé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Éducation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Situation Internationale </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465066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Scolariser ses enfants dans le réseau d’enseignement français à l’étranger : </a:t>
            </a:r>
            <a:r>
              <a:rPr lang="fr-FR" b="1" dirty="0"/>
              <a:t>3,53</a:t>
            </a:r>
            <a:r>
              <a:rPr lang="fr-FR" dirty="0"/>
              <a:t> en 2019 et </a:t>
            </a:r>
            <a:r>
              <a:rPr lang="fr-FR" b="1" dirty="0"/>
              <a:t>4,06</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Scolariser ses enfants dans le dispositif scolaire local : </a:t>
            </a:r>
            <a:r>
              <a:rPr lang="fr-FR" b="1" dirty="0"/>
              <a:t>3,05</a:t>
            </a:r>
            <a:r>
              <a:rPr lang="fr-FR" dirty="0"/>
              <a:t> en 2019 et </a:t>
            </a:r>
            <a:r>
              <a:rPr lang="fr-FR" b="1" dirty="0"/>
              <a:t>3,64</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de cours de français pour ses enfants dans son pays d’accueil : </a:t>
            </a:r>
            <a:r>
              <a:rPr lang="fr-FR" b="1" dirty="0"/>
              <a:t>3,75</a:t>
            </a:r>
            <a:r>
              <a:rPr lang="fr-FR" dirty="0"/>
              <a:t> en 2019 et </a:t>
            </a:r>
            <a:r>
              <a:rPr lang="fr-FR" b="1" dirty="0"/>
              <a:t>4,38</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0" u="sng" dirty="0"/>
              <a:t>Avoir un accès facilité à l’université en France : </a:t>
            </a:r>
            <a:r>
              <a:rPr lang="fr-FR" b="1" dirty="0"/>
              <a:t>4,01</a:t>
            </a:r>
            <a:r>
              <a:rPr lang="fr-FR" dirty="0"/>
              <a:t> en 2019 et </a:t>
            </a:r>
            <a:r>
              <a:rPr lang="fr-FR" b="1" dirty="0"/>
              <a:t>4,45</a:t>
            </a:r>
            <a:r>
              <a:rPr lang="fr-FR" dirty="0"/>
              <a:t> en 2022</a:t>
            </a: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660257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fr-FR" u="sng" dirty="0"/>
              <a:t>Conseillers</a:t>
            </a:r>
            <a:r>
              <a:rPr lang="fr-FR" dirty="0"/>
              <a:t> : </a:t>
            </a:r>
            <a:r>
              <a:rPr lang="fr-FR" b="1" dirty="0"/>
              <a:t>3,52</a:t>
            </a:r>
            <a:r>
              <a:rPr lang="fr-FR" dirty="0"/>
              <a:t> en 2019 et </a:t>
            </a:r>
            <a:r>
              <a:rPr lang="fr-FR" b="1" dirty="0"/>
              <a:t>2,84</a:t>
            </a:r>
            <a:r>
              <a:rPr lang="fr-FR" dirty="0"/>
              <a:t> 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Députés</a:t>
            </a:r>
            <a:r>
              <a:rPr lang="fr-FR" dirty="0"/>
              <a:t> : </a:t>
            </a:r>
            <a:r>
              <a:rPr lang="fr-FR" b="1" dirty="0"/>
              <a:t>3,23</a:t>
            </a:r>
            <a:r>
              <a:rPr lang="fr-FR" dirty="0"/>
              <a:t> en 2019 et </a:t>
            </a:r>
            <a:r>
              <a:rPr lang="fr-FR" b="1" dirty="0"/>
              <a:t>2,31</a:t>
            </a:r>
            <a:r>
              <a:rPr lang="fr-FR" dirty="0"/>
              <a:t> 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Sénateurs</a:t>
            </a:r>
            <a:r>
              <a:rPr lang="fr-FR" dirty="0"/>
              <a:t> : </a:t>
            </a:r>
            <a:r>
              <a:rPr lang="fr-FR" b="1" dirty="0"/>
              <a:t>3,09</a:t>
            </a:r>
            <a:r>
              <a:rPr lang="fr-FR" dirty="0"/>
              <a:t> en 2019 et </a:t>
            </a:r>
            <a:r>
              <a:rPr lang="fr-FR" b="1" dirty="0"/>
              <a:t>1,97</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693424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Bénéficier d’une aide à la création d’entreprise par les structures françaises : </a:t>
            </a:r>
            <a:r>
              <a:rPr lang="fr-FR" b="1" dirty="0"/>
              <a:t>3,22</a:t>
            </a:r>
            <a:r>
              <a:rPr lang="fr-FR" dirty="0"/>
              <a:t> en 2019 et </a:t>
            </a:r>
            <a:r>
              <a:rPr lang="fr-FR" b="1" dirty="0"/>
              <a:t>4,02</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d’un soutien à la recherche emploi dans son pays d’accueil </a:t>
            </a:r>
            <a:r>
              <a:rPr lang="fr-FR" dirty="0"/>
              <a:t>: </a:t>
            </a:r>
            <a:r>
              <a:rPr lang="fr-FR" b="1" dirty="0"/>
              <a:t>3,07</a:t>
            </a:r>
            <a:r>
              <a:rPr lang="fr-FR" dirty="0"/>
              <a:t> en 20119 et </a:t>
            </a:r>
            <a:r>
              <a:rPr lang="fr-FR" b="1" dirty="0"/>
              <a:t>3,85</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Pouvoir suivre une formation professionnelle en France : </a:t>
            </a:r>
            <a:r>
              <a:rPr lang="fr-FR" b="1" dirty="0"/>
              <a:t>3,13</a:t>
            </a:r>
            <a:r>
              <a:rPr lang="fr-FR" dirty="0"/>
              <a:t> en 2019 et </a:t>
            </a:r>
            <a:r>
              <a:rPr lang="fr-FR" b="1" dirty="0"/>
              <a:t>4,02</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Travailler à l’étranger tout en continuant à cotiser à la retraite en France : </a:t>
            </a:r>
            <a:r>
              <a:rPr lang="fr-FR" b="1" dirty="0"/>
              <a:t>3,63</a:t>
            </a:r>
            <a:r>
              <a:rPr lang="fr-FR" dirty="0"/>
              <a:t> en 2019 et </a:t>
            </a:r>
            <a:r>
              <a:rPr lang="fr-FR" b="1" dirty="0"/>
              <a:t>4,3</a:t>
            </a:r>
            <a:r>
              <a:rPr lang="fr-FR" dirty="0"/>
              <a:t> en 2022</a:t>
            </a:r>
          </a:p>
          <a:p>
            <a:pPr marL="0" lvl="0" indent="0" algn="l" rtl="0">
              <a:lnSpc>
                <a:spcPct val="100000"/>
              </a:lnSpc>
              <a:spcBef>
                <a:spcPts val="0"/>
              </a:spcBef>
              <a:spcAft>
                <a:spcPts val="0"/>
              </a:spcAft>
              <a:buSzPts val="1400"/>
              <a:buNone/>
            </a:pPr>
            <a:endParaRPr lang="fr-F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239678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21093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854003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eeecb0e0f7_0_0: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u="sng" dirty="0"/>
              <a:t>Pourcentage de personnes inscrites au registre des français de l’étranger </a:t>
            </a:r>
            <a:r>
              <a:rPr lang="fr-FR" b="1" u="sng"/>
              <a:t>: (selon le rapport du gouvernement sur la situation des français établis hors de France) </a:t>
            </a:r>
            <a:endParaRPr lang="fr-FR" b="1" u="sng" dirty="0"/>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dirty="0"/>
              <a:t>Zone géographique qui regroupe </a:t>
            </a:r>
            <a:r>
              <a:rPr lang="fr-FR" b="1" dirty="0"/>
              <a:t>27,9% </a:t>
            </a:r>
            <a:r>
              <a:rPr lang="fr-FR" dirty="0"/>
              <a:t>des français inscrit sur le registre, soit </a:t>
            </a:r>
            <a:r>
              <a:rPr lang="fr-FR" b="1" dirty="0"/>
              <a:t>471 008 </a:t>
            </a:r>
            <a:r>
              <a:rPr lang="fr-FR" dirty="0"/>
              <a:t>personnes </a:t>
            </a:r>
            <a:endParaRPr dirty="0"/>
          </a:p>
        </p:txBody>
      </p:sp>
      <p:sp>
        <p:nvSpPr>
          <p:cNvPr id="994" name="Google Shape;994;geeecb0e0f7_0_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771071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2183649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4560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0" u="sng" dirty="0"/>
              <a:t>Première circo : </a:t>
            </a:r>
            <a:r>
              <a:rPr lang="fr-FR" b="1" dirty="0"/>
              <a:t>14% </a:t>
            </a:r>
            <a:r>
              <a:rPr lang="fr-FR" b="0" dirty="0"/>
              <a:t>en 2019 contre </a:t>
            </a:r>
            <a:r>
              <a:rPr lang="fr-FR" b="1" dirty="0"/>
              <a:t>17% </a:t>
            </a:r>
            <a:r>
              <a:rPr lang="fr-FR" b="0" dirty="0"/>
              <a:t>en 2022</a:t>
            </a:r>
          </a:p>
          <a:p>
            <a:pPr marL="0" lvl="0" indent="0" algn="l" rtl="0">
              <a:lnSpc>
                <a:spcPct val="100000"/>
              </a:lnSpc>
              <a:spcBef>
                <a:spcPts val="0"/>
              </a:spcBef>
              <a:spcAft>
                <a:spcPts val="0"/>
              </a:spcAft>
              <a:buSzPts val="1400"/>
              <a:buNone/>
            </a:pPr>
            <a:r>
              <a:rPr lang="fr-FR" b="0" u="sng" dirty="0"/>
              <a:t>Deuxième circo : </a:t>
            </a:r>
            <a:r>
              <a:rPr lang="fr-FR" b="1" dirty="0"/>
              <a:t>5% </a:t>
            </a:r>
            <a:r>
              <a:rPr lang="fr-FR" b="0" dirty="0"/>
              <a:t>en 2019 contre</a:t>
            </a:r>
            <a:r>
              <a:rPr lang="fr-FR" b="1" dirty="0"/>
              <a:t> 7% </a:t>
            </a:r>
            <a:r>
              <a:rPr lang="fr-FR" b="0" dirty="0"/>
              <a:t>en 2022</a:t>
            </a:r>
          </a:p>
          <a:p>
            <a:pPr marL="0" lvl="0" indent="0" algn="l" rtl="0">
              <a:lnSpc>
                <a:spcPct val="100000"/>
              </a:lnSpc>
              <a:spcBef>
                <a:spcPts val="0"/>
              </a:spcBef>
              <a:spcAft>
                <a:spcPts val="0"/>
              </a:spcAft>
              <a:buSzPts val="1400"/>
              <a:buNone/>
            </a:pPr>
            <a:r>
              <a:rPr lang="fr-FR" b="0" u="sng" dirty="0"/>
              <a:t>Troisième circo : </a:t>
            </a:r>
            <a:r>
              <a:rPr lang="fr-FR" b="1" dirty="0"/>
              <a:t>15% </a:t>
            </a:r>
            <a:r>
              <a:rPr lang="fr-FR" b="0" dirty="0"/>
              <a:t>en 2019 contre </a:t>
            </a:r>
            <a:r>
              <a:rPr lang="fr-FR" b="1" dirty="0"/>
              <a:t>10% </a:t>
            </a:r>
            <a:r>
              <a:rPr lang="fr-FR" b="0" dirty="0"/>
              <a:t>en 2022</a:t>
            </a:r>
          </a:p>
          <a:p>
            <a:pPr marL="0" lvl="0" indent="0" algn="l" rtl="0">
              <a:lnSpc>
                <a:spcPct val="100000"/>
              </a:lnSpc>
              <a:spcBef>
                <a:spcPts val="0"/>
              </a:spcBef>
              <a:spcAft>
                <a:spcPts val="0"/>
              </a:spcAft>
              <a:buSzPts val="1400"/>
              <a:buNone/>
            </a:pPr>
            <a:r>
              <a:rPr lang="fr-FR" b="0" u="sng" dirty="0"/>
              <a:t>Quatrième circo : </a:t>
            </a:r>
            <a:r>
              <a:rPr lang="fr-FR" b="1" dirty="0"/>
              <a:t>3% </a:t>
            </a:r>
            <a:r>
              <a:rPr lang="fr-FR" b="0" dirty="0"/>
              <a:t>en 2019 contre </a:t>
            </a:r>
            <a:r>
              <a:rPr lang="fr-FR" b="1" dirty="0"/>
              <a:t>7% </a:t>
            </a:r>
            <a:r>
              <a:rPr lang="fr-FR" b="0" dirty="0"/>
              <a:t>en 2022</a:t>
            </a:r>
          </a:p>
          <a:p>
            <a:pPr marL="0" lvl="0" indent="0" algn="l" rtl="0">
              <a:lnSpc>
                <a:spcPct val="100000"/>
              </a:lnSpc>
              <a:spcBef>
                <a:spcPts val="0"/>
              </a:spcBef>
              <a:spcAft>
                <a:spcPts val="0"/>
              </a:spcAft>
              <a:buSzPts val="1400"/>
              <a:buNone/>
            </a:pPr>
            <a:r>
              <a:rPr lang="fr-FR" b="0" u="sng" dirty="0"/>
              <a:t>Cinquième circo :</a:t>
            </a:r>
            <a:r>
              <a:rPr lang="fr-FR" b="1" u="sng" dirty="0"/>
              <a:t> </a:t>
            </a:r>
            <a:r>
              <a:rPr lang="fr-FR" b="1" dirty="0"/>
              <a:t>6% </a:t>
            </a:r>
            <a:r>
              <a:rPr lang="fr-FR" b="0" dirty="0"/>
              <a:t>en 2019 contre </a:t>
            </a:r>
            <a:r>
              <a:rPr lang="fr-FR" b="1" dirty="0"/>
              <a:t>8% </a:t>
            </a:r>
            <a:r>
              <a:rPr lang="fr-FR" b="0" dirty="0"/>
              <a:t>en 2022</a:t>
            </a:r>
          </a:p>
          <a:p>
            <a:pPr marL="0" lvl="0" indent="0" algn="l" rtl="0">
              <a:lnSpc>
                <a:spcPct val="100000"/>
              </a:lnSpc>
              <a:spcBef>
                <a:spcPts val="0"/>
              </a:spcBef>
              <a:spcAft>
                <a:spcPts val="0"/>
              </a:spcAft>
              <a:buSzPts val="1400"/>
              <a:buNone/>
            </a:pPr>
            <a:r>
              <a:rPr lang="fr-FR" b="0" u="sng" dirty="0"/>
              <a:t>Sixième circo : </a:t>
            </a:r>
            <a:r>
              <a:rPr lang="fr-FR" b="1" dirty="0"/>
              <a:t>3% </a:t>
            </a:r>
            <a:r>
              <a:rPr lang="fr-FR" b="0" dirty="0"/>
              <a:t>en 2019 contre </a:t>
            </a:r>
            <a:r>
              <a:rPr lang="fr-FR" b="1" dirty="0"/>
              <a:t>6% </a:t>
            </a:r>
            <a:r>
              <a:rPr lang="fr-FR" b="0" dirty="0"/>
              <a:t>en 2022</a:t>
            </a:r>
          </a:p>
          <a:p>
            <a:pPr marL="0" lvl="0" indent="0" algn="l" rtl="0">
              <a:lnSpc>
                <a:spcPct val="100000"/>
              </a:lnSpc>
              <a:spcBef>
                <a:spcPts val="0"/>
              </a:spcBef>
              <a:spcAft>
                <a:spcPts val="0"/>
              </a:spcAft>
              <a:buSzPts val="1400"/>
              <a:buNone/>
            </a:pPr>
            <a:r>
              <a:rPr lang="fr-FR" b="0" u="sng" dirty="0"/>
              <a:t>Dixième circo : </a:t>
            </a:r>
            <a:r>
              <a:rPr lang="fr-FR" b="1" dirty="0"/>
              <a:t>15% </a:t>
            </a:r>
            <a:r>
              <a:rPr lang="fr-FR" b="0" dirty="0"/>
              <a:t>en 2019 contre </a:t>
            </a:r>
            <a:r>
              <a:rPr lang="fr-FR" b="1" dirty="0"/>
              <a:t>8% </a:t>
            </a:r>
            <a:r>
              <a:rPr lang="fr-FR" b="0" dirty="0"/>
              <a:t>en 2022</a:t>
            </a:r>
          </a:p>
          <a:p>
            <a:pPr marL="0" lvl="0" indent="0" algn="l" rtl="0">
              <a:lnSpc>
                <a:spcPct val="100000"/>
              </a:lnSpc>
              <a:spcBef>
                <a:spcPts val="0"/>
              </a:spcBef>
              <a:spcAft>
                <a:spcPts val="0"/>
              </a:spcAft>
              <a:buSzPts val="1400"/>
              <a:buNone/>
            </a:pPr>
            <a:endParaRPr lang="fr-FR" b="0" dirty="0">
              <a:solidFill>
                <a:srgbClr val="0070C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u="sng" dirty="0">
                <a:solidFill>
                  <a:srgbClr val="0070C0"/>
                </a:solidFill>
              </a:rPr>
              <a:t>Pourcentage de personnes inscrites au registre des français de l’étranger : (selon le rapport du gouvernement sur la situation des français établis hors de France) </a:t>
            </a:r>
          </a:p>
          <a:p>
            <a:pPr marL="0" lvl="0" indent="0" algn="l" rtl="0">
              <a:lnSpc>
                <a:spcPct val="100000"/>
              </a:lnSpc>
              <a:spcBef>
                <a:spcPts val="0"/>
              </a:spcBef>
              <a:spcAft>
                <a:spcPts val="0"/>
              </a:spcAft>
              <a:buSzPts val="1400"/>
              <a:buNone/>
            </a:pPr>
            <a:endParaRPr lang="fr-FR" b="0" dirty="0">
              <a:solidFill>
                <a:srgbClr val="0070C0"/>
              </a:solidFill>
            </a:endParaRPr>
          </a:p>
          <a:p>
            <a:pPr marL="0" lvl="0" indent="0" algn="l" rtl="0">
              <a:lnSpc>
                <a:spcPct val="100000"/>
              </a:lnSpc>
              <a:spcBef>
                <a:spcPts val="0"/>
              </a:spcBef>
              <a:spcAft>
                <a:spcPts val="0"/>
              </a:spcAft>
              <a:buSzPts val="1400"/>
              <a:buNone/>
            </a:pPr>
            <a:r>
              <a:rPr lang="fr-FR" b="0" u="sng" dirty="0">
                <a:solidFill>
                  <a:srgbClr val="0070C0"/>
                </a:solidFill>
              </a:rPr>
              <a:t>Afrique du nord </a:t>
            </a:r>
            <a:r>
              <a:rPr lang="fr-FR" b="0" dirty="0">
                <a:solidFill>
                  <a:srgbClr val="0070C0"/>
                </a:solidFill>
              </a:rPr>
              <a:t>: </a:t>
            </a:r>
            <a:r>
              <a:rPr lang="fr-FR" b="1" dirty="0">
                <a:solidFill>
                  <a:srgbClr val="0070C0"/>
                </a:solidFill>
              </a:rPr>
              <a:t>6,5%</a:t>
            </a:r>
          </a:p>
          <a:p>
            <a:pPr marL="0" lvl="0" indent="0" algn="l" rtl="0">
              <a:lnSpc>
                <a:spcPct val="100000"/>
              </a:lnSpc>
              <a:spcBef>
                <a:spcPts val="0"/>
              </a:spcBef>
              <a:spcAft>
                <a:spcPts val="0"/>
              </a:spcAft>
              <a:buSzPts val="1400"/>
              <a:buNone/>
            </a:pPr>
            <a:r>
              <a:rPr lang="fr-FR" b="0" u="sng" dirty="0">
                <a:solidFill>
                  <a:srgbClr val="0070C0"/>
                </a:solidFill>
              </a:rPr>
              <a:t>Afrique francophone </a:t>
            </a:r>
            <a:r>
              <a:rPr lang="fr-FR" b="0" dirty="0">
                <a:solidFill>
                  <a:srgbClr val="0070C0"/>
                </a:solidFill>
              </a:rPr>
              <a:t>: </a:t>
            </a:r>
            <a:r>
              <a:rPr lang="fr-FR" b="1" dirty="0">
                <a:solidFill>
                  <a:srgbClr val="0070C0"/>
                </a:solidFill>
              </a:rPr>
              <a:t>7% </a:t>
            </a:r>
          </a:p>
          <a:p>
            <a:pPr marL="0" lvl="0" indent="0" algn="l" rtl="0">
              <a:lnSpc>
                <a:spcPct val="100000"/>
              </a:lnSpc>
              <a:spcBef>
                <a:spcPts val="0"/>
              </a:spcBef>
              <a:spcAft>
                <a:spcPts val="0"/>
              </a:spcAft>
              <a:buSzPts val="1400"/>
              <a:buNone/>
            </a:pPr>
            <a:r>
              <a:rPr lang="fr-FR" b="0" u="sng" dirty="0">
                <a:solidFill>
                  <a:srgbClr val="0070C0"/>
                </a:solidFill>
              </a:rPr>
              <a:t>Afrique non francophone : </a:t>
            </a:r>
            <a:r>
              <a:rPr lang="fr-FR" b="1" dirty="0">
                <a:solidFill>
                  <a:srgbClr val="0070C0"/>
                </a:solidFill>
              </a:rPr>
              <a:t>1% </a:t>
            </a:r>
          </a:p>
          <a:p>
            <a:pPr marL="0" lvl="0" indent="0" algn="l" rtl="0">
              <a:lnSpc>
                <a:spcPct val="100000"/>
              </a:lnSpc>
              <a:spcBef>
                <a:spcPts val="0"/>
              </a:spcBef>
              <a:spcAft>
                <a:spcPts val="0"/>
              </a:spcAft>
              <a:buSzPts val="1400"/>
              <a:buNone/>
            </a:pPr>
            <a:r>
              <a:rPr lang="fr-FR" b="0" u="sng" dirty="0">
                <a:solidFill>
                  <a:srgbClr val="0070C0"/>
                </a:solidFill>
              </a:rPr>
              <a:t>Amérique Centrale et du Sud : </a:t>
            </a:r>
            <a:r>
              <a:rPr lang="fr-FR" b="1" dirty="0">
                <a:solidFill>
                  <a:srgbClr val="0070C0"/>
                </a:solidFill>
              </a:rPr>
              <a:t>4,2% </a:t>
            </a:r>
          </a:p>
          <a:p>
            <a:pPr marL="0" lvl="0" indent="0" algn="l" rtl="0">
              <a:lnSpc>
                <a:spcPct val="100000"/>
              </a:lnSpc>
              <a:spcBef>
                <a:spcPts val="0"/>
              </a:spcBef>
              <a:spcAft>
                <a:spcPts val="0"/>
              </a:spcAft>
              <a:buSzPts val="1400"/>
              <a:buNone/>
            </a:pPr>
            <a:r>
              <a:rPr lang="fr-FR" b="0" u="sng" dirty="0">
                <a:solidFill>
                  <a:srgbClr val="0070C0"/>
                </a:solidFill>
              </a:rPr>
              <a:t>Amérique du Nord : </a:t>
            </a:r>
            <a:r>
              <a:rPr lang="fr-FR" b="1" dirty="0">
                <a:solidFill>
                  <a:srgbClr val="0070C0"/>
                </a:solidFill>
              </a:rPr>
              <a:t>15,9% </a:t>
            </a:r>
          </a:p>
          <a:p>
            <a:pPr marL="0" lvl="0" indent="0" algn="l" rtl="0">
              <a:lnSpc>
                <a:spcPct val="100000"/>
              </a:lnSpc>
              <a:spcBef>
                <a:spcPts val="0"/>
              </a:spcBef>
              <a:spcAft>
                <a:spcPts val="0"/>
              </a:spcAft>
              <a:buSzPts val="1400"/>
              <a:buNone/>
            </a:pPr>
            <a:r>
              <a:rPr lang="fr-FR" b="0" u="sng" dirty="0">
                <a:solidFill>
                  <a:srgbClr val="0070C0"/>
                </a:solidFill>
              </a:rPr>
              <a:t>Asie – Océanie : </a:t>
            </a:r>
            <a:r>
              <a:rPr lang="fr-FR" b="1" dirty="0">
                <a:solidFill>
                  <a:srgbClr val="0070C0"/>
                </a:solidFill>
              </a:rPr>
              <a:t>8,1% </a:t>
            </a:r>
          </a:p>
          <a:p>
            <a:pPr marL="0" lvl="0" indent="0" algn="l" rtl="0">
              <a:lnSpc>
                <a:spcPct val="100000"/>
              </a:lnSpc>
              <a:spcBef>
                <a:spcPts val="0"/>
              </a:spcBef>
              <a:spcAft>
                <a:spcPts val="0"/>
              </a:spcAft>
              <a:buSzPts val="1400"/>
              <a:buNone/>
            </a:pPr>
            <a:r>
              <a:rPr lang="fr-FR" b="0" u="sng" dirty="0">
                <a:solidFill>
                  <a:srgbClr val="0070C0"/>
                </a:solidFill>
              </a:rPr>
              <a:t>Moyen et Proche orient : </a:t>
            </a:r>
            <a:r>
              <a:rPr lang="fr-FR" b="1" dirty="0">
                <a:solidFill>
                  <a:srgbClr val="0070C0"/>
                </a:solidFill>
              </a:rPr>
              <a:t>8,1% </a:t>
            </a:r>
          </a:p>
          <a:p>
            <a:pPr marL="0" lvl="0" indent="0" algn="l" rtl="0">
              <a:lnSpc>
                <a:spcPct val="100000"/>
              </a:lnSpc>
              <a:spcBef>
                <a:spcPts val="0"/>
              </a:spcBef>
              <a:spcAft>
                <a:spcPts val="0"/>
              </a:spcAft>
              <a:buSzPts val="1400"/>
              <a:buNone/>
            </a:pP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634135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857035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451643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518340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719700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553380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6356932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eeecb0e0f7_0_0: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94" name="Google Shape;994;geeecb0e0f7_0_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4741742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93891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403243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86731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u="sng" dirty="0"/>
              <a:t>(selon le rapport du gouvernement sur la situation des français établis hors de France) </a:t>
            </a:r>
            <a:endParaRPr lang="fr-FR" b="0" u="sng" dirty="0"/>
          </a:p>
          <a:p>
            <a:pPr marL="0" lvl="0" indent="0" algn="l" rtl="0">
              <a:lnSpc>
                <a:spcPct val="100000"/>
              </a:lnSpc>
              <a:spcBef>
                <a:spcPts val="0"/>
              </a:spcBef>
              <a:spcAft>
                <a:spcPts val="0"/>
              </a:spcAft>
              <a:buSzPts val="1400"/>
              <a:buNone/>
            </a:pPr>
            <a:r>
              <a:rPr lang="fr-FR" b="0" u="sng" dirty="0"/>
              <a:t>Part de femmes inscrit au registre national : </a:t>
            </a:r>
            <a:r>
              <a:rPr lang="fr-FR" b="1" u="none" dirty="0"/>
              <a:t>50,1% </a:t>
            </a:r>
          </a:p>
          <a:p>
            <a:pPr marL="0" lvl="0" indent="0" algn="l" rtl="0">
              <a:lnSpc>
                <a:spcPct val="100000"/>
              </a:lnSpc>
              <a:spcBef>
                <a:spcPts val="0"/>
              </a:spcBef>
              <a:spcAft>
                <a:spcPts val="0"/>
              </a:spcAft>
              <a:buSzPts val="1400"/>
              <a:buNone/>
            </a:pPr>
            <a:r>
              <a:rPr lang="fr-FR" u="sng" dirty="0"/>
              <a:t>Part d’hommes inscrit au registre national : </a:t>
            </a:r>
            <a:r>
              <a:rPr lang="fr-FR" b="1" dirty="0"/>
              <a:t>49,9%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dirty="0"/>
              <a:t>75% </a:t>
            </a:r>
            <a:r>
              <a:rPr lang="fr-FR" dirty="0"/>
              <a:t>des personnes inscrites au registre national ont plus de 18 ans. </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793759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3411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7410004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175913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657717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362373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eeecb0e0f7_0_0: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94" name="Google Shape;994;geeecb0e0f7_0_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421604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818950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79129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0386887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97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Situation professionnelle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Salarié en contrat local : </a:t>
            </a:r>
            <a:r>
              <a:rPr lang="fr-FR" b="1" dirty="0"/>
              <a:t>42% </a:t>
            </a:r>
            <a:r>
              <a:rPr lang="fr-FR" dirty="0"/>
              <a:t>en 2019 et </a:t>
            </a:r>
            <a:r>
              <a:rPr lang="fr-FR" b="1" dirty="0"/>
              <a:t>33%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Retraité : </a:t>
            </a:r>
            <a:r>
              <a:rPr lang="fr-FR" b="1" dirty="0"/>
              <a:t>16% </a:t>
            </a:r>
            <a:r>
              <a:rPr lang="fr-FR" dirty="0"/>
              <a:t>en 2019 et </a:t>
            </a:r>
            <a:r>
              <a:rPr lang="fr-FR" b="1" dirty="0"/>
              <a:t>27% </a:t>
            </a:r>
            <a:r>
              <a:rPr lang="fr-FR" dirty="0"/>
              <a:t>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104089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701739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606259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868181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771796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eeecb0e0f7_0_0: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94" name="Google Shape;994;geeecb0e0f7_0_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4049235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15438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946864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973552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9921745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75365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u="sng" dirty="0"/>
              <a:t>Nombres de personnes inscrites au registre national : </a:t>
            </a:r>
            <a:r>
              <a:rPr lang="fr-FR" b="1" dirty="0"/>
              <a:t>1 685 638</a:t>
            </a:r>
            <a:r>
              <a:rPr lang="fr-FR" dirty="0"/>
              <a:t>, baisse de </a:t>
            </a:r>
            <a:r>
              <a:rPr lang="fr-FR" b="1" dirty="0"/>
              <a:t>5,1% </a:t>
            </a:r>
            <a:r>
              <a:rPr lang="fr-FR" b="1" u="sng" dirty="0"/>
              <a:t>(selon le rapport du gouvernement sur la situation des français établis hors de France) </a:t>
            </a:r>
          </a:p>
          <a:p>
            <a:pPr marL="0" lvl="0" indent="0" algn="l" rtl="0">
              <a:lnSpc>
                <a:spcPct val="100000"/>
              </a:lnSpc>
              <a:spcBef>
                <a:spcPts val="0"/>
              </a:spcBef>
              <a:spcAft>
                <a:spcPts val="0"/>
              </a:spcAft>
              <a:buSzPts val="1400"/>
              <a:buNone/>
            </a:pPr>
            <a:endParaRPr b="1"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8832068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570759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559978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86154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eeecb0e0f7_0_14: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1" name="Google Shape;1101;geeecb0e0f7_0_14: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791691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Recommandations 2019 :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Font typeface="Arial" panose="020B0604020202020204" pitchFamily="34" charset="0"/>
              <a:buNone/>
            </a:pPr>
            <a:r>
              <a:rPr lang="fr-FR" b="1" u="sng" dirty="0"/>
              <a:t>Éducation</a:t>
            </a:r>
            <a:r>
              <a:rPr lang="fr-FR" dirty="0"/>
              <a:t> :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Problèmes équivalences de diplômes avec les études dans le dispositif locale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Équivalence de diplôme n’existe pas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Santé</a:t>
            </a:r>
            <a:r>
              <a:rPr lang="fr-FR" dirty="0"/>
              <a:t> :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Accès aux soins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Obtenir CV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Pas de reconnaissance de la CFE : jugé injuste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Retraite</a:t>
            </a:r>
            <a:r>
              <a:rPr lang="fr-FR" dirty="0"/>
              <a:t> :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Reconnaissance en France ou dans le pays d’accueil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Points de retraite acquis en cotisant dans les différents systèmes locaux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CFE ne satisfait pas et est trop chère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Bénéficier d’un minimum </a:t>
            </a:r>
            <a:r>
              <a:rPr lang="fr-FR" dirty="0" err="1"/>
              <a:t>vielliesse</a:t>
            </a:r>
            <a:r>
              <a:rPr lang="fr-FR" dirty="0"/>
              <a:t> à l’étranger</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Fiscalité :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Ressentie injuste : CSG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Taxation résidence secondaire injuste</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Droits de succession évoquées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Consulat / Administration :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Difficultés de communication avec les administrations françaises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Impossible de joindre les services par téléphone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Souhait des démarches en ligne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Impossibilité d’ouvrir un compte bancaire en France</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Retour en France :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Manque d’information et d’accompagnement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Reconnaissance de l’expérience pro acquise à l’étranger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Nouvelles recommandations :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Éducation</a:t>
            </a:r>
            <a:r>
              <a:rPr lang="fr-FR" dirty="0"/>
              <a:t> :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Accès à l’université en France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Avoir des cours de français pour les enfants dans leurs pays d’accueil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Emploi</a:t>
            </a:r>
            <a:r>
              <a:rPr lang="fr-FR" dirty="0"/>
              <a:t> :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Travailler à l’étranger tout en continuant à cotiser pour la retraite en France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Bénéficier d’une formation professionnelle dans le pays d’accueil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Consulat / Administration :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Améliorer la proximité du consulat avec la population résidente locale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2138906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2488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u="sng" dirty="0"/>
              <a:t>Part de binationaux inscrites au registre national : </a:t>
            </a:r>
            <a:r>
              <a:rPr lang="fr-FR" b="1" dirty="0"/>
              <a:t>32,7% </a:t>
            </a:r>
            <a:r>
              <a:rPr lang="fr-FR" b="0" dirty="0"/>
              <a:t>soit une baisse de </a:t>
            </a:r>
            <a:r>
              <a:rPr lang="fr-FR" b="1" dirty="0"/>
              <a:t>0,8% </a:t>
            </a:r>
            <a:r>
              <a:rPr lang="fr-FR" b="1" u="sng" dirty="0"/>
              <a:t>(selon le rapport du gouvernement sur la situation des français établis hors de France) </a:t>
            </a:r>
          </a:p>
          <a:p>
            <a:pPr marL="0" lvl="0" indent="0" algn="l" rtl="0">
              <a:lnSpc>
                <a:spcPct val="100000"/>
              </a:lnSpc>
              <a:spcBef>
                <a:spcPts val="0"/>
              </a:spcBef>
              <a:spcAft>
                <a:spcPts val="0"/>
              </a:spcAft>
              <a:buSzPts val="1400"/>
              <a:buNone/>
            </a:pPr>
            <a:endParaRPr b="1"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8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2325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r>
              <a:rPr lang="fr-FR" sz="1200" b="1" i="0" u="sng" strike="noStrike" cap="none" dirty="0">
                <a:solidFill>
                  <a:schemeClr val="dk1"/>
                </a:solidFill>
                <a:effectLst/>
                <a:latin typeface="Calibri"/>
                <a:ea typeface="Calibri"/>
                <a:cs typeface="Calibri"/>
                <a:sym typeface="Calibri"/>
              </a:rPr>
              <a:t>Préoccupations communes: </a:t>
            </a:r>
          </a:p>
          <a:p>
            <a:pPr>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La retraite comptait 47% en 2019 contre 40% en 2022. </a:t>
            </a:r>
          </a:p>
          <a:p>
            <a:pPr>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La question de la santé représentait 17% en 2019 contre 33% en 2022 </a:t>
            </a:r>
          </a:p>
          <a:p>
            <a:pPr>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L’éducation quant à elle comptait 12% en 2019 contre 30% en 2022  </a:t>
            </a:r>
          </a:p>
          <a:p>
            <a:endParaRPr lang="fr-FR" sz="1200" b="0" i="0" u="none" strike="noStrike" cap="none" dirty="0">
              <a:solidFill>
                <a:schemeClr val="dk1"/>
              </a:solidFill>
              <a:effectLst/>
              <a:latin typeface="Calibri"/>
              <a:ea typeface="Calibri"/>
              <a:cs typeface="Calibri"/>
              <a:sym typeface="Calibri"/>
            </a:endParaRPr>
          </a:p>
          <a:p>
            <a:r>
              <a:rPr lang="fr-FR" sz="1200" b="1" i="0" u="sng" strike="noStrike" cap="none" dirty="0">
                <a:solidFill>
                  <a:schemeClr val="dk1"/>
                </a:solidFill>
                <a:effectLst/>
                <a:latin typeface="Calibri"/>
                <a:ea typeface="Calibri"/>
                <a:cs typeface="Calibri"/>
                <a:sym typeface="Calibri"/>
              </a:rPr>
              <a:t>Préoccupations en 2019 pas retrouver en 2022 : </a:t>
            </a:r>
          </a:p>
          <a:p>
            <a:pPr>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Fiscalité et le droit (17%) </a:t>
            </a:r>
          </a:p>
          <a:p>
            <a:pPr>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Complexité des des démarches administratives (8%) </a:t>
            </a:r>
          </a:p>
          <a:p>
            <a:pPr>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Le retour en France (15%)</a:t>
            </a:r>
          </a:p>
          <a:p>
            <a:endParaRPr lang="fr-FR" sz="1200" b="0" i="0" u="none" strike="noStrike" cap="none" dirty="0">
              <a:solidFill>
                <a:schemeClr val="dk1"/>
              </a:solidFill>
              <a:effectLst/>
              <a:latin typeface="Calibri"/>
              <a:ea typeface="Calibri"/>
              <a:cs typeface="Calibri"/>
              <a:sym typeface="Calibri"/>
            </a:endParaRPr>
          </a:p>
          <a:p>
            <a:r>
              <a:rPr lang="fr-FR" sz="1200" b="1" i="0" u="sng" strike="noStrike" cap="none" dirty="0">
                <a:solidFill>
                  <a:schemeClr val="dk1"/>
                </a:solidFill>
                <a:effectLst/>
                <a:latin typeface="Calibri"/>
                <a:ea typeface="Calibri"/>
                <a:cs typeface="Calibri"/>
                <a:sym typeface="Calibri"/>
              </a:rPr>
              <a:t>Nouvelles préoccupations 2022: </a:t>
            </a:r>
          </a:p>
          <a:p>
            <a:pPr>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Situation Internationale (33%) </a:t>
            </a:r>
          </a:p>
          <a:p>
            <a:pPr>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Le RC (24%)</a:t>
            </a:r>
          </a:p>
          <a:p>
            <a:pPr>
              <a:buFont typeface="Arial" panose="020B0604020202020204" pitchFamily="34" charset="0"/>
              <a:buChar char="•"/>
            </a:pPr>
            <a:endParaRPr lang="fr-FR" sz="1200" b="0" i="0" u="none" strike="noStrike" cap="none" dirty="0">
              <a:solidFill>
                <a:schemeClr val="dk1"/>
              </a:solidFill>
              <a:effectLst/>
              <a:latin typeface="Calibri"/>
              <a:ea typeface="Calibri"/>
              <a:cs typeface="Calibri"/>
              <a:sym typeface="Calibri"/>
            </a:endParaRPr>
          </a:p>
          <a:p>
            <a:pPr marL="457200" indent="-228600">
              <a:buFont typeface="+mj-lt"/>
              <a:buAutoNum type="arabicPeriod"/>
            </a:pPr>
            <a:r>
              <a:rPr lang="fr-FR" sz="1200" b="1" i="0" u="sng" strike="noStrike" cap="none" dirty="0">
                <a:solidFill>
                  <a:schemeClr val="dk1"/>
                </a:solidFill>
                <a:effectLst/>
                <a:latin typeface="Calibri"/>
                <a:ea typeface="Calibri"/>
                <a:cs typeface="Calibri"/>
                <a:sym typeface="Calibri"/>
              </a:rPr>
              <a:t>La retraite : </a:t>
            </a:r>
          </a:p>
          <a:p>
            <a:pPr marL="228600" indent="0">
              <a:buFont typeface="Arial" panose="020B0604020202020204" pitchFamily="34" charset="0"/>
              <a:buNone/>
            </a:pPr>
            <a:endParaRPr lang="fr-FR" sz="1200" b="0" i="0" u="none" strike="noStrike" cap="none" dirty="0">
              <a:solidFill>
                <a:schemeClr val="dk1"/>
              </a:solidFill>
              <a:effectLst/>
              <a:latin typeface="Calibri"/>
              <a:ea typeface="Calibri"/>
              <a:cs typeface="Calibri"/>
              <a:sym typeface="Calibri"/>
            </a:endParaRPr>
          </a:p>
          <a:p>
            <a:pPr marL="400050" indent="-171450">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Préoccupations en 2019 : la reconnaissance de la retraite en France </a:t>
            </a:r>
          </a:p>
          <a:p>
            <a:pPr marL="400050" indent="-171450">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Préoccupations 2022 : Difficultés accès à la retraite, peu d’informations démarches administratives pour obtenir sa retraite, obtention du certificat de vie, pas d’accord entre les pays </a:t>
            </a:r>
          </a:p>
          <a:p>
            <a:pPr marL="400050" indent="-171450">
              <a:buFont typeface="Arial" panose="020B0604020202020204" pitchFamily="34" charset="0"/>
              <a:buChar char="•"/>
            </a:pPr>
            <a:endParaRPr lang="fr-FR" sz="1200" b="0" i="0" u="none" strike="noStrike" cap="none" dirty="0">
              <a:solidFill>
                <a:schemeClr val="dk1"/>
              </a:solidFill>
              <a:effectLst/>
              <a:latin typeface="Calibri"/>
              <a:ea typeface="Calibri"/>
              <a:cs typeface="Calibri"/>
              <a:sym typeface="Calibri"/>
            </a:endParaRPr>
          </a:p>
          <a:p>
            <a:pPr marL="228600" indent="0">
              <a:buFont typeface="Arial" panose="020B0604020202020204" pitchFamily="34" charset="0"/>
              <a:buNone/>
            </a:pPr>
            <a:r>
              <a:rPr lang="fr-FR" sz="1200" b="1" i="0" u="sng" strike="noStrike" cap="none" dirty="0">
                <a:solidFill>
                  <a:schemeClr val="dk1"/>
                </a:solidFill>
                <a:effectLst/>
                <a:latin typeface="Calibri"/>
                <a:ea typeface="Calibri"/>
                <a:cs typeface="Calibri"/>
                <a:sym typeface="Calibri"/>
              </a:rPr>
              <a:t>2. L’éducation : </a:t>
            </a:r>
          </a:p>
          <a:p>
            <a:pPr marL="228600" indent="0">
              <a:buFont typeface="Arial" panose="020B0604020202020204" pitchFamily="34" charset="0"/>
              <a:buNone/>
            </a:pPr>
            <a:endParaRPr lang="fr-FR" sz="1200" b="0" i="0" u="none" strike="noStrike" cap="none" dirty="0">
              <a:solidFill>
                <a:schemeClr val="dk1"/>
              </a:solidFill>
              <a:effectLst/>
              <a:latin typeface="Calibri"/>
              <a:ea typeface="Calibri"/>
              <a:cs typeface="Calibri"/>
              <a:sym typeface="Calibri"/>
            </a:endParaRPr>
          </a:p>
          <a:p>
            <a:pPr marL="228600" indent="0">
              <a:buFont typeface="Arial" panose="020B0604020202020204" pitchFamily="34" charset="0"/>
              <a:buNone/>
            </a:pPr>
            <a:r>
              <a:rPr lang="fr-FR" sz="1200" b="1" i="0" u="sng" strike="noStrike" cap="none" dirty="0">
                <a:solidFill>
                  <a:schemeClr val="dk1"/>
                </a:solidFill>
                <a:effectLst/>
                <a:latin typeface="Calibri"/>
                <a:ea typeface="Calibri"/>
                <a:cs typeface="Calibri"/>
                <a:sym typeface="Calibri"/>
              </a:rPr>
              <a:t>Préoccupations 2019 et 2022 : points communs </a:t>
            </a:r>
          </a:p>
          <a:p>
            <a:pPr marL="400050" indent="-171450">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Frais de scolarité des écoles françaises trop élevés</a:t>
            </a:r>
          </a:p>
          <a:p>
            <a:pPr marL="400050" indent="-171450">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Problèmes reconnaisse / équivalence des diplômes </a:t>
            </a:r>
          </a:p>
          <a:p>
            <a:pPr marL="400050" indent="-171450">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Difficultés accès aux études supérieures en France : </a:t>
            </a:r>
            <a:r>
              <a:rPr lang="fr-FR" sz="1200" b="0" i="0" u="none" strike="noStrike" cap="none" dirty="0" err="1">
                <a:solidFill>
                  <a:schemeClr val="dk1"/>
                </a:solidFill>
                <a:effectLst/>
                <a:latin typeface="Calibri"/>
                <a:ea typeface="Calibri"/>
                <a:cs typeface="Calibri"/>
                <a:sym typeface="Calibri"/>
              </a:rPr>
              <a:t>Parcoursup</a:t>
            </a:r>
            <a:r>
              <a:rPr lang="fr-FR" sz="1200" b="0" i="0" u="none" strike="noStrike" cap="none" dirty="0">
                <a:solidFill>
                  <a:schemeClr val="dk1"/>
                </a:solidFill>
                <a:effectLst/>
                <a:latin typeface="Calibri"/>
                <a:ea typeface="Calibri"/>
                <a:cs typeface="Calibri"/>
                <a:sym typeface="Calibri"/>
              </a:rPr>
              <a:t> et CROUS </a:t>
            </a:r>
          </a:p>
          <a:p>
            <a:pPr marL="228600" indent="0">
              <a:buFont typeface="Arial" panose="020B0604020202020204" pitchFamily="34" charset="0"/>
              <a:buNone/>
            </a:pPr>
            <a:endParaRPr lang="fr-FR" sz="1200" b="0" i="0" u="none" strike="noStrike" cap="none" dirty="0">
              <a:solidFill>
                <a:schemeClr val="dk1"/>
              </a:solidFill>
              <a:effectLst/>
              <a:latin typeface="Calibri"/>
              <a:ea typeface="Calibri"/>
              <a:cs typeface="Calibri"/>
              <a:sym typeface="Calibri"/>
            </a:endParaRPr>
          </a:p>
          <a:p>
            <a:pPr marL="228600" indent="0">
              <a:buFont typeface="Arial" panose="020B0604020202020204" pitchFamily="34" charset="0"/>
              <a:buNone/>
            </a:pPr>
            <a:r>
              <a:rPr lang="fr-FR" sz="1200" b="1" i="0" u="sng" strike="noStrike" cap="none" dirty="0">
                <a:solidFill>
                  <a:schemeClr val="dk1"/>
                </a:solidFill>
                <a:effectLst/>
                <a:latin typeface="Calibri"/>
                <a:ea typeface="Calibri"/>
                <a:cs typeface="Calibri"/>
                <a:sym typeface="Calibri"/>
              </a:rPr>
              <a:t>Nouvelles préoccupations en 2022 : </a:t>
            </a:r>
          </a:p>
          <a:p>
            <a:pPr marL="400050" indent="-171450">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Accès difficiles aux bourses et sont trop faibles </a:t>
            </a:r>
          </a:p>
          <a:p>
            <a:pPr marL="400050" indent="-171450">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Dégradation de la qualité d’enseignement</a:t>
            </a:r>
          </a:p>
          <a:p>
            <a:pPr marL="400050" indent="-171450">
              <a:buFont typeface="Arial" panose="020B0604020202020204" pitchFamily="34" charset="0"/>
              <a:buChar char="•"/>
            </a:pPr>
            <a:endParaRPr lang="fr-FR" sz="1200" b="0" i="0" u="none" strike="noStrike" cap="none" dirty="0">
              <a:solidFill>
                <a:schemeClr val="dk1"/>
              </a:solidFill>
              <a:effectLst/>
              <a:latin typeface="Calibri"/>
              <a:ea typeface="Calibri"/>
              <a:cs typeface="Calibri"/>
              <a:sym typeface="Calibri"/>
            </a:endParaRPr>
          </a:p>
          <a:p>
            <a:pPr marL="228600" indent="0">
              <a:buFont typeface="Arial" panose="020B0604020202020204" pitchFamily="34" charset="0"/>
              <a:buNone/>
            </a:pPr>
            <a:r>
              <a:rPr lang="fr-FR" sz="1200" b="1" i="0" u="sng" strike="noStrike" cap="none" dirty="0">
                <a:solidFill>
                  <a:schemeClr val="dk1"/>
                </a:solidFill>
                <a:effectLst/>
                <a:latin typeface="Calibri"/>
                <a:ea typeface="Calibri"/>
                <a:cs typeface="Calibri"/>
                <a:sym typeface="Calibri"/>
              </a:rPr>
              <a:t>3. La santé :</a:t>
            </a:r>
          </a:p>
          <a:p>
            <a:pPr marL="228600" indent="0">
              <a:buFont typeface="Arial" panose="020B0604020202020204" pitchFamily="34" charset="0"/>
              <a:buNone/>
            </a:pPr>
            <a:endParaRPr lang="fr-FR" sz="1200" b="1" i="0" u="sng" strike="noStrike" cap="none" dirty="0">
              <a:solidFill>
                <a:schemeClr val="dk1"/>
              </a:solidFill>
              <a:effectLst/>
              <a:latin typeface="Calibri"/>
              <a:ea typeface="Calibri"/>
              <a:cs typeface="Calibri"/>
              <a:sym typeface="Calibri"/>
            </a:endParaRPr>
          </a:p>
          <a:p>
            <a:pPr marL="228600" indent="0">
              <a:buFont typeface="Arial" panose="020B0604020202020204" pitchFamily="34" charset="0"/>
              <a:buNone/>
            </a:pPr>
            <a:r>
              <a:rPr lang="fr-FR" sz="1200" b="0" i="0" u="sng" strike="noStrike" cap="none" dirty="0">
                <a:solidFill>
                  <a:schemeClr val="dk1"/>
                </a:solidFill>
                <a:effectLst/>
                <a:latin typeface="Calibri"/>
                <a:ea typeface="Calibri"/>
                <a:cs typeface="Calibri"/>
                <a:sym typeface="Calibri"/>
              </a:rPr>
              <a:t>Préoccupations 2019 et 2022 : points communs </a:t>
            </a:r>
          </a:p>
          <a:p>
            <a:pPr marL="400050" indent="-171450">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Accès à la SS et à la CV </a:t>
            </a:r>
          </a:p>
          <a:p>
            <a:pPr marL="400050" indent="-171450">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Accès aux soins en France </a:t>
            </a:r>
          </a:p>
          <a:p>
            <a:pPr marL="228600" indent="0">
              <a:buFont typeface="Arial" panose="020B0604020202020204" pitchFamily="34" charset="0"/>
              <a:buNone/>
            </a:pPr>
            <a:r>
              <a:rPr lang="fr-FR" sz="1200" b="0" i="0" u="sng" strike="noStrike" cap="none" dirty="0">
                <a:solidFill>
                  <a:schemeClr val="dk1"/>
                </a:solidFill>
                <a:effectLst/>
                <a:latin typeface="Calibri"/>
                <a:ea typeface="Calibri"/>
                <a:cs typeface="Calibri"/>
                <a:sym typeface="Calibri"/>
              </a:rPr>
              <a:t>Nouvelles préoccupations en 2022 : </a:t>
            </a:r>
          </a:p>
          <a:p>
            <a:pPr marL="400050" indent="-171450">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Obtention du </a:t>
            </a:r>
            <a:r>
              <a:rPr lang="fr-FR" sz="1200" b="0" i="0" u="none" strike="noStrike" cap="none" dirty="0" err="1">
                <a:solidFill>
                  <a:schemeClr val="dk1"/>
                </a:solidFill>
                <a:effectLst/>
                <a:latin typeface="Calibri"/>
                <a:ea typeface="Calibri"/>
                <a:cs typeface="Calibri"/>
                <a:sym typeface="Calibri"/>
              </a:rPr>
              <a:t>Pass</a:t>
            </a:r>
            <a:r>
              <a:rPr lang="fr-FR" sz="1200" b="0" i="0" u="none" strike="noStrike" cap="none" dirty="0">
                <a:solidFill>
                  <a:schemeClr val="dk1"/>
                </a:solidFill>
                <a:effectLst/>
                <a:latin typeface="Calibri"/>
                <a:ea typeface="Calibri"/>
                <a:cs typeface="Calibri"/>
                <a:sym typeface="Calibri"/>
              </a:rPr>
              <a:t> vaccinal difficile, problèmes de reconnaissances de certains vaccins Covid </a:t>
            </a:r>
          </a:p>
          <a:p>
            <a:pPr marL="400050" indent="-171450">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Coûts des tests PCR et antigénique très élevés dans une majorité des pays </a:t>
            </a:r>
          </a:p>
          <a:p>
            <a:pPr marL="228600" indent="0">
              <a:buFont typeface="Arial" panose="020B0604020202020204" pitchFamily="34" charset="0"/>
              <a:buNone/>
            </a:pPr>
            <a:endParaRPr lang="fr-FR" sz="1200" b="0" i="0" u="none" strike="noStrike" cap="none" dirty="0">
              <a:solidFill>
                <a:schemeClr val="dk1"/>
              </a:solidFill>
              <a:effectLst/>
              <a:latin typeface="Calibri"/>
              <a:ea typeface="Calibri"/>
              <a:cs typeface="Calibri"/>
              <a:sym typeface="Calibri"/>
            </a:endParaRPr>
          </a:p>
          <a:p>
            <a:pPr marL="228600" indent="0">
              <a:buFont typeface="Arial" panose="020B0604020202020204" pitchFamily="34" charset="0"/>
              <a:buNone/>
            </a:pPr>
            <a:r>
              <a:rPr lang="fr-FR" sz="1200" b="1" i="0" u="sng" strike="noStrike" cap="none" dirty="0">
                <a:solidFill>
                  <a:schemeClr val="dk1"/>
                </a:solidFill>
                <a:effectLst/>
                <a:latin typeface="Calibri"/>
                <a:ea typeface="Calibri"/>
                <a:cs typeface="Calibri"/>
                <a:sym typeface="Calibri"/>
              </a:rPr>
              <a:t>Préoccupations 2019 : </a:t>
            </a:r>
          </a:p>
          <a:p>
            <a:pPr marL="228600" indent="0">
              <a:buFont typeface="Arial" panose="020B0604020202020204" pitchFamily="34" charset="0"/>
              <a:buNone/>
            </a:pPr>
            <a:endParaRPr lang="fr-FR" sz="1200" b="0" i="0" u="none" strike="noStrike" cap="none" dirty="0">
              <a:solidFill>
                <a:schemeClr val="dk1"/>
              </a:solidFill>
              <a:effectLst/>
              <a:latin typeface="Calibri"/>
              <a:ea typeface="Calibri"/>
              <a:cs typeface="Calibri"/>
              <a:sym typeface="Calibri"/>
            </a:endParaRPr>
          </a:p>
          <a:p>
            <a:pPr marL="228600" indent="0">
              <a:buFont typeface="Arial" panose="020B0604020202020204" pitchFamily="34" charset="0"/>
              <a:buNone/>
            </a:pPr>
            <a:r>
              <a:rPr lang="fr-FR" sz="1200" b="1" i="0" u="sng" strike="noStrike" cap="none" dirty="0">
                <a:solidFill>
                  <a:schemeClr val="dk1"/>
                </a:solidFill>
                <a:effectLst/>
                <a:latin typeface="Calibri"/>
                <a:ea typeface="Calibri"/>
                <a:cs typeface="Calibri"/>
                <a:sym typeface="Calibri"/>
              </a:rPr>
              <a:t>1. Fiscalité : </a:t>
            </a:r>
          </a:p>
          <a:p>
            <a:pPr marL="400050" indent="-171450">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Ressentie comme étant injuste : CSG ET CFE pour les non-résidents hors de l’UE</a:t>
            </a:r>
          </a:p>
          <a:p>
            <a:pPr marL="400050" indent="-171450">
              <a:buFont typeface="Arial" panose="020B0604020202020204" pitchFamily="34" charset="0"/>
              <a:buChar char="•"/>
            </a:pPr>
            <a:r>
              <a:rPr lang="fr-FR" sz="1200" b="0" i="0" u="none" strike="noStrike" cap="none" dirty="0">
                <a:solidFill>
                  <a:schemeClr val="dk1"/>
                </a:solidFill>
                <a:effectLst/>
                <a:latin typeface="Calibri"/>
                <a:ea typeface="Calibri"/>
                <a:cs typeface="Calibri"/>
                <a:sym typeface="Calibri"/>
              </a:rPr>
              <a:t>2022 : complexité fiscalité, impossibilité d’ouvrir un compte bancaire en France, pas d’accord entre pays </a:t>
            </a:r>
          </a:p>
          <a:p>
            <a:pPr marL="228600" indent="0">
              <a:buFont typeface="Arial" panose="020B0604020202020204" pitchFamily="34" charset="0"/>
              <a:buNone/>
            </a:pPr>
            <a:endParaRPr lang="fr-FR" sz="1200" b="0" i="0" u="none" strike="noStrike" cap="none" dirty="0">
              <a:solidFill>
                <a:schemeClr val="dk1"/>
              </a:solidFill>
              <a:effectLst/>
              <a:latin typeface="Calibri"/>
              <a:ea typeface="Calibri"/>
              <a:cs typeface="Calibri"/>
              <a:sym typeface="Calibri"/>
            </a:endParaRPr>
          </a:p>
          <a:p>
            <a:pPr marL="228600" indent="0">
              <a:buFont typeface="Arial" panose="020B0604020202020204" pitchFamily="34" charset="0"/>
              <a:buNone/>
            </a:pPr>
            <a:r>
              <a:rPr lang="fr-FR" sz="1200" b="1" i="0" u="sng" strike="noStrike" cap="none" dirty="0">
                <a:solidFill>
                  <a:schemeClr val="dk1"/>
                </a:solidFill>
                <a:effectLst/>
                <a:latin typeface="Calibri"/>
                <a:ea typeface="Calibri"/>
                <a:cs typeface="Calibri"/>
                <a:sym typeface="Calibri"/>
              </a:rPr>
              <a:t>2. Consulats / Administration : </a:t>
            </a:r>
          </a:p>
          <a:p>
            <a:pPr marL="228600" indent="0">
              <a:buFont typeface="Arial" panose="020B0604020202020204" pitchFamily="34" charset="0"/>
              <a:buNone/>
            </a:pPr>
            <a:r>
              <a:rPr lang="fr-FR" sz="1200" b="0" i="0" u="none" strike="noStrike" cap="none" dirty="0">
                <a:solidFill>
                  <a:schemeClr val="dk1"/>
                </a:solidFill>
                <a:effectLst/>
                <a:latin typeface="Calibri"/>
                <a:ea typeface="Calibri"/>
                <a:cs typeface="Calibri"/>
                <a:sym typeface="Calibri"/>
              </a:rPr>
              <a:t>Difficultés pour communiquer avec les administrations en France</a:t>
            </a:r>
          </a:p>
          <a:p>
            <a:pPr marL="228600" indent="0">
              <a:buFont typeface="Arial" panose="020B0604020202020204" pitchFamily="34" charset="0"/>
              <a:buNone/>
            </a:pPr>
            <a:r>
              <a:rPr lang="fr-FR" sz="1200" b="0" i="0" u="none" strike="noStrike" cap="none" dirty="0">
                <a:solidFill>
                  <a:schemeClr val="dk1"/>
                </a:solidFill>
                <a:effectLst/>
                <a:latin typeface="Calibri"/>
                <a:ea typeface="Calibri"/>
                <a:cs typeface="Calibri"/>
                <a:sym typeface="Calibri"/>
              </a:rPr>
              <a:t>2022 : difficultés accès RDV, manque de </a:t>
            </a:r>
            <a:r>
              <a:rPr lang="fr-FR" sz="1200" b="0" i="0" u="none" strike="noStrike" cap="none" dirty="0" err="1">
                <a:solidFill>
                  <a:schemeClr val="dk1"/>
                </a:solidFill>
                <a:effectLst/>
                <a:latin typeface="Calibri"/>
                <a:ea typeface="Calibri"/>
                <a:cs typeface="Calibri"/>
                <a:sym typeface="Calibri"/>
              </a:rPr>
              <a:t>professionalisme</a:t>
            </a:r>
            <a:r>
              <a:rPr lang="fr-FR" sz="1200" b="0" i="0" u="none" strike="noStrike" cap="none" dirty="0">
                <a:solidFill>
                  <a:schemeClr val="dk1"/>
                </a:solidFill>
                <a:effectLst/>
                <a:latin typeface="Calibri"/>
                <a:ea typeface="Calibri"/>
                <a:cs typeface="Calibri"/>
                <a:sym typeface="Calibri"/>
              </a:rPr>
              <a:t> du personnel des consulats, fermeture de nombreux consulats longue distance consulat, manque de communication </a:t>
            </a:r>
          </a:p>
          <a:p>
            <a:pPr marL="228600" indent="0">
              <a:buFont typeface="Arial" panose="020B0604020202020204" pitchFamily="34" charset="0"/>
              <a:buNone/>
            </a:pPr>
            <a:endParaRPr lang="fr-FR" sz="1200" b="0" i="0" u="none" strike="noStrike" cap="none" dirty="0">
              <a:solidFill>
                <a:schemeClr val="dk1"/>
              </a:solidFill>
              <a:effectLst/>
              <a:latin typeface="Calibri"/>
              <a:ea typeface="Calibri"/>
              <a:cs typeface="Calibri"/>
              <a:sym typeface="Calibri"/>
            </a:endParaRPr>
          </a:p>
          <a:p>
            <a:pPr marL="228600" indent="0">
              <a:buFont typeface="Arial" panose="020B0604020202020204" pitchFamily="34" charset="0"/>
              <a:buNone/>
            </a:pPr>
            <a:r>
              <a:rPr lang="fr-FR" sz="1200" b="1" i="0" u="sng" strike="noStrike" cap="none" dirty="0">
                <a:solidFill>
                  <a:schemeClr val="dk1"/>
                </a:solidFill>
                <a:effectLst/>
                <a:latin typeface="Calibri"/>
                <a:ea typeface="Calibri"/>
                <a:cs typeface="Calibri"/>
                <a:sym typeface="Calibri"/>
              </a:rPr>
              <a:t>3. Retour en France : </a:t>
            </a:r>
          </a:p>
          <a:p>
            <a:pPr marL="228600" indent="0">
              <a:buFont typeface="Arial" panose="020B0604020202020204" pitchFamily="34" charset="0"/>
              <a:buNone/>
            </a:pPr>
            <a:r>
              <a:rPr lang="fr-FR" sz="1200" b="0" i="0" u="none" strike="noStrike" cap="none" dirty="0">
                <a:solidFill>
                  <a:schemeClr val="dk1"/>
                </a:solidFill>
                <a:effectLst/>
                <a:latin typeface="Calibri"/>
                <a:ea typeface="Calibri"/>
                <a:cs typeface="Calibri"/>
                <a:sym typeface="Calibri"/>
              </a:rPr>
              <a:t>Manque d’informations pour l’installation en France : emploi, logement, santé, fiscalité</a:t>
            </a:r>
          </a:p>
          <a:p>
            <a:pPr marL="228600" indent="0">
              <a:buFont typeface="Arial" panose="020B0604020202020204" pitchFamily="34" charset="0"/>
              <a:buNone/>
            </a:pPr>
            <a:r>
              <a:rPr lang="fr-FR" sz="1200" b="0" i="0" u="none" strike="noStrike" cap="none" dirty="0">
                <a:solidFill>
                  <a:schemeClr val="dk1"/>
                </a:solidFill>
                <a:effectLst/>
                <a:latin typeface="Calibri"/>
                <a:ea typeface="Calibri"/>
                <a:cs typeface="Calibri"/>
                <a:sym typeface="Calibri"/>
              </a:rPr>
              <a:t>2022 : Fermeture des frontières pour lutter contre la Covid19, </a:t>
            </a:r>
            <a:r>
              <a:rPr lang="fr-FR" sz="1200" b="0" i="0" u="none" strike="noStrike" cap="none" dirty="0" err="1">
                <a:solidFill>
                  <a:schemeClr val="dk1"/>
                </a:solidFill>
                <a:effectLst/>
                <a:latin typeface="Calibri"/>
                <a:ea typeface="Calibri"/>
                <a:cs typeface="Calibri"/>
                <a:sym typeface="Calibri"/>
              </a:rPr>
              <a:t>pass</a:t>
            </a:r>
            <a:r>
              <a:rPr lang="fr-FR" sz="1200" b="0" i="0" u="none" strike="noStrike" cap="none" dirty="0">
                <a:solidFill>
                  <a:schemeClr val="dk1"/>
                </a:solidFill>
                <a:effectLst/>
                <a:latin typeface="Calibri"/>
                <a:ea typeface="Calibri"/>
                <a:cs typeface="Calibri"/>
                <a:sym typeface="Calibri"/>
              </a:rPr>
              <a:t> vaccinal </a:t>
            </a:r>
          </a:p>
          <a:p>
            <a:pPr marL="228600" indent="0">
              <a:buFont typeface="Arial" panose="020B0604020202020204" pitchFamily="34" charset="0"/>
              <a:buNone/>
            </a:pPr>
            <a:endParaRPr lang="fr-FR"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7444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2: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3" name="Google Shape;73;p2: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8805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1244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135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6939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7867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7101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66444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9656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eeecb0e0f7_0_0: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Nombre de réponses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USA : </a:t>
            </a:r>
            <a:r>
              <a:rPr lang="fr-FR" b="1" dirty="0"/>
              <a:t>77% </a:t>
            </a:r>
            <a:r>
              <a:rPr lang="fr-FR" dirty="0"/>
              <a:t>en 2019 contre </a:t>
            </a:r>
            <a:r>
              <a:rPr lang="fr-FR" b="1" dirty="0"/>
              <a:t>36%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Canada : </a:t>
            </a:r>
            <a:r>
              <a:rPr lang="fr-FR" b="1" dirty="0"/>
              <a:t>23% </a:t>
            </a:r>
            <a:r>
              <a:rPr lang="fr-FR" dirty="0"/>
              <a:t>en 2019 contre </a:t>
            </a:r>
            <a:r>
              <a:rPr lang="fr-FR" b="1" dirty="0"/>
              <a:t>64%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b="1" u="sng" dirty="0"/>
              <a:t>Pourcentage de personnes inscrites au registre des français de l’étranger : (selon le rapport du gouvernement sur la situation des français établis hors de France) </a:t>
            </a:r>
          </a:p>
          <a:p>
            <a:pPr marL="0" lvl="0" indent="0" algn="l" rtl="0">
              <a:lnSpc>
                <a:spcPct val="100000"/>
              </a:lnSpc>
              <a:spcBef>
                <a:spcPts val="0"/>
              </a:spcBef>
              <a:spcAft>
                <a:spcPts val="0"/>
              </a:spcAft>
              <a:buSzPts val="1400"/>
              <a:buFont typeface="Arial" panose="020B0604020202020204" pitchFamily="34" charset="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Les français habitant l’Amérique du nord représentent </a:t>
            </a:r>
            <a:r>
              <a:rPr lang="fr-FR" b="1" dirty="0"/>
              <a:t>15,9% </a:t>
            </a:r>
            <a:r>
              <a:rPr lang="fr-FR" dirty="0"/>
              <a:t>soit </a:t>
            </a:r>
            <a:r>
              <a:rPr lang="fr-FR" b="1" dirty="0"/>
              <a:t>268 498 </a:t>
            </a:r>
            <a:r>
              <a:rPr lang="fr-FR" dirty="0"/>
              <a:t>inscrites au registre national. C’est une baisse de </a:t>
            </a:r>
            <a:r>
              <a:rPr lang="fr-FR" b="1" dirty="0"/>
              <a:t>3,4%. </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USA : </a:t>
            </a:r>
            <a:r>
              <a:rPr lang="fr-FR" b="1" dirty="0"/>
              <a:t>55,3% </a:t>
            </a:r>
            <a:r>
              <a:rPr lang="fr-FR" dirty="0"/>
              <a:t>soit une baisse de</a:t>
            </a:r>
            <a:r>
              <a:rPr lang="fr-FR" b="1" dirty="0"/>
              <a:t> 6%</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Canada : </a:t>
            </a:r>
            <a:r>
              <a:rPr lang="fr-FR" b="1" dirty="0"/>
              <a:t>36,8% </a:t>
            </a:r>
            <a:r>
              <a:rPr lang="fr-FR" dirty="0"/>
              <a:t>soit une baisse de </a:t>
            </a:r>
            <a:r>
              <a:rPr lang="fr-FR" b="1" dirty="0"/>
              <a:t>0,4% </a:t>
            </a:r>
          </a:p>
          <a:p>
            <a:pPr marL="171450" lvl="0" indent="-171450" algn="l" rtl="0">
              <a:lnSpc>
                <a:spcPct val="100000"/>
              </a:lnSpc>
              <a:spcBef>
                <a:spcPts val="0"/>
              </a:spcBef>
              <a:spcAft>
                <a:spcPts val="0"/>
              </a:spcAft>
              <a:buSzPts val="1400"/>
              <a:buFont typeface="Arial" panose="020B0604020202020204" pitchFamily="34" charset="0"/>
              <a:buChar char="•"/>
            </a:pPr>
            <a:r>
              <a:rPr lang="fr-FR" i="1" dirty="0"/>
              <a:t>(Mexique : 8%, augmentation de 2,2%)</a:t>
            </a:r>
          </a:p>
        </p:txBody>
      </p:sp>
      <p:sp>
        <p:nvSpPr>
          <p:cNvPr id="994" name="Google Shape;994;geeecb0e0f7_0_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0628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754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4" name="Google Shape;94;p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Situation professionnelle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Salarié en contrat local : </a:t>
            </a:r>
            <a:r>
              <a:rPr lang="fr-FR" b="1" dirty="0"/>
              <a:t>49% </a:t>
            </a:r>
            <a:r>
              <a:rPr lang="fr-FR" dirty="0"/>
              <a:t>en 2019 et </a:t>
            </a:r>
            <a:r>
              <a:rPr lang="fr-FR" b="1" dirty="0"/>
              <a:t>41%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Retraité : </a:t>
            </a:r>
            <a:r>
              <a:rPr lang="fr-FR" b="1" dirty="0"/>
              <a:t>15% </a:t>
            </a:r>
            <a:r>
              <a:rPr lang="fr-FR" dirty="0"/>
              <a:t>en 2019 et </a:t>
            </a:r>
            <a:r>
              <a:rPr lang="fr-FR" b="1" dirty="0"/>
              <a:t>20%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Indépendant : </a:t>
            </a:r>
            <a:r>
              <a:rPr lang="fr-FR" b="1" dirty="0"/>
              <a:t>12% </a:t>
            </a:r>
            <a:r>
              <a:rPr lang="fr-FR" dirty="0"/>
              <a:t>en 2019 et </a:t>
            </a:r>
            <a:r>
              <a:rPr lang="fr-FR" b="1" dirty="0"/>
              <a:t>9% </a:t>
            </a:r>
            <a:r>
              <a:rPr lang="fr-FR" dirty="0"/>
              <a:t>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endParaRPr lang="fr-F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9698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Principales préoccupations 2019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Santé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Éducation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Consulat / Administration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Principales préoccupations 2022 : </a:t>
            </a:r>
          </a:p>
          <a:p>
            <a:pPr marL="0" lvl="0" indent="0" algn="l" rtl="0">
              <a:lnSpc>
                <a:spcPct val="100000"/>
              </a:lnSpc>
              <a:spcBef>
                <a:spcPts val="0"/>
              </a:spcBef>
              <a:spcAft>
                <a:spcPts val="0"/>
              </a:spcAft>
              <a:buSzPts val="1400"/>
              <a:buNone/>
            </a:pPr>
            <a:endParaRPr lang="fr-FR" b="1" u="sng"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Santé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Éducation  </a:t>
            </a:r>
          </a:p>
          <a:p>
            <a:pPr marL="0" lvl="0" indent="0" algn="l" rtl="0">
              <a:lnSpc>
                <a:spcPct val="100000"/>
              </a:lnSpc>
              <a:spcBef>
                <a:spcPts val="0"/>
              </a:spcBef>
              <a:spcAft>
                <a:spcPts val="0"/>
              </a:spcAft>
              <a:buSzPts val="1400"/>
              <a:buNone/>
            </a:pPr>
            <a:r>
              <a:rPr lang="fr-FR" u="sng" dirty="0"/>
              <a:t>Nouvelles préoccupations :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Situation Internationale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Dérèglement Climatique </a:t>
            </a:r>
          </a:p>
          <a:p>
            <a:pPr marL="0" lvl="0" indent="0" algn="l" rtl="0">
              <a:lnSpc>
                <a:spcPct val="100000"/>
              </a:lnSpc>
              <a:spcBef>
                <a:spcPts val="0"/>
              </a:spcBef>
              <a:spcAft>
                <a:spcPts val="0"/>
              </a:spcAft>
              <a:buSzPts val="1400"/>
              <a:buNone/>
            </a:pP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6723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Avoir un accès facilité à l’université en France : </a:t>
            </a:r>
            <a:r>
              <a:rPr lang="fr-FR" b="1" dirty="0"/>
              <a:t>3,94 </a:t>
            </a:r>
            <a:r>
              <a:rPr lang="fr-FR" dirty="0"/>
              <a:t>en 2019 et</a:t>
            </a:r>
            <a:r>
              <a:rPr lang="fr-FR" b="1" dirty="0"/>
              <a:t> 4,42 </a:t>
            </a:r>
            <a:r>
              <a:rPr lang="fr-FR" dirty="0"/>
              <a:t>en 2022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de cours de français pour ses enfants dans son pays d’accueil : </a:t>
            </a:r>
            <a:r>
              <a:rPr lang="fr-FR" b="1" dirty="0"/>
              <a:t>3,85</a:t>
            </a:r>
            <a:r>
              <a:rPr lang="fr-FR" dirty="0"/>
              <a:t> en 2019 et </a:t>
            </a:r>
            <a:r>
              <a:rPr lang="fr-FR" b="1" dirty="0"/>
              <a:t>4,27</a:t>
            </a:r>
            <a:r>
              <a:rPr lang="fr-FR" dirty="0"/>
              <a:t> en 2022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Scolariser ses enfants dans le dispositif local : </a:t>
            </a:r>
            <a:r>
              <a:rPr lang="fr-FR" b="1" dirty="0"/>
              <a:t>3,51</a:t>
            </a:r>
            <a:r>
              <a:rPr lang="fr-FR" dirty="0"/>
              <a:t> en 2019 et</a:t>
            </a:r>
            <a:r>
              <a:rPr lang="fr-FR" b="1" dirty="0"/>
              <a:t> 4,2 </a:t>
            </a:r>
            <a:r>
              <a:rPr lang="fr-FR" dirty="0"/>
              <a:t>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Scolariser ses enfants dans le réseau d’enseignement français à l’étranger : </a:t>
            </a:r>
            <a:r>
              <a:rPr lang="fr-FR" b="1" dirty="0"/>
              <a:t>3,37</a:t>
            </a:r>
            <a:r>
              <a:rPr lang="fr-FR" dirty="0"/>
              <a:t> en 2019 et </a:t>
            </a:r>
            <a:r>
              <a:rPr lang="fr-FR" b="1" dirty="0"/>
              <a:t>3,69</a:t>
            </a:r>
            <a:r>
              <a:rPr lang="fr-FR" dirty="0"/>
              <a:t> en 2022</a:t>
            </a: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8860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fr-FR" u="sng" dirty="0"/>
              <a:t>Conseiller consulaires : </a:t>
            </a:r>
            <a:r>
              <a:rPr lang="fr-FR" b="1" dirty="0"/>
              <a:t>3,63 </a:t>
            </a:r>
            <a:r>
              <a:rPr lang="fr-FR" dirty="0"/>
              <a:t>en 2019 et</a:t>
            </a:r>
            <a:r>
              <a:rPr lang="fr-FR" b="1" dirty="0"/>
              <a:t> 2,59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Députés : </a:t>
            </a:r>
            <a:r>
              <a:rPr lang="fr-FR" b="1" dirty="0"/>
              <a:t>3,46 </a:t>
            </a:r>
            <a:r>
              <a:rPr lang="fr-FR" dirty="0"/>
              <a:t>en 2019 et </a:t>
            </a:r>
            <a:r>
              <a:rPr lang="fr-FR" b="1" dirty="0"/>
              <a:t>2,3</a:t>
            </a:r>
            <a:r>
              <a:rPr lang="fr-FR" dirty="0"/>
              <a:t> en 2022 </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Sénateurs : </a:t>
            </a:r>
            <a:r>
              <a:rPr lang="fr-FR" b="1" dirty="0"/>
              <a:t>3,4</a:t>
            </a:r>
            <a:r>
              <a:rPr lang="fr-FR" dirty="0"/>
              <a:t> en 2019 et </a:t>
            </a:r>
            <a:r>
              <a:rPr lang="fr-FR" b="1" dirty="0"/>
              <a:t>2,01</a:t>
            </a:r>
            <a:r>
              <a:rPr lang="fr-FR" dirty="0"/>
              <a:t> en 2022 </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020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Bénéficier d’une aide à la création d’entreprise : </a:t>
            </a:r>
            <a:r>
              <a:rPr lang="fr-FR" b="1" dirty="0"/>
              <a:t>3,07</a:t>
            </a:r>
            <a:r>
              <a:rPr lang="fr-FR" dirty="0"/>
              <a:t> en 2019 et </a:t>
            </a:r>
            <a:r>
              <a:rPr lang="fr-FR" b="1" dirty="0"/>
              <a:t>3,83</a:t>
            </a:r>
            <a:r>
              <a:rPr lang="fr-FR" dirty="0"/>
              <a:t> en 2022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d’un soutien à la recherche d’emploi dans son pays d’accueil :</a:t>
            </a:r>
            <a:r>
              <a:rPr lang="fr-FR" b="1" u="sng" dirty="0"/>
              <a:t> </a:t>
            </a:r>
            <a:r>
              <a:rPr lang="fr-FR" b="1" dirty="0"/>
              <a:t>3,08 </a:t>
            </a:r>
            <a:r>
              <a:rPr lang="fr-FR" dirty="0"/>
              <a:t>en 2019 et </a:t>
            </a:r>
            <a:r>
              <a:rPr lang="fr-FR" b="1" dirty="0"/>
              <a:t>3,81</a:t>
            </a:r>
            <a:r>
              <a:rPr lang="fr-FR" dirty="0"/>
              <a:t> en 2022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Pour suivre une formation professionnelle en France : </a:t>
            </a:r>
            <a:r>
              <a:rPr lang="fr-FR" b="1" dirty="0"/>
              <a:t>3,13</a:t>
            </a:r>
            <a:r>
              <a:rPr lang="fr-FR" dirty="0"/>
              <a:t> en 2019 et </a:t>
            </a:r>
            <a:r>
              <a:rPr lang="fr-FR" b="1" dirty="0"/>
              <a:t>3,7</a:t>
            </a:r>
            <a:r>
              <a:rPr lang="fr-FR" dirty="0"/>
              <a:t> en 2022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Travailler à l’étranger tout en continuant à cotiser pour la retraite en France : </a:t>
            </a:r>
            <a:r>
              <a:rPr lang="fr-FR" b="1" dirty="0"/>
              <a:t>3,63</a:t>
            </a:r>
            <a:r>
              <a:rPr lang="fr-FR" dirty="0"/>
              <a:t> en 2019 et </a:t>
            </a:r>
            <a:r>
              <a:rPr lang="fr-FR" b="1" dirty="0"/>
              <a:t>4,1</a:t>
            </a:r>
            <a:r>
              <a:rPr lang="fr-FR" dirty="0"/>
              <a:t> en 2022 </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9597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2598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07041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eeecb0e0f7_0_0: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Nombre de réponses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Mexique : </a:t>
            </a:r>
            <a:r>
              <a:rPr lang="fr-FR" b="1" dirty="0"/>
              <a:t>17% </a:t>
            </a:r>
            <a:r>
              <a:rPr lang="fr-FR" dirty="0"/>
              <a:t>en 2019 contre </a:t>
            </a:r>
            <a:r>
              <a:rPr lang="fr-FR" b="1" dirty="0"/>
              <a:t>24%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Brésil : </a:t>
            </a:r>
            <a:r>
              <a:rPr lang="fr-FR" b="1" dirty="0"/>
              <a:t>15% </a:t>
            </a:r>
            <a:r>
              <a:rPr lang="fr-FR" dirty="0"/>
              <a:t>en 2019 contre </a:t>
            </a:r>
            <a:r>
              <a:rPr lang="fr-FR" b="1" dirty="0"/>
              <a:t>20%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Chili : </a:t>
            </a:r>
            <a:r>
              <a:rPr lang="fr-FR" b="1" dirty="0"/>
              <a:t>15% </a:t>
            </a:r>
            <a:r>
              <a:rPr lang="fr-FR" dirty="0"/>
              <a:t>en 2019 contre </a:t>
            </a:r>
            <a:r>
              <a:rPr lang="fr-FR" b="1" dirty="0"/>
              <a:t>13%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Argentine : </a:t>
            </a:r>
            <a:r>
              <a:rPr lang="fr-FR" b="1" dirty="0"/>
              <a:t>10% </a:t>
            </a:r>
            <a:r>
              <a:rPr lang="fr-FR" dirty="0"/>
              <a:t>en 2019 contre </a:t>
            </a:r>
            <a:r>
              <a:rPr lang="fr-FR" b="1" dirty="0"/>
              <a:t>7% </a:t>
            </a:r>
            <a:r>
              <a:rPr lang="fr-FR" dirty="0"/>
              <a:t>en 2022</a:t>
            </a:r>
          </a:p>
          <a:p>
            <a:pPr marL="0" lvl="0" indent="0" algn="l" rtl="0">
              <a:lnSpc>
                <a:spcPct val="100000"/>
              </a:lnSpc>
              <a:spcBef>
                <a:spcPts val="0"/>
              </a:spcBef>
              <a:spcAft>
                <a:spcPts val="0"/>
              </a:spcAft>
              <a:buSzPts val="1400"/>
              <a:buNone/>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u="sng" dirty="0"/>
              <a:t>Pourcentage de personnes inscrites au registre des français de l’étranger : (selon le rapport du gouvernement sur la situation des français établis hors de France)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dirty="0"/>
              <a:t>Zone géographique qui représentent </a:t>
            </a:r>
            <a:r>
              <a:rPr lang="fr-FR" b="1" dirty="0"/>
              <a:t>4,2% </a:t>
            </a:r>
            <a:r>
              <a:rPr lang="fr-FR" dirty="0"/>
              <a:t>des français inscrit au registre national, baisse de </a:t>
            </a:r>
            <a:r>
              <a:rPr lang="fr-FR" b="1" dirty="0"/>
              <a:t>9,6% </a:t>
            </a:r>
            <a:r>
              <a:rPr lang="fr-FR" dirty="0"/>
              <a:t>: </a:t>
            </a:r>
            <a:r>
              <a:rPr lang="fr-FR" b="1" dirty="0"/>
              <a:t>70 365 personnes </a:t>
            </a:r>
          </a:p>
          <a:p>
            <a:pPr marL="0" lvl="0" indent="0" algn="l" rtl="0">
              <a:lnSpc>
                <a:spcPct val="100000"/>
              </a:lnSpc>
              <a:spcBef>
                <a:spcPts val="0"/>
              </a:spcBef>
              <a:spcAft>
                <a:spcPts val="0"/>
              </a:spcAft>
              <a:buSzPts val="1400"/>
              <a:buNone/>
            </a:pPr>
            <a:r>
              <a:rPr lang="fr-FR" u="sng" dirty="0"/>
              <a:t>Mexique</a:t>
            </a:r>
            <a:r>
              <a:rPr lang="fr-FR" dirty="0"/>
              <a:t> : augmentation de </a:t>
            </a:r>
            <a:r>
              <a:rPr lang="fr-FR" b="1" dirty="0"/>
              <a:t>2,2% </a:t>
            </a:r>
            <a:r>
              <a:rPr lang="fr-FR" dirty="0"/>
              <a:t>de personnes inscrites au registre national </a:t>
            </a:r>
          </a:p>
          <a:p>
            <a:pPr marL="0" lvl="0" indent="0" algn="l" rtl="0">
              <a:lnSpc>
                <a:spcPct val="100000"/>
              </a:lnSpc>
              <a:spcBef>
                <a:spcPts val="0"/>
              </a:spcBef>
              <a:spcAft>
                <a:spcPts val="0"/>
              </a:spcAft>
              <a:buSzPts val="1400"/>
              <a:buNone/>
            </a:pPr>
            <a:r>
              <a:rPr lang="fr-FR" u="sng" dirty="0"/>
              <a:t>Argentine : </a:t>
            </a:r>
            <a:r>
              <a:rPr lang="fr-FR" dirty="0"/>
              <a:t>baisse de </a:t>
            </a:r>
            <a:r>
              <a:rPr lang="fr-FR" b="1" dirty="0"/>
              <a:t>9,5%</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endParaRPr lang="fr-FR" dirty="0"/>
          </a:p>
        </p:txBody>
      </p:sp>
      <p:sp>
        <p:nvSpPr>
          <p:cNvPr id="994" name="Google Shape;994;geeecb0e0f7_0_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1485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02318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Situation professionnelle : </a:t>
            </a:r>
          </a:p>
          <a:p>
            <a:pPr marL="0" lvl="0" indent="0" algn="l" rtl="0">
              <a:lnSpc>
                <a:spcPct val="100000"/>
              </a:lnSpc>
              <a:spcBef>
                <a:spcPts val="0"/>
              </a:spcBef>
              <a:spcAft>
                <a:spcPts val="0"/>
              </a:spcAft>
              <a:buSzPts val="1400"/>
              <a:buNone/>
            </a:pPr>
            <a:endParaRPr lang="fr-FR" b="1" u="sng"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Salarié en contrat local : </a:t>
            </a:r>
            <a:r>
              <a:rPr lang="fr-FR" b="1" dirty="0"/>
              <a:t>31% </a:t>
            </a:r>
            <a:r>
              <a:rPr lang="fr-FR" dirty="0"/>
              <a:t>en 2019 et </a:t>
            </a:r>
            <a:r>
              <a:rPr lang="fr-FR" b="1" dirty="0"/>
              <a:t>19%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Retraité </a:t>
            </a:r>
            <a:r>
              <a:rPr lang="fr-FR" dirty="0"/>
              <a:t>: </a:t>
            </a:r>
            <a:r>
              <a:rPr lang="fr-FR" b="1" dirty="0"/>
              <a:t>20,29% </a:t>
            </a:r>
            <a:r>
              <a:rPr lang="fr-FR" dirty="0"/>
              <a:t>en 2019 et </a:t>
            </a:r>
            <a:r>
              <a:rPr lang="fr-FR" b="1" dirty="0"/>
              <a:t>32% </a:t>
            </a:r>
            <a:r>
              <a:rPr lang="fr-FR" dirty="0"/>
              <a:t>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endParaRPr lang="fr-F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219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Faire un choix entre statistiques ou rubrique « nos convictions »</a:t>
            </a:r>
            <a:endParaRPr/>
          </a:p>
        </p:txBody>
      </p:sp>
      <p:sp>
        <p:nvSpPr>
          <p:cNvPr id="108" name="Google Shape;108;p4: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Préoccupations 2019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Santé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Éducation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Situation économique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Retour en France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Préoccupations 2022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Santé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Éducation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Revenu suffisant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Situation Internationale </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79666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Scolariser ses enfants dans le réseau d’enseignement français à l’étranger : </a:t>
            </a:r>
            <a:r>
              <a:rPr lang="fr-FR" b="1" dirty="0"/>
              <a:t>4,02</a:t>
            </a:r>
            <a:r>
              <a:rPr lang="fr-FR" dirty="0"/>
              <a:t> en 2019 et </a:t>
            </a:r>
            <a:r>
              <a:rPr lang="fr-FR" b="1" dirty="0"/>
              <a:t>4,45</a:t>
            </a:r>
            <a:r>
              <a:rPr lang="fr-FR" dirty="0"/>
              <a:t> en 2022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Scolariser ses enfants dans le dispositif scolaire local : </a:t>
            </a:r>
            <a:r>
              <a:rPr lang="fr-FR" b="1" dirty="0"/>
              <a:t>3,09</a:t>
            </a:r>
            <a:r>
              <a:rPr lang="fr-FR" dirty="0"/>
              <a:t> en 2019 et </a:t>
            </a:r>
            <a:r>
              <a:rPr lang="fr-FR" b="1" dirty="0"/>
              <a:t>3,75</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de cours de français pour ses enfants dans son pays d’accueil : </a:t>
            </a:r>
            <a:r>
              <a:rPr lang="fr-FR" b="1" dirty="0"/>
              <a:t>3,93</a:t>
            </a:r>
            <a:r>
              <a:rPr lang="fr-FR" dirty="0"/>
              <a:t> en 2019 et </a:t>
            </a:r>
            <a:r>
              <a:rPr lang="fr-FR" b="1" dirty="0"/>
              <a:t>4,35</a:t>
            </a:r>
            <a:r>
              <a:rPr lang="fr-FR" dirty="0"/>
              <a:t> en 2022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Avoir un accès facilité à l’université en France : </a:t>
            </a:r>
            <a:r>
              <a:rPr lang="fr-FR" b="1" dirty="0"/>
              <a:t>4,38</a:t>
            </a:r>
            <a:r>
              <a:rPr lang="fr-FR" dirty="0"/>
              <a:t> en 2019 et </a:t>
            </a:r>
            <a:r>
              <a:rPr lang="fr-FR" b="1" dirty="0"/>
              <a:t>4,78</a:t>
            </a:r>
            <a:r>
              <a:rPr lang="fr-FR" dirty="0"/>
              <a:t> en 2022 </a:t>
            </a: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4168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fr-FR" u="sng" dirty="0"/>
              <a:t>Conseillers consulaires : </a:t>
            </a:r>
            <a:r>
              <a:rPr lang="fr-FR" b="1" dirty="0"/>
              <a:t>3,51</a:t>
            </a:r>
            <a:r>
              <a:rPr lang="fr-FR" dirty="0"/>
              <a:t> en 2019 et </a:t>
            </a:r>
            <a:r>
              <a:rPr lang="fr-FR" b="1" dirty="0"/>
              <a:t>2,64</a:t>
            </a:r>
            <a:r>
              <a:rPr lang="fr-FR" dirty="0"/>
              <a:t> 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Députés </a:t>
            </a:r>
            <a:r>
              <a:rPr lang="fr-FR" dirty="0"/>
              <a:t>: </a:t>
            </a:r>
            <a:r>
              <a:rPr lang="fr-FR" b="1" dirty="0"/>
              <a:t>3,19</a:t>
            </a:r>
            <a:r>
              <a:rPr lang="fr-FR" dirty="0"/>
              <a:t> en 2019 et </a:t>
            </a:r>
            <a:r>
              <a:rPr lang="fr-FR" b="1" dirty="0"/>
              <a:t>2,09</a:t>
            </a:r>
            <a:r>
              <a:rPr lang="fr-FR" dirty="0"/>
              <a:t> en 2022 </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Sénateurs : </a:t>
            </a:r>
            <a:r>
              <a:rPr lang="fr-FR" b="1" dirty="0"/>
              <a:t>3,18 </a:t>
            </a:r>
            <a:r>
              <a:rPr lang="fr-FR" dirty="0"/>
              <a:t>en 2019 et </a:t>
            </a:r>
            <a:r>
              <a:rPr lang="fr-FR" b="1" dirty="0"/>
              <a:t>1,97</a:t>
            </a:r>
            <a:r>
              <a:rPr lang="fr-FR" dirty="0"/>
              <a:t> en 2022 </a:t>
            </a:r>
          </a:p>
          <a:p>
            <a:pPr marL="0" lvl="0" indent="0" algn="l" rtl="0">
              <a:lnSpc>
                <a:spcPct val="100000"/>
              </a:lnSpc>
              <a:spcBef>
                <a:spcPts val="0"/>
              </a:spcBef>
              <a:spcAft>
                <a:spcPts val="0"/>
              </a:spcAft>
              <a:buSzPts val="1400"/>
              <a:buNone/>
            </a:pP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8698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Bénéficier d’une aide à la création d’entreprise par les structures françaises </a:t>
            </a:r>
            <a:r>
              <a:rPr lang="fr-FR" dirty="0"/>
              <a:t>: </a:t>
            </a:r>
            <a:r>
              <a:rPr lang="fr-FR" b="1" dirty="0"/>
              <a:t>3,46</a:t>
            </a:r>
            <a:r>
              <a:rPr lang="fr-FR" dirty="0"/>
              <a:t> en 2019 et</a:t>
            </a:r>
            <a:r>
              <a:rPr lang="fr-FR" b="1" dirty="0"/>
              <a:t> 4,19 </a:t>
            </a:r>
            <a:r>
              <a:rPr lang="fr-FR" dirty="0"/>
              <a:t>en 2022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d’un soutien à la recherche d’emploi dans son pays d’accueil </a:t>
            </a:r>
            <a:r>
              <a:rPr lang="fr-FR" dirty="0"/>
              <a:t>: </a:t>
            </a:r>
            <a:r>
              <a:rPr lang="fr-FR" b="1" dirty="0"/>
              <a:t>3,4</a:t>
            </a:r>
            <a:r>
              <a:rPr lang="fr-FR" dirty="0"/>
              <a:t> en 2019 et </a:t>
            </a:r>
            <a:r>
              <a:rPr lang="fr-FR" b="1" dirty="0"/>
              <a:t>4,05</a:t>
            </a:r>
            <a:r>
              <a:rPr lang="fr-FR" dirty="0"/>
              <a:t> en 2022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Poursuivre sa formation professionnelle en France </a:t>
            </a:r>
            <a:r>
              <a:rPr lang="fr-FR" dirty="0"/>
              <a:t>: </a:t>
            </a:r>
            <a:r>
              <a:rPr lang="fr-FR" b="1" dirty="0"/>
              <a:t>3,73</a:t>
            </a:r>
            <a:r>
              <a:rPr lang="fr-FR" dirty="0"/>
              <a:t> en 2019 et </a:t>
            </a:r>
            <a:r>
              <a:rPr lang="fr-FR" b="1" dirty="0"/>
              <a:t>4,2</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Travailler à l’étranger tout en continuant à cotiser pour la retraite en France </a:t>
            </a:r>
            <a:r>
              <a:rPr lang="fr-FR" dirty="0"/>
              <a:t>: </a:t>
            </a:r>
            <a:r>
              <a:rPr lang="fr-FR" b="1" dirty="0"/>
              <a:t>3,93</a:t>
            </a:r>
            <a:r>
              <a:rPr lang="fr-FR" dirty="0"/>
              <a:t> en 2019 et </a:t>
            </a:r>
            <a:r>
              <a:rPr lang="fr-FR" b="1" dirty="0"/>
              <a:t>4,51</a:t>
            </a:r>
            <a:r>
              <a:rPr lang="fr-FR" dirty="0"/>
              <a:t> en 2022 </a:t>
            </a: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863846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13793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87523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eeecb0e0f7_0_0: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Nombres de réponses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RU </a:t>
            </a:r>
            <a:r>
              <a:rPr lang="fr-FR" dirty="0"/>
              <a:t>: </a:t>
            </a:r>
            <a:r>
              <a:rPr lang="fr-FR" b="1" dirty="0"/>
              <a:t>70% </a:t>
            </a:r>
            <a:r>
              <a:rPr lang="fr-FR" dirty="0"/>
              <a:t>en 2019 contre </a:t>
            </a:r>
            <a:r>
              <a:rPr lang="fr-FR" b="1" dirty="0"/>
              <a:t>64%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Suède</a:t>
            </a:r>
            <a:r>
              <a:rPr lang="fr-FR" dirty="0"/>
              <a:t> : </a:t>
            </a:r>
            <a:r>
              <a:rPr lang="fr-FR" b="1" dirty="0"/>
              <a:t>6% </a:t>
            </a:r>
            <a:r>
              <a:rPr lang="fr-FR" dirty="0"/>
              <a:t>en 2019 contre </a:t>
            </a:r>
            <a:r>
              <a:rPr lang="fr-FR" b="1" dirty="0"/>
              <a:t>10%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endParaRPr lang="fr-FR" b="1" u="sng"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b="1" u="sng" dirty="0"/>
              <a:t>Pourcentage de personnes inscrites au registre des français de l’étranger : (selon le rapport du gouvernement sur la situation des français établis hors de France) </a:t>
            </a:r>
          </a:p>
          <a:p>
            <a:pPr marL="0" lvl="0" indent="0" algn="l" rtl="0">
              <a:lnSpc>
                <a:spcPct val="100000"/>
              </a:lnSpc>
              <a:spcBef>
                <a:spcPts val="0"/>
              </a:spcBef>
              <a:spcAft>
                <a:spcPts val="0"/>
              </a:spcAft>
              <a:buSzPts val="1400"/>
              <a:buFont typeface="Arial" panose="020B0604020202020204" pitchFamily="34" charset="0"/>
              <a:buNone/>
            </a:pPr>
            <a:endParaRPr lang="fr-FR" dirty="0"/>
          </a:p>
          <a:p>
            <a:pPr marL="0" lvl="0" indent="0" algn="l" rtl="0">
              <a:lnSpc>
                <a:spcPct val="100000"/>
              </a:lnSpc>
              <a:spcBef>
                <a:spcPts val="0"/>
              </a:spcBef>
              <a:spcAft>
                <a:spcPts val="0"/>
              </a:spcAft>
              <a:buSzPts val="1400"/>
              <a:buFont typeface="Arial" panose="020B0604020202020204" pitchFamily="34" charset="0"/>
              <a:buNone/>
            </a:pPr>
            <a:r>
              <a:rPr lang="fr-FR" u="sng" dirty="0"/>
              <a:t>RU : </a:t>
            </a:r>
            <a:r>
              <a:rPr lang="fr-FR" dirty="0"/>
              <a:t>baisse de </a:t>
            </a:r>
            <a:r>
              <a:rPr lang="fr-FR" b="1" dirty="0"/>
              <a:t>2,3%, </a:t>
            </a:r>
            <a:r>
              <a:rPr lang="fr-FR" dirty="0"/>
              <a:t>soit </a:t>
            </a:r>
            <a:r>
              <a:rPr lang="fr-FR" b="1" dirty="0"/>
              <a:t>144 084 </a:t>
            </a:r>
            <a:r>
              <a:rPr lang="fr-FR" dirty="0"/>
              <a:t>personnes inscrites au registre des français de l’étranger </a:t>
            </a:r>
            <a:endParaRPr dirty="0"/>
          </a:p>
        </p:txBody>
      </p:sp>
      <p:sp>
        <p:nvSpPr>
          <p:cNvPr id="994" name="Google Shape;994;geeecb0e0f7_0_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08510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59423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Retour en France : </a:t>
            </a:r>
            <a:r>
              <a:rPr lang="fr-FR" b="1" dirty="0"/>
              <a:t>15% </a:t>
            </a:r>
            <a:r>
              <a:rPr lang="fr-FR" dirty="0"/>
              <a:t>prévoient un retour en 2019 contre </a:t>
            </a:r>
            <a:r>
              <a:rPr lang="fr-FR" b="1" dirty="0"/>
              <a:t>3,7% </a:t>
            </a:r>
            <a:r>
              <a:rPr lang="fr-FR" dirty="0"/>
              <a:t>en 2022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Situation professionnelle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Salarié en contrat local : </a:t>
            </a:r>
            <a:r>
              <a:rPr lang="fr-FR" b="1" dirty="0"/>
              <a:t>55,35% </a:t>
            </a:r>
            <a:r>
              <a:rPr lang="fr-FR" dirty="0"/>
              <a:t>en 2019 contre </a:t>
            </a:r>
            <a:r>
              <a:rPr lang="fr-FR" b="1" dirty="0"/>
              <a:t>43%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Retraité </a:t>
            </a:r>
            <a:r>
              <a:rPr lang="fr-FR" dirty="0"/>
              <a:t>: </a:t>
            </a:r>
            <a:r>
              <a:rPr lang="fr-FR" b="1" dirty="0"/>
              <a:t>9% </a:t>
            </a:r>
            <a:r>
              <a:rPr lang="fr-FR" dirty="0"/>
              <a:t>en 2019 contre </a:t>
            </a:r>
            <a:r>
              <a:rPr lang="fr-FR" b="1" dirty="0"/>
              <a:t>21% </a:t>
            </a:r>
            <a:r>
              <a:rPr lang="fr-FR" dirty="0"/>
              <a:t>en 2022</a:t>
            </a:r>
          </a:p>
          <a:p>
            <a:pPr marL="0" lvl="0" indent="0" algn="l" rtl="0">
              <a:lnSpc>
                <a:spcPct val="100000"/>
              </a:lnSpc>
              <a:spcBef>
                <a:spcPts val="0"/>
              </a:spcBef>
              <a:spcAft>
                <a:spcPts val="0"/>
              </a:spcAft>
              <a:buSzPts val="1400"/>
              <a:buNone/>
            </a:pP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8170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Principales préoccupations en 2019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BREXIT et la sortie du RU de l’UE</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Retour en France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Santé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Préoccupations 2022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Situation Internationale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Dérèglement climatique </a:t>
            </a: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4254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p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Scolariser ses enfants dans le réseau d’enseignement français à l’étranger : </a:t>
            </a:r>
            <a:r>
              <a:rPr lang="fr-FR" b="1" dirty="0"/>
              <a:t>2,99 </a:t>
            </a:r>
            <a:r>
              <a:rPr lang="fr-FR" dirty="0"/>
              <a:t>en 2019 et </a:t>
            </a:r>
            <a:r>
              <a:rPr lang="fr-FR" b="1" dirty="0"/>
              <a:t>3,39</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Scolariser ses enfants dans le dispositif local : </a:t>
            </a:r>
            <a:r>
              <a:rPr lang="fr-FR" b="1" dirty="0"/>
              <a:t>3,64</a:t>
            </a:r>
            <a:r>
              <a:rPr lang="fr-FR" dirty="0"/>
              <a:t> en 2019 et </a:t>
            </a:r>
            <a:r>
              <a:rPr lang="fr-FR" b="1" dirty="0"/>
              <a:t>4,27 </a:t>
            </a:r>
            <a:r>
              <a:rPr lang="fr-FR" dirty="0"/>
              <a:t>en 2022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de cours de français pour ses enfants : </a:t>
            </a:r>
            <a:r>
              <a:rPr lang="fr-FR" b="1" dirty="0"/>
              <a:t>3,76</a:t>
            </a:r>
            <a:r>
              <a:rPr lang="fr-FR" dirty="0"/>
              <a:t> en 2019 et </a:t>
            </a:r>
            <a:r>
              <a:rPr lang="fr-FR" b="1" dirty="0"/>
              <a:t>4,19</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Avoir un accès facilité à l’université en France : </a:t>
            </a:r>
            <a:r>
              <a:rPr lang="fr-FR" b="1" dirty="0"/>
              <a:t>3,83</a:t>
            </a:r>
            <a:r>
              <a:rPr lang="fr-FR" dirty="0"/>
              <a:t> en 2019 et </a:t>
            </a:r>
            <a:r>
              <a:rPr lang="fr-FR" b="1" dirty="0"/>
              <a:t>4,28</a:t>
            </a:r>
            <a:r>
              <a:rPr lang="fr-FR" dirty="0"/>
              <a:t> en 2022 </a:t>
            </a:r>
          </a:p>
          <a:p>
            <a:pPr marL="0" lvl="0" indent="0" algn="l" rtl="0">
              <a:lnSpc>
                <a:spcPct val="100000"/>
              </a:lnSpc>
              <a:spcBef>
                <a:spcPts val="0"/>
              </a:spcBef>
              <a:spcAft>
                <a:spcPts val="0"/>
              </a:spcAft>
              <a:buSzPts val="1400"/>
              <a:buNone/>
            </a:pP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828690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fr-FR" u="sng" dirty="0"/>
              <a:t>Conseillers : </a:t>
            </a:r>
            <a:r>
              <a:rPr lang="fr-FR" b="1" dirty="0"/>
              <a:t>3,67</a:t>
            </a:r>
            <a:r>
              <a:rPr lang="fr-FR" dirty="0"/>
              <a:t> en 2019 et </a:t>
            </a:r>
            <a:r>
              <a:rPr lang="fr-FR" b="1" dirty="0"/>
              <a:t>2,53</a:t>
            </a:r>
            <a:r>
              <a:rPr lang="fr-FR" dirty="0"/>
              <a:t> 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Députés </a:t>
            </a:r>
            <a:r>
              <a:rPr lang="fr-FR" dirty="0"/>
              <a:t>: </a:t>
            </a:r>
            <a:r>
              <a:rPr lang="fr-FR" b="1" dirty="0"/>
              <a:t>3,52</a:t>
            </a:r>
            <a:r>
              <a:rPr lang="fr-FR" dirty="0"/>
              <a:t> en 2019 et </a:t>
            </a:r>
            <a:r>
              <a:rPr lang="fr-FR" b="1" dirty="0"/>
              <a:t>2,26</a:t>
            </a:r>
            <a:r>
              <a:rPr lang="fr-FR" dirty="0"/>
              <a:t> 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Sénateurs : </a:t>
            </a:r>
            <a:r>
              <a:rPr lang="fr-FR" b="1" dirty="0"/>
              <a:t>3,53</a:t>
            </a:r>
            <a:r>
              <a:rPr lang="fr-FR" dirty="0"/>
              <a:t> en 2019 et </a:t>
            </a:r>
            <a:r>
              <a:rPr lang="fr-FR" b="1" dirty="0"/>
              <a:t>1,98 </a:t>
            </a:r>
            <a:r>
              <a:rPr lang="fr-FR" dirty="0"/>
              <a:t>en 2022 </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58676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Bénéficier d’un soutient à la recherche d’emploi dans son pays d’accueil : </a:t>
            </a:r>
            <a:r>
              <a:rPr lang="fr-FR" b="1" dirty="0"/>
              <a:t>3,18 </a:t>
            </a:r>
            <a:r>
              <a:rPr lang="fr-FR" dirty="0"/>
              <a:t>en 2019 et </a:t>
            </a:r>
            <a:r>
              <a:rPr lang="fr-FR" b="1" dirty="0"/>
              <a:t>3,97</a:t>
            </a:r>
            <a:r>
              <a:rPr lang="fr-FR" dirty="0"/>
              <a:t> en 2022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Poursuivre une formations professionnelle en France :</a:t>
            </a:r>
            <a:r>
              <a:rPr lang="fr-FR" dirty="0"/>
              <a:t> </a:t>
            </a:r>
            <a:r>
              <a:rPr lang="fr-FR" b="1" dirty="0"/>
              <a:t>3,27</a:t>
            </a:r>
            <a:r>
              <a:rPr lang="fr-FR" dirty="0"/>
              <a:t> en 2019 et </a:t>
            </a:r>
            <a:r>
              <a:rPr lang="fr-FR" b="1" dirty="0"/>
              <a:t>3,83</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Travailler à l’étranger tout en continuant de cotiser pour la retraite en France : </a:t>
            </a:r>
            <a:r>
              <a:rPr lang="fr-FR" b="1" dirty="0"/>
              <a:t>3,53</a:t>
            </a:r>
            <a:r>
              <a:rPr lang="fr-FR" dirty="0"/>
              <a:t> en 2019 et </a:t>
            </a:r>
            <a:r>
              <a:rPr lang="fr-FR" b="1" dirty="0"/>
              <a:t>4,07</a:t>
            </a:r>
            <a:r>
              <a:rPr lang="fr-FR" dirty="0"/>
              <a:t> en 2022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d’un soutien à la recherche d’emploi dans son pays d’accueil : </a:t>
            </a:r>
            <a:r>
              <a:rPr lang="fr-FR" b="1" dirty="0"/>
              <a:t>3,18</a:t>
            </a:r>
            <a:r>
              <a:rPr lang="fr-FR" dirty="0"/>
              <a:t> en 2019 et </a:t>
            </a:r>
            <a:r>
              <a:rPr lang="fr-FR" b="1" dirty="0"/>
              <a:t>3,97</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94829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73182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02397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eeecb0e0f7_0_0: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u="sng" dirty="0"/>
              <a:t>Pourcentage de personnes inscrites au registre des français de l’étranger : (selon le rapport du gouvernement sur la situation des français établis hors de France) </a:t>
            </a:r>
          </a:p>
          <a:p>
            <a:pPr marL="0" lvl="0" indent="0" algn="l" rtl="0">
              <a:lnSpc>
                <a:spcPct val="100000"/>
              </a:lnSpc>
              <a:spcBef>
                <a:spcPts val="0"/>
              </a:spcBef>
              <a:spcAft>
                <a:spcPts val="0"/>
              </a:spcAft>
              <a:buSzPts val="1400"/>
              <a:buNone/>
            </a:pPr>
            <a:endParaRPr lang="fr-FR" b="0" u="sng" dirty="0"/>
          </a:p>
          <a:p>
            <a:pPr marL="0" lvl="0" indent="0" algn="l" rtl="0">
              <a:lnSpc>
                <a:spcPct val="100000"/>
              </a:lnSpc>
              <a:spcBef>
                <a:spcPts val="0"/>
              </a:spcBef>
              <a:spcAft>
                <a:spcPts val="0"/>
              </a:spcAft>
              <a:buSzPts val="1400"/>
              <a:buNone/>
            </a:pPr>
            <a:r>
              <a:rPr lang="fr-FR" b="0" u="sng" dirty="0"/>
              <a:t>Belgique</a:t>
            </a:r>
            <a:r>
              <a:rPr lang="fr-FR" b="1" dirty="0"/>
              <a:t> </a:t>
            </a:r>
            <a:r>
              <a:rPr lang="fr-FR" dirty="0"/>
              <a:t>: baisse de </a:t>
            </a:r>
            <a:r>
              <a:rPr lang="fr-FR" b="1" dirty="0"/>
              <a:t>9,6%</a:t>
            </a:r>
          </a:p>
          <a:p>
            <a:pPr marL="0" lvl="0" indent="0" algn="l" rtl="0">
              <a:lnSpc>
                <a:spcPct val="100000"/>
              </a:lnSpc>
              <a:spcBef>
                <a:spcPts val="0"/>
              </a:spcBef>
              <a:spcAft>
                <a:spcPts val="0"/>
              </a:spcAft>
              <a:buSzPts val="1400"/>
              <a:buNone/>
            </a:pPr>
            <a:r>
              <a:rPr lang="fr-FR" u="sng" dirty="0"/>
              <a:t>PB : </a:t>
            </a:r>
            <a:r>
              <a:rPr lang="fr-FR" dirty="0"/>
              <a:t>baisse de </a:t>
            </a:r>
            <a:r>
              <a:rPr lang="fr-FR" b="1" dirty="0"/>
              <a:t>8,3% </a:t>
            </a:r>
            <a:endParaRPr b="1" dirty="0"/>
          </a:p>
        </p:txBody>
      </p:sp>
      <p:sp>
        <p:nvSpPr>
          <p:cNvPr id="994" name="Google Shape;994;geeecb0e0f7_0_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15749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93305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Retour en France : </a:t>
            </a:r>
            <a:r>
              <a:rPr lang="fr-FR" b="1" dirty="0"/>
              <a:t>15% </a:t>
            </a:r>
            <a:r>
              <a:rPr lang="fr-FR" dirty="0"/>
              <a:t>en 2019 et </a:t>
            </a:r>
            <a:r>
              <a:rPr lang="fr-FR" b="1" dirty="0"/>
              <a:t>4,25% </a:t>
            </a:r>
            <a:r>
              <a:rPr lang="fr-FR" dirty="0"/>
              <a:t>en 2022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Situation professionnelle : </a:t>
            </a:r>
          </a:p>
          <a:p>
            <a:pPr marL="0" lvl="0" indent="0" algn="l" rtl="0">
              <a:lnSpc>
                <a:spcPct val="100000"/>
              </a:lnSpc>
              <a:spcBef>
                <a:spcPts val="0"/>
              </a:spcBef>
              <a:spcAft>
                <a:spcPts val="0"/>
              </a:spcAft>
              <a:buSzPts val="1400"/>
              <a:buNone/>
            </a:pPr>
            <a:endParaRPr lang="fr-FR" b="1" u="sng"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Salarié en contrat local : </a:t>
            </a:r>
            <a:r>
              <a:rPr lang="fr-FR" b="1" dirty="0"/>
              <a:t>47% </a:t>
            </a:r>
            <a:r>
              <a:rPr lang="fr-FR" dirty="0"/>
              <a:t>en 2019 et </a:t>
            </a:r>
            <a:r>
              <a:rPr lang="fr-FR" b="1" dirty="0"/>
              <a:t>36%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Retraité : </a:t>
            </a:r>
            <a:r>
              <a:rPr lang="fr-FR" b="1" dirty="0"/>
              <a:t>12,6% </a:t>
            </a:r>
            <a:r>
              <a:rPr lang="fr-FR" dirty="0"/>
              <a:t>en 2019 et </a:t>
            </a:r>
            <a:r>
              <a:rPr lang="fr-FR" b="1" dirty="0"/>
              <a:t>20%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Fonctionnaire : </a:t>
            </a:r>
            <a:r>
              <a:rPr lang="fr-FR" b="1" dirty="0"/>
              <a:t>7% </a:t>
            </a:r>
            <a:r>
              <a:rPr lang="fr-FR" dirty="0"/>
              <a:t>en 2019 et </a:t>
            </a:r>
            <a:r>
              <a:rPr lang="fr-FR" b="1" dirty="0"/>
              <a:t>12% </a:t>
            </a:r>
            <a:r>
              <a:rPr lang="fr-FR" dirty="0"/>
              <a:t>en 2022</a:t>
            </a:r>
          </a:p>
          <a:p>
            <a:pPr marL="0" lvl="0" indent="0" algn="l" rtl="0">
              <a:lnSpc>
                <a:spcPct val="100000"/>
              </a:lnSpc>
              <a:spcBef>
                <a:spcPts val="0"/>
              </a:spcBef>
              <a:spcAft>
                <a:spcPts val="0"/>
              </a:spcAft>
              <a:buSzPts val="1400"/>
              <a:buNone/>
            </a:pPr>
            <a:endParaRPr lang="fr-F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40780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Préoccupations 2019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Éducation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Consulat / Administration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Préoccupations 2022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Situation Internationale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Dérèglement climatique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Éducation </a:t>
            </a: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94886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Scolariser ses enfants dans le réseau d’enseignement français à l’étranger : </a:t>
            </a:r>
            <a:r>
              <a:rPr lang="fr-FR" b="1" dirty="0"/>
              <a:t>3,07</a:t>
            </a:r>
            <a:r>
              <a:rPr lang="fr-FR" dirty="0"/>
              <a:t> en 2019 et </a:t>
            </a:r>
            <a:r>
              <a:rPr lang="fr-FR" b="1" dirty="0"/>
              <a:t>3,47 </a:t>
            </a:r>
            <a:r>
              <a:rPr lang="fr-FR" dirty="0"/>
              <a:t>en 2022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Scolariser ses enfants dans le dispositif de scolarité local : </a:t>
            </a:r>
            <a:r>
              <a:rPr lang="fr-FR" b="1" dirty="0"/>
              <a:t>3,46 </a:t>
            </a:r>
            <a:r>
              <a:rPr lang="fr-FR" dirty="0"/>
              <a:t>en 2019 et </a:t>
            </a:r>
            <a:r>
              <a:rPr lang="fr-FR" b="1" dirty="0"/>
              <a:t>4,13</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de cours de français pour ses enfants : </a:t>
            </a:r>
            <a:r>
              <a:rPr lang="fr-FR" b="1" dirty="0"/>
              <a:t>3,72</a:t>
            </a:r>
            <a:r>
              <a:rPr lang="fr-FR" dirty="0"/>
              <a:t> en 2019 et </a:t>
            </a:r>
            <a:r>
              <a:rPr lang="fr-FR" b="1" dirty="0"/>
              <a:t>4,17</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0" u="sng" dirty="0"/>
              <a:t>Accès facilité à l’université : </a:t>
            </a:r>
            <a:r>
              <a:rPr lang="fr-FR" b="1" dirty="0"/>
              <a:t>3,88 </a:t>
            </a:r>
            <a:r>
              <a:rPr lang="fr-FR" dirty="0"/>
              <a:t>en 2019 et </a:t>
            </a:r>
            <a:r>
              <a:rPr lang="fr-FR" b="1" dirty="0"/>
              <a:t>4,36</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9117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7: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fr-FR" u="sng" dirty="0"/>
              <a:t>Conseillers : </a:t>
            </a:r>
            <a:r>
              <a:rPr lang="fr-FR" b="1" dirty="0"/>
              <a:t>3,9</a:t>
            </a:r>
            <a:r>
              <a:rPr lang="fr-FR" dirty="0"/>
              <a:t> en 2019 et </a:t>
            </a:r>
            <a:r>
              <a:rPr lang="fr-FR" b="1" dirty="0"/>
              <a:t>2,68</a:t>
            </a:r>
            <a:r>
              <a:rPr lang="fr-FR" dirty="0"/>
              <a:t> 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Députés : </a:t>
            </a:r>
            <a:r>
              <a:rPr lang="fr-FR" b="1" dirty="0"/>
              <a:t>3,55</a:t>
            </a:r>
            <a:r>
              <a:rPr lang="fr-FR" dirty="0"/>
              <a:t> en 2019 et </a:t>
            </a:r>
            <a:r>
              <a:rPr lang="fr-FR" b="1" dirty="0"/>
              <a:t>2,27</a:t>
            </a:r>
            <a:r>
              <a:rPr lang="fr-FR" dirty="0"/>
              <a:t> 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Sénateurs : </a:t>
            </a:r>
            <a:r>
              <a:rPr lang="fr-FR" b="1" dirty="0"/>
              <a:t>3,58</a:t>
            </a:r>
            <a:r>
              <a:rPr lang="fr-FR" dirty="0"/>
              <a:t> en 2019 et </a:t>
            </a:r>
            <a:r>
              <a:rPr lang="fr-FR" b="1" dirty="0"/>
              <a:t>1,96</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4203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Bénéficier d’une aide à la création d’entreprise par les structures françaises : </a:t>
            </a:r>
            <a:r>
              <a:rPr lang="fr-FR" b="1" dirty="0"/>
              <a:t>3,25 </a:t>
            </a:r>
            <a:r>
              <a:rPr lang="fr-FR" dirty="0"/>
              <a:t>en 2019 et </a:t>
            </a:r>
            <a:r>
              <a:rPr lang="fr-FR" b="1" dirty="0"/>
              <a:t>4,04</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d’un soutien à la recherche d’emploi dans son pays d’accueil : </a:t>
            </a:r>
            <a:r>
              <a:rPr lang="fr-FR" b="1" dirty="0"/>
              <a:t>3,42</a:t>
            </a:r>
            <a:r>
              <a:rPr lang="fr-FR" dirty="0"/>
              <a:t> en 2019 et </a:t>
            </a:r>
            <a:r>
              <a:rPr lang="fr-FR" b="1" dirty="0"/>
              <a:t>4,15 </a:t>
            </a:r>
            <a:r>
              <a:rPr lang="fr-FR" dirty="0"/>
              <a:t>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Pourvoir suivre une formation professionnelle en France : </a:t>
            </a:r>
            <a:r>
              <a:rPr lang="fr-FR" b="1" dirty="0"/>
              <a:t>3,25</a:t>
            </a:r>
            <a:r>
              <a:rPr lang="fr-FR" dirty="0"/>
              <a:t> en 2019 et </a:t>
            </a:r>
            <a:r>
              <a:rPr lang="fr-FR" b="1" dirty="0"/>
              <a:t>3,98</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0" u="sng" dirty="0"/>
              <a:t>Travailler à l’étranger tout en continuant à cotiser pour la retraite en France : </a:t>
            </a:r>
            <a:r>
              <a:rPr lang="fr-FR" b="1" dirty="0"/>
              <a:t>3,5</a:t>
            </a:r>
            <a:r>
              <a:rPr lang="fr-FR" dirty="0"/>
              <a:t> en 2019 et </a:t>
            </a:r>
            <a:r>
              <a:rPr lang="fr-FR" b="1" dirty="0"/>
              <a:t>4,06 </a:t>
            </a:r>
            <a:r>
              <a:rPr lang="fr-FR" dirty="0"/>
              <a:t>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05478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708379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79162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eeecb0e0f7_0_0: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u="sng" dirty="0"/>
              <a:t>Pourcentage de personnes inscrites au registre des français de l’étranger : (selon le rapport du gouvernement sur la situation des français établis hors de France) </a:t>
            </a:r>
            <a:endParaRPr lang="fr-FR" u="sng" dirty="0"/>
          </a:p>
          <a:p>
            <a:pPr marL="0" lvl="0" indent="0" algn="l" rtl="0">
              <a:lnSpc>
                <a:spcPct val="100000"/>
              </a:lnSpc>
              <a:spcBef>
                <a:spcPts val="0"/>
              </a:spcBef>
              <a:spcAft>
                <a:spcPts val="0"/>
              </a:spcAft>
              <a:buSzPts val="1400"/>
              <a:buNone/>
            </a:pPr>
            <a:endParaRPr lang="fr-FR" u="sng" dirty="0"/>
          </a:p>
          <a:p>
            <a:pPr marL="0" lvl="0" indent="0" algn="l" rtl="0">
              <a:lnSpc>
                <a:spcPct val="100000"/>
              </a:lnSpc>
              <a:spcBef>
                <a:spcPts val="0"/>
              </a:spcBef>
              <a:spcAft>
                <a:spcPts val="0"/>
              </a:spcAft>
              <a:buSzPts val="1400"/>
              <a:buNone/>
            </a:pPr>
            <a:r>
              <a:rPr lang="fr-FR" u="sng" dirty="0"/>
              <a:t>Andorre : </a:t>
            </a:r>
            <a:r>
              <a:rPr lang="fr-FR" dirty="0"/>
              <a:t>baisse de </a:t>
            </a:r>
            <a:r>
              <a:rPr lang="fr-FR" b="1" dirty="0"/>
              <a:t>20,3% </a:t>
            </a:r>
            <a:endParaRPr b="1" dirty="0"/>
          </a:p>
        </p:txBody>
      </p:sp>
      <p:sp>
        <p:nvSpPr>
          <p:cNvPr id="994" name="Google Shape;994;geeecb0e0f7_0_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69340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86142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Retour en France : </a:t>
            </a:r>
            <a:r>
              <a:rPr lang="fr-FR" b="1" dirty="0"/>
              <a:t>9% </a:t>
            </a:r>
            <a:r>
              <a:rPr lang="fr-FR" dirty="0"/>
              <a:t>en 2019 contre </a:t>
            </a:r>
            <a:r>
              <a:rPr lang="fr-FR" b="1" dirty="0"/>
              <a:t>3,34% </a:t>
            </a:r>
            <a:r>
              <a:rPr lang="fr-FR" dirty="0"/>
              <a:t>en 2022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Situation professionnelle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Retraité : </a:t>
            </a:r>
            <a:r>
              <a:rPr lang="fr-FR" b="1" dirty="0"/>
              <a:t>28% </a:t>
            </a:r>
            <a:r>
              <a:rPr lang="fr-FR" dirty="0"/>
              <a:t>en 2019 et </a:t>
            </a:r>
            <a:r>
              <a:rPr lang="fr-FR" b="1" dirty="0"/>
              <a:t>34,5%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Indépendant : </a:t>
            </a:r>
            <a:r>
              <a:rPr lang="fr-FR" b="1" dirty="0"/>
              <a:t>14% </a:t>
            </a:r>
            <a:r>
              <a:rPr lang="fr-FR" dirty="0"/>
              <a:t>en 2019 et </a:t>
            </a:r>
            <a:r>
              <a:rPr lang="fr-FR" b="1" dirty="0"/>
              <a:t>10% </a:t>
            </a:r>
            <a:r>
              <a:rPr lang="fr-FR" dirty="0"/>
              <a:t>en 2022</a:t>
            </a:r>
          </a:p>
          <a:p>
            <a:pPr marL="0" lvl="0" indent="0" algn="l" rtl="0">
              <a:lnSpc>
                <a:spcPct val="100000"/>
              </a:lnSpc>
              <a:spcBef>
                <a:spcPts val="0"/>
              </a:spcBef>
              <a:spcAft>
                <a:spcPts val="0"/>
              </a:spcAft>
              <a:buSzPts val="1400"/>
              <a:buNone/>
            </a:pPr>
            <a:endParaRPr lang="fr-F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89536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Préoccupations 2019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Statut de français de l’étranger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Préoccupations 2022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Situation internationale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Éducation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Avoir un revenu suffisant </a:t>
            </a: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186055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Scolariser son enfant dans le réseau d’enseignement français à l’étranger : </a:t>
            </a:r>
            <a:r>
              <a:rPr lang="fr-FR" b="1" dirty="0"/>
              <a:t>3,69</a:t>
            </a:r>
            <a:r>
              <a:rPr lang="fr-FR" dirty="0"/>
              <a:t> en 2019 et </a:t>
            </a:r>
            <a:r>
              <a:rPr lang="fr-FR" b="1" dirty="0"/>
              <a:t>4,33</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Scolariser ses enfants dans le dispositif local : </a:t>
            </a:r>
            <a:r>
              <a:rPr lang="fr-FR" b="1" dirty="0"/>
              <a:t>3,4 </a:t>
            </a:r>
            <a:r>
              <a:rPr lang="fr-FR" dirty="0"/>
              <a:t>en 2019 et </a:t>
            </a:r>
            <a:r>
              <a:rPr lang="fr-FR" b="1" dirty="0"/>
              <a:t>4,05</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de cours de français : </a:t>
            </a:r>
            <a:r>
              <a:rPr lang="fr-FR" b="1" dirty="0"/>
              <a:t>3,8 </a:t>
            </a:r>
            <a:r>
              <a:rPr lang="fr-FR" dirty="0"/>
              <a:t>en 2019 et </a:t>
            </a:r>
            <a:r>
              <a:rPr lang="fr-FR" b="1" dirty="0"/>
              <a:t>4,43</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Avoir accès facilité à l’université en France :</a:t>
            </a:r>
            <a:r>
              <a:rPr lang="fr-FR" b="1" u="sng" dirty="0"/>
              <a:t> </a:t>
            </a:r>
            <a:r>
              <a:rPr lang="fr-FR" b="1" dirty="0"/>
              <a:t>4,09 </a:t>
            </a:r>
            <a:r>
              <a:rPr lang="fr-FR" dirty="0"/>
              <a:t>en 2019 et </a:t>
            </a:r>
            <a:r>
              <a:rPr lang="fr-FR" b="1" dirty="0"/>
              <a:t>4,73</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770392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fr-FR" u="sng" dirty="0"/>
              <a:t>Conseillers : </a:t>
            </a:r>
            <a:r>
              <a:rPr lang="fr-FR" b="1" dirty="0"/>
              <a:t>3,16</a:t>
            </a:r>
            <a:r>
              <a:rPr lang="fr-FR" dirty="0"/>
              <a:t> en 2019 et </a:t>
            </a:r>
            <a:r>
              <a:rPr lang="fr-FR" b="1" dirty="0"/>
              <a:t>2,52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Députés :</a:t>
            </a:r>
            <a:r>
              <a:rPr lang="fr-FR" b="1" u="sng" dirty="0"/>
              <a:t> </a:t>
            </a:r>
            <a:r>
              <a:rPr lang="fr-FR" b="1" dirty="0"/>
              <a:t>2,97 </a:t>
            </a:r>
            <a:r>
              <a:rPr lang="fr-FR" dirty="0"/>
              <a:t>en 2019 et </a:t>
            </a:r>
            <a:r>
              <a:rPr lang="fr-FR" b="1" dirty="0"/>
              <a:t>2,38</a:t>
            </a:r>
            <a:r>
              <a:rPr lang="fr-FR" dirty="0"/>
              <a:t> 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Sénateurs </a:t>
            </a:r>
            <a:r>
              <a:rPr lang="fr-FR" b="1" u="sng" dirty="0"/>
              <a:t>: </a:t>
            </a:r>
            <a:r>
              <a:rPr lang="fr-FR" b="1" dirty="0"/>
              <a:t>2,92 </a:t>
            </a:r>
            <a:r>
              <a:rPr lang="fr-FR" dirty="0"/>
              <a:t>en 2019 et </a:t>
            </a:r>
            <a:r>
              <a:rPr lang="fr-FR" b="1" dirty="0"/>
              <a:t>1,97</a:t>
            </a:r>
            <a:r>
              <a:rPr lang="fr-FR" dirty="0"/>
              <a:t> en 2022 </a:t>
            </a: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7862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8: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8: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p8: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Bénéficier d’une aide à la création d’entreprise par les structures françaises : </a:t>
            </a:r>
            <a:r>
              <a:rPr lang="fr-FR" b="1" dirty="0"/>
              <a:t>3,4 </a:t>
            </a:r>
            <a:r>
              <a:rPr lang="fr-FR" dirty="0"/>
              <a:t>en 2019 et </a:t>
            </a:r>
            <a:r>
              <a:rPr lang="fr-FR" b="1" dirty="0"/>
              <a:t>4,42</a:t>
            </a:r>
            <a:r>
              <a:rPr lang="fr-FR" dirty="0"/>
              <a:t> en 2022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d’un soutien à la recherche d’emploi dans son pays d’accueil : </a:t>
            </a:r>
            <a:r>
              <a:rPr lang="fr-FR" b="1" dirty="0"/>
              <a:t>3,51 </a:t>
            </a:r>
            <a:r>
              <a:rPr lang="fr-FR" dirty="0"/>
              <a:t>en 2019 et </a:t>
            </a:r>
            <a:r>
              <a:rPr lang="fr-FR" b="1" dirty="0"/>
              <a:t>4,39</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Pouvoir suivre une formation professionnelle en France </a:t>
            </a:r>
            <a:r>
              <a:rPr lang="fr-FR" dirty="0"/>
              <a:t>: </a:t>
            </a:r>
            <a:r>
              <a:rPr lang="fr-FR" b="1" dirty="0"/>
              <a:t>3,48</a:t>
            </a:r>
            <a:r>
              <a:rPr lang="fr-FR" dirty="0"/>
              <a:t> en 2019 et </a:t>
            </a:r>
            <a:r>
              <a:rPr lang="fr-FR" b="1" dirty="0"/>
              <a:t>4,28</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Travailler à l’étranger tout en continuant à cotiser pour la retraite en France </a:t>
            </a:r>
            <a:r>
              <a:rPr lang="fr-FR" dirty="0"/>
              <a:t>: </a:t>
            </a:r>
            <a:r>
              <a:rPr lang="fr-FR" b="1" dirty="0"/>
              <a:t>3,64</a:t>
            </a:r>
            <a:r>
              <a:rPr lang="fr-FR" dirty="0"/>
              <a:t> en 2019 et </a:t>
            </a:r>
            <a:r>
              <a:rPr lang="fr-FR" b="1" dirty="0"/>
              <a:t>4,49</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403994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08436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76617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eeecb0e0f7_0_0: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94" name="Google Shape;994;geeecb0e0f7_0_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59393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72072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Retour en France </a:t>
            </a:r>
            <a:r>
              <a:rPr lang="fr-FR" dirty="0"/>
              <a:t>: </a:t>
            </a:r>
            <a:r>
              <a:rPr lang="fr-FR" b="1" dirty="0"/>
              <a:t>10% </a:t>
            </a:r>
            <a:r>
              <a:rPr lang="fr-FR" dirty="0"/>
              <a:t>en 2019 et </a:t>
            </a:r>
            <a:r>
              <a:rPr lang="fr-FR" b="1" dirty="0"/>
              <a:t>5% </a:t>
            </a:r>
            <a:r>
              <a:rPr lang="fr-FR" dirty="0"/>
              <a:t>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Situation professionnelle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Salarié en contrat local </a:t>
            </a:r>
            <a:r>
              <a:rPr lang="fr-FR" dirty="0"/>
              <a:t>: </a:t>
            </a:r>
            <a:r>
              <a:rPr lang="fr-FR" b="1" dirty="0"/>
              <a:t>56,5% </a:t>
            </a:r>
            <a:r>
              <a:rPr lang="fr-FR" dirty="0"/>
              <a:t>en 2019 et </a:t>
            </a:r>
            <a:r>
              <a:rPr lang="fr-FR" b="1" dirty="0"/>
              <a:t>36,5%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Retraité : </a:t>
            </a:r>
            <a:r>
              <a:rPr lang="fr-FR" b="1" dirty="0"/>
              <a:t>14% </a:t>
            </a:r>
            <a:r>
              <a:rPr lang="fr-FR" dirty="0"/>
              <a:t>en 2019 et </a:t>
            </a:r>
            <a:r>
              <a:rPr lang="fr-FR" b="1" dirty="0"/>
              <a:t>32,5% </a:t>
            </a:r>
            <a:r>
              <a:rPr lang="fr-FR" dirty="0"/>
              <a:t>en 2022</a:t>
            </a:r>
          </a:p>
          <a:p>
            <a:pPr marL="0" lvl="0" indent="0" algn="l" rtl="0">
              <a:lnSpc>
                <a:spcPct val="100000"/>
              </a:lnSpc>
              <a:spcBef>
                <a:spcPts val="0"/>
              </a:spcBef>
              <a:spcAft>
                <a:spcPts val="0"/>
              </a:spcAft>
              <a:buSzPts val="1400"/>
              <a:buNone/>
            </a:pP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31609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Préoccupations 2019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Retour en France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Préoccupations 2022 : </a:t>
            </a:r>
          </a:p>
          <a:p>
            <a:pPr marL="0" lvl="0" indent="0" algn="l" rtl="0">
              <a:lnSpc>
                <a:spcPct val="100000"/>
              </a:lnSpc>
              <a:spcBef>
                <a:spcPts val="0"/>
              </a:spcBef>
              <a:spcAft>
                <a:spcPts val="0"/>
              </a:spcAft>
              <a:buSzPts val="1400"/>
              <a:buNone/>
            </a:pPr>
            <a:endParaRPr lang="fr-FR" b="1" u="sng"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Situation internationale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Dérèglement climatique </a:t>
            </a:r>
          </a:p>
          <a:p>
            <a:pPr marL="0" lvl="0" indent="0" algn="l" rtl="0">
              <a:lnSpc>
                <a:spcPct val="100000"/>
              </a:lnSpc>
              <a:spcBef>
                <a:spcPts val="0"/>
              </a:spcBef>
              <a:spcAft>
                <a:spcPts val="0"/>
              </a:spcAft>
              <a:buSzPts val="1400"/>
              <a:buNone/>
            </a:pP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49824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Scolariser ses enfants dans le réseau d’enseignement français à l’étranger : </a:t>
            </a:r>
            <a:r>
              <a:rPr lang="fr-FR" b="1" dirty="0"/>
              <a:t>2,74</a:t>
            </a:r>
            <a:r>
              <a:rPr lang="fr-FR" dirty="0"/>
              <a:t> en 2019 et </a:t>
            </a:r>
            <a:r>
              <a:rPr lang="fr-FR" b="1" dirty="0"/>
              <a:t>3,51</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Scolariser ses enfants dans le dispositif local : </a:t>
            </a:r>
            <a:r>
              <a:rPr lang="fr-FR" b="1" dirty="0"/>
              <a:t>3,74</a:t>
            </a:r>
            <a:r>
              <a:rPr lang="fr-FR" dirty="0"/>
              <a:t> en 2019 et </a:t>
            </a:r>
            <a:r>
              <a:rPr lang="fr-FR" b="1" dirty="0"/>
              <a:t>4,43</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de cours de français pour ses enfants dans son pays d’accueil : </a:t>
            </a:r>
            <a:r>
              <a:rPr lang="fr-FR" b="1" dirty="0"/>
              <a:t>3,64</a:t>
            </a:r>
            <a:r>
              <a:rPr lang="fr-FR" dirty="0"/>
              <a:t> en 2019 et </a:t>
            </a:r>
            <a:r>
              <a:rPr lang="fr-FR" b="1" dirty="0"/>
              <a:t>4,27</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Avoir un accès facilité à l’université : </a:t>
            </a:r>
            <a:r>
              <a:rPr lang="fr-FR" b="1" dirty="0"/>
              <a:t>3,65</a:t>
            </a:r>
            <a:r>
              <a:rPr lang="fr-FR" dirty="0"/>
              <a:t> en 2019 et </a:t>
            </a:r>
            <a:r>
              <a:rPr lang="fr-FR" b="1" dirty="0"/>
              <a:t>4,28</a:t>
            </a:r>
            <a:r>
              <a:rPr lang="fr-FR" dirty="0"/>
              <a:t> en 2022</a:t>
            </a: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049242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fr-FR" u="sng" dirty="0"/>
              <a:t>Conseillers : </a:t>
            </a:r>
            <a:r>
              <a:rPr lang="fr-FR" b="1" dirty="0"/>
              <a:t>3,53</a:t>
            </a:r>
            <a:r>
              <a:rPr lang="fr-FR" dirty="0"/>
              <a:t> en 2019 et </a:t>
            </a:r>
            <a:r>
              <a:rPr lang="fr-FR" b="1" dirty="0"/>
              <a:t>2,38</a:t>
            </a:r>
            <a:r>
              <a:rPr lang="fr-FR" dirty="0"/>
              <a:t> 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Députés</a:t>
            </a:r>
            <a:r>
              <a:rPr lang="fr-FR" dirty="0"/>
              <a:t> : </a:t>
            </a:r>
            <a:r>
              <a:rPr lang="fr-FR" b="1" dirty="0"/>
              <a:t>3,08</a:t>
            </a:r>
            <a:r>
              <a:rPr lang="fr-FR" dirty="0"/>
              <a:t> en 2019 et </a:t>
            </a:r>
            <a:r>
              <a:rPr lang="fr-FR" b="1" dirty="0"/>
              <a:t>2,16</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Sénateurs</a:t>
            </a:r>
            <a:r>
              <a:rPr lang="fr-FR" dirty="0"/>
              <a:t> : </a:t>
            </a:r>
            <a:r>
              <a:rPr lang="fr-FR" b="1" dirty="0"/>
              <a:t>3,34</a:t>
            </a:r>
            <a:r>
              <a:rPr lang="fr-FR" dirty="0"/>
              <a:t> en 2019 et </a:t>
            </a:r>
            <a:r>
              <a:rPr lang="fr-FR" b="1" dirty="0"/>
              <a:t>1,96</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92416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Bénéficier d’un soutient à la recherche emploi dans son pays d’accueil  : </a:t>
            </a:r>
            <a:r>
              <a:rPr lang="fr-FR" b="1" dirty="0"/>
              <a:t>3,07</a:t>
            </a:r>
            <a:r>
              <a:rPr lang="fr-FR" dirty="0"/>
              <a:t> en 2019 et </a:t>
            </a:r>
            <a:r>
              <a:rPr lang="fr-FR" b="1" dirty="0"/>
              <a:t>4,09</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Pouvoir suivre une formation professionnelle en France : </a:t>
            </a:r>
            <a:r>
              <a:rPr lang="fr-FR" b="1" dirty="0"/>
              <a:t>2,99</a:t>
            </a:r>
            <a:r>
              <a:rPr lang="fr-FR" dirty="0"/>
              <a:t> en 2019 et </a:t>
            </a:r>
            <a:r>
              <a:rPr lang="fr-FR" b="1" dirty="0"/>
              <a:t>3,99</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Travailler à l’étranger tout en continuant à cotiser pour la retraite en France  : </a:t>
            </a:r>
            <a:r>
              <a:rPr lang="fr-FR" b="1" dirty="0"/>
              <a:t>2,95</a:t>
            </a:r>
            <a:r>
              <a:rPr lang="fr-FR" dirty="0"/>
              <a:t> en 2019 et </a:t>
            </a:r>
            <a:r>
              <a:rPr lang="fr-FR" b="1" dirty="0"/>
              <a:t>3,97</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d’une aide à la création d’entreprise par les structures françaises : </a:t>
            </a:r>
            <a:r>
              <a:rPr lang="fr-FR" b="1" dirty="0"/>
              <a:t>3,02</a:t>
            </a:r>
            <a:r>
              <a:rPr lang="fr-FR" dirty="0"/>
              <a:t> en 2019 et </a:t>
            </a:r>
            <a:r>
              <a:rPr lang="fr-FR" b="1" dirty="0"/>
              <a:t>3,98</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4394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33: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33:notes"/>
          <p:cNvSpPr txBox="1">
            <a:spLocks noGrp="1"/>
          </p:cNvSpPr>
          <p:nvPr>
            <p:ph type="sldNum" idx="12"/>
          </p:nvPr>
        </p:nvSpPr>
        <p:spPr>
          <a:xfrm>
            <a:off x="10358438" y="9771063"/>
            <a:ext cx="7924800" cy="516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44974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83857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eeecb0e0f7_0_0: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u="sng" dirty="0"/>
              <a:t>Pourcentage de personnes inscrites au registre des français de l’étranger : (selon le rapport du gouvernement sur la situation des français établis hors de France) </a:t>
            </a:r>
          </a:p>
          <a:p>
            <a:pPr marL="0" lvl="0" indent="0" algn="l" rtl="0">
              <a:lnSpc>
                <a:spcPct val="100000"/>
              </a:lnSpc>
              <a:spcBef>
                <a:spcPts val="0"/>
              </a:spcBef>
              <a:spcAft>
                <a:spcPts val="0"/>
              </a:spcAft>
              <a:buSzPts val="1400"/>
              <a:buNone/>
            </a:pPr>
            <a:endParaRPr lang="fr-FR" u="sng" dirty="0"/>
          </a:p>
          <a:p>
            <a:pPr marL="0" lvl="0" indent="0" algn="l" rtl="0">
              <a:lnSpc>
                <a:spcPct val="100000"/>
              </a:lnSpc>
              <a:spcBef>
                <a:spcPts val="0"/>
              </a:spcBef>
              <a:spcAft>
                <a:spcPts val="0"/>
              </a:spcAft>
              <a:buSzPts val="1400"/>
              <a:buNone/>
            </a:pPr>
            <a:r>
              <a:rPr lang="fr-FR" u="sng" dirty="0"/>
              <a:t>Allemagne : </a:t>
            </a:r>
            <a:r>
              <a:rPr lang="fr-FR" dirty="0"/>
              <a:t>baisse de </a:t>
            </a:r>
            <a:r>
              <a:rPr lang="fr-FR" b="1" dirty="0"/>
              <a:t>7,7%</a:t>
            </a:r>
          </a:p>
          <a:p>
            <a:pPr marL="0" lvl="0" indent="0" algn="l" rtl="0">
              <a:lnSpc>
                <a:spcPct val="100000"/>
              </a:lnSpc>
              <a:spcBef>
                <a:spcPts val="0"/>
              </a:spcBef>
              <a:spcAft>
                <a:spcPts val="0"/>
              </a:spcAft>
              <a:buSzPts val="1400"/>
              <a:buNone/>
            </a:pPr>
            <a:r>
              <a:rPr lang="fr-FR" u="sng" dirty="0"/>
              <a:t>Croatie</a:t>
            </a:r>
            <a:r>
              <a:rPr lang="fr-FR" dirty="0"/>
              <a:t> : baisse de </a:t>
            </a:r>
            <a:r>
              <a:rPr lang="fr-FR" b="1" dirty="0"/>
              <a:t>7,1% </a:t>
            </a:r>
          </a:p>
          <a:p>
            <a:pPr marL="0" lvl="0" indent="0" algn="l" rtl="0">
              <a:lnSpc>
                <a:spcPct val="100000"/>
              </a:lnSpc>
              <a:spcBef>
                <a:spcPts val="0"/>
              </a:spcBef>
              <a:spcAft>
                <a:spcPts val="0"/>
              </a:spcAft>
              <a:buSzPts val="1400"/>
              <a:buNone/>
            </a:pPr>
            <a:r>
              <a:rPr lang="fr-FR" u="sng" dirty="0"/>
              <a:t>Slovaquie</a:t>
            </a:r>
            <a:r>
              <a:rPr lang="fr-FR" dirty="0"/>
              <a:t> : baisse de </a:t>
            </a:r>
            <a:r>
              <a:rPr lang="fr-FR" b="1" dirty="0"/>
              <a:t>7,1% </a:t>
            </a:r>
            <a:endParaRPr b="1" dirty="0"/>
          </a:p>
        </p:txBody>
      </p:sp>
      <p:sp>
        <p:nvSpPr>
          <p:cNvPr id="994" name="Google Shape;994;geeecb0e0f7_0_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56531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383862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Retour en France </a:t>
            </a:r>
            <a:r>
              <a:rPr lang="fr-FR" dirty="0"/>
              <a:t>: </a:t>
            </a:r>
            <a:r>
              <a:rPr lang="fr-FR" b="1" dirty="0"/>
              <a:t>13% </a:t>
            </a:r>
            <a:r>
              <a:rPr lang="fr-FR" dirty="0"/>
              <a:t>en 2019 contre </a:t>
            </a:r>
            <a:r>
              <a:rPr lang="fr-FR" b="1" dirty="0"/>
              <a:t>4,79% </a:t>
            </a:r>
            <a:r>
              <a:rPr lang="fr-FR" dirty="0"/>
              <a:t>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Situation professionnelle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Salarié en contrat local : </a:t>
            </a:r>
            <a:r>
              <a:rPr lang="fr-FR" b="1" dirty="0"/>
              <a:t>49% </a:t>
            </a:r>
            <a:r>
              <a:rPr lang="fr-FR" dirty="0"/>
              <a:t>en 2019 et </a:t>
            </a:r>
            <a:r>
              <a:rPr lang="fr-FR" b="1" dirty="0"/>
              <a:t>42%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b="0" u="sng" dirty="0"/>
              <a:t>Retraité : </a:t>
            </a:r>
            <a:r>
              <a:rPr lang="fr-FR" b="1" dirty="0"/>
              <a:t>15% </a:t>
            </a:r>
            <a:r>
              <a:rPr lang="fr-FR" dirty="0"/>
              <a:t>en 2019 et </a:t>
            </a:r>
            <a:r>
              <a:rPr lang="fr-FR" b="1" dirty="0"/>
              <a:t>26% </a:t>
            </a:r>
            <a:r>
              <a:rPr lang="fr-FR" dirty="0"/>
              <a:t>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1732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Préoccupations 2019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Éducation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Statut de français à l’étranger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Préoccupations 2022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Situation internationale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Dérèglement climatique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0" lvl="0" indent="0" algn="l" rtl="0">
              <a:lnSpc>
                <a:spcPct val="100000"/>
              </a:lnSpc>
              <a:spcBef>
                <a:spcPts val="0"/>
              </a:spcBef>
              <a:spcAft>
                <a:spcPts val="0"/>
              </a:spcAft>
              <a:buSzPts val="1400"/>
              <a:buNone/>
            </a:pP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03358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Scolariser ses enfants dans le réseau d’enseignement français à l’étranger : </a:t>
            </a:r>
            <a:r>
              <a:rPr lang="fr-FR" b="1" dirty="0"/>
              <a:t>3,23</a:t>
            </a:r>
            <a:r>
              <a:rPr lang="fr-FR" dirty="0"/>
              <a:t> en 2019 et </a:t>
            </a:r>
            <a:r>
              <a:rPr lang="fr-FR" b="1" dirty="0"/>
              <a:t>3,64</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Scolariser ses enfants dans le dispositif scolaire local : </a:t>
            </a:r>
            <a:r>
              <a:rPr lang="fr-FR" b="1" dirty="0"/>
              <a:t>3,62</a:t>
            </a:r>
            <a:r>
              <a:rPr lang="fr-FR" dirty="0"/>
              <a:t> en 2019 et </a:t>
            </a:r>
            <a:r>
              <a:rPr lang="fr-FR" b="1" dirty="0"/>
              <a:t>4,18</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de cours de français pour ses enfants dans son pays d’accueil : </a:t>
            </a:r>
            <a:r>
              <a:rPr lang="fr-FR" b="1" dirty="0"/>
              <a:t>3,87</a:t>
            </a:r>
            <a:r>
              <a:rPr lang="fr-FR" dirty="0"/>
              <a:t> en 2019 et </a:t>
            </a:r>
            <a:r>
              <a:rPr lang="fr-FR" b="1" dirty="0"/>
              <a:t>4,34</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Avoir un accès facilité à l’université : </a:t>
            </a:r>
            <a:r>
              <a:rPr lang="fr-FR" b="1" dirty="0"/>
              <a:t>3,94</a:t>
            </a:r>
            <a:r>
              <a:rPr lang="fr-FR" dirty="0"/>
              <a:t> en 2019 et </a:t>
            </a:r>
            <a:r>
              <a:rPr lang="fr-FR" b="1" dirty="0"/>
              <a:t>4,39</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416971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fr-FR" u="sng" dirty="0"/>
              <a:t>Conseillers : </a:t>
            </a:r>
            <a:r>
              <a:rPr lang="fr-FR" b="1" dirty="0"/>
              <a:t>3,72</a:t>
            </a:r>
            <a:r>
              <a:rPr lang="fr-FR" dirty="0"/>
              <a:t> en 2019 et </a:t>
            </a:r>
            <a:r>
              <a:rPr lang="fr-FR" b="1" dirty="0"/>
              <a:t>2,64</a:t>
            </a:r>
            <a:r>
              <a:rPr lang="fr-FR" dirty="0"/>
              <a:t> 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Députés</a:t>
            </a:r>
            <a:r>
              <a:rPr lang="fr-FR" dirty="0"/>
              <a:t> : </a:t>
            </a:r>
            <a:r>
              <a:rPr lang="fr-FR" b="1" dirty="0"/>
              <a:t>3,52</a:t>
            </a:r>
            <a:r>
              <a:rPr lang="fr-FR" dirty="0"/>
              <a:t> en 2019 et </a:t>
            </a:r>
            <a:r>
              <a:rPr lang="fr-FR" b="1" dirty="0"/>
              <a:t>2,42</a:t>
            </a:r>
            <a:r>
              <a:rPr lang="fr-FR" dirty="0"/>
              <a:t> 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Sénateurs</a:t>
            </a:r>
            <a:r>
              <a:rPr lang="fr-FR" dirty="0"/>
              <a:t> : </a:t>
            </a:r>
            <a:r>
              <a:rPr lang="fr-FR" b="1" dirty="0"/>
              <a:t>3,45</a:t>
            </a:r>
            <a:r>
              <a:rPr lang="fr-FR" dirty="0"/>
              <a:t> en 2019 et </a:t>
            </a:r>
            <a:r>
              <a:rPr lang="fr-FR" b="1" dirty="0"/>
              <a:t>2,05</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61129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Bénéficier d’une aide création d’entreprise par les structures françaises </a:t>
            </a:r>
            <a:r>
              <a:rPr lang="fr-FR" dirty="0"/>
              <a:t>: </a:t>
            </a:r>
            <a:r>
              <a:rPr lang="fr-FR" b="1" dirty="0"/>
              <a:t>3,23</a:t>
            </a:r>
            <a:r>
              <a:rPr lang="fr-FR" dirty="0"/>
              <a:t> en 2019 et </a:t>
            </a:r>
            <a:r>
              <a:rPr lang="fr-FR" b="1" dirty="0"/>
              <a:t>4,01</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d’un soutien à la recherche emploi dans son pays d’accueil : </a:t>
            </a:r>
            <a:r>
              <a:rPr lang="fr-FR" b="1" dirty="0"/>
              <a:t>3,44</a:t>
            </a:r>
            <a:r>
              <a:rPr lang="fr-FR" dirty="0"/>
              <a:t> en 2019 et </a:t>
            </a:r>
            <a:r>
              <a:rPr lang="fr-FR" b="1" dirty="0"/>
              <a:t>4,13</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Pouvoir suivre une formation professionnelle en France : </a:t>
            </a:r>
            <a:r>
              <a:rPr lang="fr-FR" b="1" dirty="0"/>
              <a:t>3,33</a:t>
            </a:r>
            <a:r>
              <a:rPr lang="fr-FR" dirty="0"/>
              <a:t> en 2019 et </a:t>
            </a:r>
            <a:r>
              <a:rPr lang="fr-FR" b="1" dirty="0"/>
              <a:t>3,96</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Travailler à l’étranger tout en continuant à cotiser pour la retraite en France : </a:t>
            </a:r>
            <a:r>
              <a:rPr lang="fr-FR" b="1" dirty="0"/>
              <a:t>3,4</a:t>
            </a:r>
            <a:r>
              <a:rPr lang="fr-FR" dirty="0"/>
              <a:t> en 2019 et </a:t>
            </a:r>
            <a:r>
              <a:rPr lang="fr-FR" b="1" dirty="0"/>
              <a:t>4,14</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41634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5014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9: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9: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9: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860888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eeecb0e0f7_0_0: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Nombres de réponses : </a:t>
            </a:r>
          </a:p>
          <a:p>
            <a:pPr marL="0" lvl="0" indent="0" algn="l" rtl="0">
              <a:lnSpc>
                <a:spcPct val="100000"/>
              </a:lnSpc>
              <a:spcBef>
                <a:spcPts val="0"/>
              </a:spcBef>
              <a:spcAft>
                <a:spcPts val="0"/>
              </a:spcAft>
              <a:buSzPts val="1400"/>
              <a:buNone/>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Italie</a:t>
            </a:r>
            <a:r>
              <a:rPr lang="fr-FR" dirty="0"/>
              <a:t> : </a:t>
            </a:r>
            <a:r>
              <a:rPr lang="fr-FR" b="1" dirty="0"/>
              <a:t>40% </a:t>
            </a:r>
            <a:r>
              <a:rPr lang="fr-FR" dirty="0"/>
              <a:t>en 2019 contre </a:t>
            </a:r>
            <a:r>
              <a:rPr lang="fr-FR" b="1" dirty="0"/>
              <a:t>55%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Israël</a:t>
            </a:r>
            <a:r>
              <a:rPr lang="fr-FR" dirty="0"/>
              <a:t> : </a:t>
            </a:r>
            <a:r>
              <a:rPr lang="fr-FR" b="1" dirty="0"/>
              <a:t>35% </a:t>
            </a:r>
            <a:r>
              <a:rPr lang="fr-FR" dirty="0"/>
              <a:t>en 2019 contre </a:t>
            </a:r>
            <a:r>
              <a:rPr lang="fr-FR" b="1" dirty="0"/>
              <a:t>12%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Grèce</a:t>
            </a:r>
            <a:r>
              <a:rPr lang="fr-FR" dirty="0"/>
              <a:t> : </a:t>
            </a:r>
            <a:r>
              <a:rPr lang="fr-FR" b="1" dirty="0"/>
              <a:t>2% </a:t>
            </a:r>
            <a:r>
              <a:rPr lang="fr-FR" dirty="0"/>
              <a:t>en 2019 contre </a:t>
            </a:r>
            <a:r>
              <a:rPr lang="fr-FR" b="1" dirty="0"/>
              <a:t>18%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Malte</a:t>
            </a:r>
            <a:r>
              <a:rPr lang="fr-FR" dirty="0"/>
              <a:t> : </a:t>
            </a:r>
            <a:r>
              <a:rPr lang="fr-FR" b="1" dirty="0"/>
              <a:t>10% </a:t>
            </a:r>
            <a:r>
              <a:rPr lang="fr-FR" dirty="0"/>
              <a:t>en 2019 contre </a:t>
            </a:r>
            <a:r>
              <a:rPr lang="fr-FR" b="1" dirty="0"/>
              <a:t>3%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b="1" u="sng" dirty="0"/>
              <a:t>Pourcentage de personnes inscrites au registre des français de l’étranger : (selon le rapport du gouvernement sur la situation des français établis hors de France)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fr-FR" b="1" u="sng"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b="0" u="sng" dirty="0"/>
              <a:t>Italie : </a:t>
            </a:r>
            <a:r>
              <a:rPr lang="fr-FR" b="0" u="none" dirty="0"/>
              <a:t>baisse de </a:t>
            </a:r>
            <a:r>
              <a:rPr lang="fr-FR" b="1" u="none" dirty="0"/>
              <a:t>8,8%</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b="0" u="sng" dirty="0"/>
              <a:t>Chypre </a:t>
            </a:r>
            <a:r>
              <a:rPr lang="fr-FR" b="0" u="none" dirty="0"/>
              <a:t>: baisse de </a:t>
            </a:r>
            <a:r>
              <a:rPr lang="fr-FR" b="1" u="none" dirty="0"/>
              <a:t>8,3%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b="0" u="sng" dirty="0"/>
              <a:t>Israël : </a:t>
            </a:r>
            <a:r>
              <a:rPr lang="fr-FR" b="0" u="none" dirty="0"/>
              <a:t>augmentation de </a:t>
            </a:r>
            <a:r>
              <a:rPr lang="fr-FR" b="1" u="none" dirty="0"/>
              <a:t>7,3%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b="0" u="sng" dirty="0"/>
              <a:t>Turquie</a:t>
            </a:r>
            <a:r>
              <a:rPr lang="fr-FR" b="0" u="none" dirty="0"/>
              <a:t> : augmentation de </a:t>
            </a:r>
            <a:r>
              <a:rPr lang="fr-FR" b="1" u="none" dirty="0"/>
              <a:t>2,2% </a:t>
            </a:r>
            <a:endParaRPr lang="fr-FR" b="1" u="sng" dirty="0"/>
          </a:p>
          <a:p>
            <a:pPr marL="0" lvl="0" indent="0" algn="l" rtl="0">
              <a:lnSpc>
                <a:spcPct val="100000"/>
              </a:lnSpc>
              <a:spcBef>
                <a:spcPts val="0"/>
              </a:spcBef>
              <a:spcAft>
                <a:spcPts val="0"/>
              </a:spcAft>
              <a:buSzPts val="1400"/>
              <a:buFont typeface="Arial" panose="020B0604020202020204" pitchFamily="34" charset="0"/>
              <a:buNone/>
            </a:pPr>
            <a:endParaRPr dirty="0"/>
          </a:p>
        </p:txBody>
      </p:sp>
      <p:sp>
        <p:nvSpPr>
          <p:cNvPr id="994" name="Google Shape;994;geeecb0e0f7_0_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18687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97317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Retour en France : </a:t>
            </a:r>
            <a:r>
              <a:rPr lang="fr-FR" b="1" dirty="0"/>
              <a:t>15% </a:t>
            </a:r>
            <a:r>
              <a:rPr lang="fr-FR" dirty="0"/>
              <a:t>en 2019 contre </a:t>
            </a:r>
            <a:r>
              <a:rPr lang="fr-FR" b="1" dirty="0"/>
              <a:t>4,43% </a:t>
            </a:r>
            <a:r>
              <a:rPr lang="fr-FR" dirty="0"/>
              <a:t>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Situation professionnelle : </a:t>
            </a:r>
          </a:p>
          <a:p>
            <a:pPr marL="171450" lvl="0" indent="-171450" algn="l" rtl="0">
              <a:lnSpc>
                <a:spcPct val="100000"/>
              </a:lnSpc>
              <a:spcBef>
                <a:spcPts val="0"/>
              </a:spcBef>
              <a:spcAft>
                <a:spcPts val="0"/>
              </a:spcAft>
              <a:buSzPts val="1400"/>
              <a:buFont typeface="Arial" panose="020B0604020202020204" pitchFamily="34" charset="0"/>
              <a:buChar char="•"/>
            </a:pPr>
            <a:endParaRPr lang="fr-FR" dirty="0"/>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Salarié en contrat local : </a:t>
            </a:r>
            <a:r>
              <a:rPr lang="fr-FR" b="1" dirty="0"/>
              <a:t>30% </a:t>
            </a:r>
            <a:r>
              <a:rPr lang="fr-FR" dirty="0"/>
              <a:t>en 2019 et </a:t>
            </a:r>
            <a:r>
              <a:rPr lang="fr-FR" b="1" dirty="0"/>
              <a:t>23%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Retraité</a:t>
            </a:r>
            <a:r>
              <a:rPr lang="fr-FR" dirty="0"/>
              <a:t> </a:t>
            </a:r>
            <a:r>
              <a:rPr lang="fr-FR" b="1" dirty="0"/>
              <a:t>: 20% </a:t>
            </a:r>
            <a:r>
              <a:rPr lang="fr-FR" dirty="0"/>
              <a:t>en 2019 et </a:t>
            </a:r>
            <a:r>
              <a:rPr lang="fr-FR" b="1" dirty="0"/>
              <a:t>34%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Indépendant</a:t>
            </a:r>
            <a:r>
              <a:rPr lang="fr-FR" dirty="0"/>
              <a:t> : </a:t>
            </a:r>
            <a:r>
              <a:rPr lang="fr-FR" b="1" dirty="0"/>
              <a:t>12% </a:t>
            </a:r>
            <a:r>
              <a:rPr lang="fr-FR" dirty="0"/>
              <a:t>en 2019 et </a:t>
            </a:r>
            <a:r>
              <a:rPr lang="fr-FR" b="1" dirty="0"/>
              <a:t>11% </a:t>
            </a:r>
            <a:r>
              <a:rPr lang="fr-FR" dirty="0"/>
              <a:t>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Chef</a:t>
            </a:r>
            <a:r>
              <a:rPr lang="fr-FR" dirty="0"/>
              <a:t> </a:t>
            </a:r>
            <a:r>
              <a:rPr lang="fr-FR" u="sng" dirty="0"/>
              <a:t>d’entreprise</a:t>
            </a:r>
            <a:r>
              <a:rPr lang="fr-FR" dirty="0"/>
              <a:t> : </a:t>
            </a:r>
            <a:r>
              <a:rPr lang="fr-FR" b="1" dirty="0"/>
              <a:t>8% </a:t>
            </a:r>
            <a:r>
              <a:rPr lang="fr-FR" dirty="0"/>
              <a:t>en 2019 et </a:t>
            </a:r>
            <a:r>
              <a:rPr lang="fr-FR" b="1" dirty="0"/>
              <a:t>5% </a:t>
            </a:r>
            <a:r>
              <a:rPr lang="fr-FR" dirty="0"/>
              <a:t>en 2022</a:t>
            </a:r>
          </a:p>
          <a:p>
            <a:pPr marL="0" lvl="0" indent="0" algn="l" rtl="0">
              <a:lnSpc>
                <a:spcPct val="100000"/>
              </a:lnSpc>
              <a:spcBef>
                <a:spcPts val="0"/>
              </a:spcBef>
              <a:spcAft>
                <a:spcPts val="0"/>
              </a:spcAft>
              <a:buSzPts val="1400"/>
              <a:buNone/>
            </a:pP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590397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u="sng" dirty="0"/>
              <a:t>Préoccupations 2019 : </a:t>
            </a:r>
          </a:p>
          <a:p>
            <a:pPr marL="0" lvl="0" indent="0" algn="l" rtl="0">
              <a:lnSpc>
                <a:spcPct val="100000"/>
              </a:lnSpc>
              <a:spcBef>
                <a:spcPts val="0"/>
              </a:spcBef>
              <a:spcAft>
                <a:spcPts val="0"/>
              </a:spcAft>
              <a:buSzPts val="1400"/>
              <a:buNone/>
            </a:pPr>
            <a:endParaRPr lang="fr-FR" b="1" u="sng"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Statut de français à l’étranger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b="1" u="sng" dirty="0"/>
              <a:t>Préoccupations 2022 : </a:t>
            </a:r>
          </a:p>
          <a:p>
            <a:pPr marL="0" lvl="0" indent="0" algn="l" rtl="0">
              <a:lnSpc>
                <a:spcPct val="100000"/>
              </a:lnSpc>
              <a:spcBef>
                <a:spcPts val="0"/>
              </a:spcBef>
              <a:spcAft>
                <a:spcPts val="0"/>
              </a:spcAft>
              <a:buSzPts val="1400"/>
              <a:buNone/>
            </a:pPr>
            <a:endParaRPr lang="fr-FR" b="1" u="sng" dirty="0"/>
          </a:p>
          <a:p>
            <a:pPr marL="171450" lvl="0" indent="-171450" algn="l" rtl="0">
              <a:lnSpc>
                <a:spcPct val="100000"/>
              </a:lnSpc>
              <a:spcBef>
                <a:spcPts val="0"/>
              </a:spcBef>
              <a:spcAft>
                <a:spcPts val="0"/>
              </a:spcAft>
              <a:buSzPts val="1400"/>
              <a:buFont typeface="Arial" panose="020B0604020202020204" pitchFamily="34" charset="0"/>
              <a:buChar char="•"/>
            </a:pPr>
            <a:r>
              <a:rPr lang="fr-FR" dirty="0"/>
              <a:t>Retraite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Situation Internationale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Assurance maladie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Éducation </a:t>
            </a:r>
          </a:p>
          <a:p>
            <a:pPr marL="171450" lvl="0" indent="-171450" algn="l" rtl="0">
              <a:lnSpc>
                <a:spcPct val="100000"/>
              </a:lnSpc>
              <a:spcBef>
                <a:spcPts val="0"/>
              </a:spcBef>
              <a:spcAft>
                <a:spcPts val="0"/>
              </a:spcAft>
              <a:buSzPts val="1400"/>
              <a:buFont typeface="Arial" panose="020B0604020202020204" pitchFamily="34" charset="0"/>
              <a:buChar char="•"/>
            </a:pPr>
            <a:r>
              <a:rPr lang="fr-FR" dirty="0"/>
              <a:t>Assurer un revenu suffisant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24232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Scolariser ses enfants dans le réseau d’enseignement français : </a:t>
            </a:r>
            <a:r>
              <a:rPr lang="fr-FR" b="1" dirty="0"/>
              <a:t>3,6</a:t>
            </a:r>
            <a:r>
              <a:rPr lang="fr-FR" dirty="0"/>
              <a:t> en 2019 et </a:t>
            </a:r>
            <a:r>
              <a:rPr lang="fr-FR" b="1" dirty="0"/>
              <a:t>4,19</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Scolariser ses enfants dans le dispositif scolaire local : </a:t>
            </a:r>
            <a:r>
              <a:rPr lang="fr-FR" b="1" dirty="0"/>
              <a:t>3,4</a:t>
            </a:r>
            <a:r>
              <a:rPr lang="fr-FR" dirty="0"/>
              <a:t> en 2019 et </a:t>
            </a:r>
            <a:r>
              <a:rPr lang="fr-FR" b="1" dirty="0"/>
              <a:t>4,06</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de cours de français pour ses enfants dans son pays d’accueil : </a:t>
            </a:r>
            <a:r>
              <a:rPr lang="fr-FR" b="1" dirty="0"/>
              <a:t>3,97</a:t>
            </a:r>
            <a:r>
              <a:rPr lang="fr-FR" dirty="0"/>
              <a:t> en 2019 et </a:t>
            </a:r>
            <a:r>
              <a:rPr lang="fr-FR" b="1" dirty="0"/>
              <a:t>4,48</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Avoir un accès facilité à l’université : </a:t>
            </a:r>
            <a:r>
              <a:rPr lang="fr-FR" b="1" dirty="0"/>
              <a:t>4,24</a:t>
            </a:r>
            <a:r>
              <a:rPr lang="fr-FR" dirty="0"/>
              <a:t> en 2019 et </a:t>
            </a:r>
            <a:r>
              <a:rPr lang="fr-FR" b="1" dirty="0"/>
              <a:t>4,67</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2173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fr-FR" u="sng" dirty="0"/>
              <a:t>Conseillers : </a:t>
            </a:r>
            <a:r>
              <a:rPr lang="fr-FR" b="1" dirty="0"/>
              <a:t>3,45</a:t>
            </a:r>
            <a:r>
              <a:rPr lang="fr-FR" dirty="0"/>
              <a:t> en 2019 et </a:t>
            </a:r>
            <a:r>
              <a:rPr lang="fr-FR" b="1" dirty="0"/>
              <a:t>2,69</a:t>
            </a:r>
            <a:r>
              <a:rPr lang="fr-FR" dirty="0"/>
              <a:t> 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Députés : </a:t>
            </a:r>
            <a:r>
              <a:rPr lang="fr-FR" b="1" dirty="0"/>
              <a:t>3,29</a:t>
            </a:r>
            <a:r>
              <a:rPr lang="fr-FR" dirty="0"/>
              <a:t> en 2019 et </a:t>
            </a:r>
            <a:r>
              <a:rPr lang="fr-FR" b="1" dirty="0"/>
              <a:t>2,37</a:t>
            </a:r>
            <a:r>
              <a:rPr lang="fr-FR" dirty="0"/>
              <a:t> en 2022</a:t>
            </a:r>
          </a:p>
          <a:p>
            <a:pPr marL="171450" lvl="0" indent="-171450" algn="l" rtl="0">
              <a:lnSpc>
                <a:spcPct val="100000"/>
              </a:lnSpc>
              <a:spcBef>
                <a:spcPts val="0"/>
              </a:spcBef>
              <a:spcAft>
                <a:spcPts val="0"/>
              </a:spcAft>
              <a:buSzPts val="1400"/>
              <a:buFont typeface="Arial" panose="020B0604020202020204" pitchFamily="34" charset="0"/>
              <a:buChar char="•"/>
            </a:pPr>
            <a:r>
              <a:rPr lang="fr-FR" u="sng" dirty="0"/>
              <a:t>Sénateurs : </a:t>
            </a:r>
            <a:r>
              <a:rPr lang="fr-FR" b="1" dirty="0"/>
              <a:t>3,32</a:t>
            </a:r>
            <a:r>
              <a:rPr lang="fr-FR" dirty="0"/>
              <a:t> en 2019 et </a:t>
            </a:r>
            <a:r>
              <a:rPr lang="fr-FR" b="1" dirty="0"/>
              <a:t>2,13</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929564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u="sng" dirty="0"/>
              <a:t>Bénéficier d’un soutien à la recherche d’emploi dans son pays d’accueil : </a:t>
            </a:r>
            <a:r>
              <a:rPr lang="fr-FR" b="1" dirty="0"/>
              <a:t>3,74</a:t>
            </a:r>
            <a:r>
              <a:rPr lang="fr-FR" dirty="0"/>
              <a:t> en 2019 et </a:t>
            </a:r>
            <a:r>
              <a:rPr lang="fr-FR" b="1" dirty="0"/>
              <a:t>4,4</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Pouvoir suivre une formation professionnelle en France : </a:t>
            </a:r>
            <a:r>
              <a:rPr lang="fr-FR" b="1" dirty="0"/>
              <a:t>3,66</a:t>
            </a:r>
            <a:r>
              <a:rPr lang="fr-FR" dirty="0"/>
              <a:t> en 2019 et </a:t>
            </a:r>
            <a:r>
              <a:rPr lang="fr-FR" b="1" dirty="0"/>
              <a:t>4,27</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u="sng" dirty="0"/>
              <a:t>Bénéficier d’une aide à la création d’entreprise par les structures françaises : </a:t>
            </a:r>
            <a:r>
              <a:rPr lang="fr-FR" b="1" dirty="0"/>
              <a:t>3,48</a:t>
            </a:r>
            <a:r>
              <a:rPr lang="fr-FR" dirty="0"/>
              <a:t> en 2019 et </a:t>
            </a:r>
            <a:r>
              <a:rPr lang="fr-FR" b="1" dirty="0"/>
              <a:t>4,33</a:t>
            </a:r>
            <a:r>
              <a:rPr lang="fr-FR" dirty="0"/>
              <a:t> en 2022</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dirty="0"/>
              <a:t>Tra</a:t>
            </a:r>
            <a:r>
              <a:rPr lang="fr-FR" u="sng" dirty="0"/>
              <a:t>vailler tout en continuant à cotiser pour la retraite en France : </a:t>
            </a:r>
            <a:r>
              <a:rPr lang="fr-FR" b="1" dirty="0"/>
              <a:t>3,79</a:t>
            </a:r>
            <a:r>
              <a:rPr lang="fr-FR" dirty="0"/>
              <a:t> en 2019 et </a:t>
            </a:r>
            <a:r>
              <a:rPr lang="fr-FR" b="1" dirty="0"/>
              <a:t>4,47</a:t>
            </a:r>
            <a:r>
              <a:rPr lang="fr-FR" dirty="0"/>
              <a:t> en 2022</a:t>
            </a:r>
            <a:endParaRPr dirty="0"/>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0719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53403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7767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15"/>
        <p:cNvGrpSpPr/>
        <p:nvPr/>
      </p:nvGrpSpPr>
      <p:grpSpPr>
        <a:xfrm>
          <a:off x="0" y="0"/>
          <a:ext cx="0" cy="0"/>
          <a:chOff x="0" y="0"/>
          <a:chExt cx="0" cy="0"/>
        </a:xfrm>
      </p:grpSpPr>
      <p:sp>
        <p:nvSpPr>
          <p:cNvPr id="16" name="Google Shape;16;p44"/>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4"/>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4"/>
          <p:cNvSpPr txBox="1">
            <a:spLocks noGrp="1"/>
          </p:cNvSpPr>
          <p:nvPr>
            <p:ph type="sldNum" idx="12"/>
          </p:nvPr>
        </p:nvSpPr>
        <p:spPr>
          <a:xfrm>
            <a:off x="17602200" y="9927371"/>
            <a:ext cx="533400" cy="307777"/>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2000"/>
              <a:buFont typeface="Arial"/>
              <a:buNone/>
              <a:defRPr sz="2000" b="1" i="0" u="none" strike="noStrike" cap="none">
                <a:solidFill>
                  <a:srgbClr val="002060"/>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2000"/>
              <a:buFont typeface="Arial"/>
              <a:buNone/>
              <a:defRPr sz="2000" b="1" i="0" u="none" strike="noStrike" cap="none">
                <a:solidFill>
                  <a:srgbClr val="002060"/>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2000"/>
              <a:buFont typeface="Arial"/>
              <a:buNone/>
              <a:defRPr sz="2000" b="1" i="0" u="none" strike="noStrike" cap="none">
                <a:solidFill>
                  <a:srgbClr val="002060"/>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2000"/>
              <a:buFont typeface="Arial"/>
              <a:buNone/>
              <a:defRPr sz="2000" b="1" i="0" u="none" strike="noStrike" cap="none">
                <a:solidFill>
                  <a:srgbClr val="002060"/>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2000"/>
              <a:buFont typeface="Arial"/>
              <a:buNone/>
              <a:defRPr sz="2000" b="1" i="0" u="none" strike="noStrike" cap="none">
                <a:solidFill>
                  <a:srgbClr val="002060"/>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2000"/>
              <a:buFont typeface="Arial"/>
              <a:buNone/>
              <a:defRPr sz="2000" b="1" i="0" u="none" strike="noStrike" cap="none">
                <a:solidFill>
                  <a:srgbClr val="002060"/>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2000"/>
              <a:buFont typeface="Arial"/>
              <a:buNone/>
              <a:defRPr sz="2000" b="1" i="0" u="none" strike="noStrike" cap="none">
                <a:solidFill>
                  <a:srgbClr val="002060"/>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2000"/>
              <a:buFont typeface="Arial"/>
              <a:buNone/>
              <a:defRPr sz="2000" b="1" i="0" u="none" strike="noStrike" cap="none">
                <a:solidFill>
                  <a:srgbClr val="002060"/>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2000"/>
              <a:buFont typeface="Arial"/>
              <a:buNone/>
              <a:defRPr sz="2000" b="1" i="0" u="none" strike="noStrike" cap="none">
                <a:solidFill>
                  <a:srgbClr val="002060"/>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
        <p:cNvGrpSpPr/>
        <p:nvPr/>
      </p:nvGrpSpPr>
      <p:grpSpPr>
        <a:xfrm>
          <a:off x="0" y="0"/>
          <a:ext cx="0" cy="0"/>
          <a:chOff x="0" y="0"/>
          <a:chExt cx="0" cy="0"/>
        </a:xfrm>
      </p:grpSpPr>
      <p:sp>
        <p:nvSpPr>
          <p:cNvPr id="33" name="Google Shape;33;p47"/>
          <p:cNvSpPr txBox="1">
            <a:spLocks noGrp="1"/>
          </p:cNvSpPr>
          <p:nvPr>
            <p:ph type="title"/>
          </p:nvPr>
        </p:nvSpPr>
        <p:spPr>
          <a:xfrm>
            <a:off x="421481" y="-351045"/>
            <a:ext cx="17445037" cy="134747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950" b="0" i="0">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7"/>
          <p:cNvSpPr txBox="1">
            <a:spLocks noGrp="1"/>
          </p:cNvSpPr>
          <p:nvPr>
            <p:ph type="body" idx="1"/>
          </p:nvPr>
        </p:nvSpPr>
        <p:spPr>
          <a:xfrm>
            <a:off x="914400" y="2366010"/>
            <a:ext cx="7955280" cy="678942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5" name="Google Shape;35;p47"/>
          <p:cNvSpPr txBox="1">
            <a:spLocks noGrp="1"/>
          </p:cNvSpPr>
          <p:nvPr>
            <p:ph type="body" idx="2"/>
          </p:nvPr>
        </p:nvSpPr>
        <p:spPr>
          <a:xfrm>
            <a:off x="9418320" y="2366010"/>
            <a:ext cx="7955280" cy="678942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6" name="Google Shape;36;p47"/>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7"/>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7"/>
          <p:cNvSpPr txBox="1">
            <a:spLocks noGrp="1"/>
          </p:cNvSpPr>
          <p:nvPr>
            <p:ph type="sldNum" idx="12"/>
          </p:nvPr>
        </p:nvSpPr>
        <p:spPr>
          <a:xfrm>
            <a:off x="17637917" y="9927371"/>
            <a:ext cx="457201" cy="307777"/>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2000"/>
              <a:buFont typeface="Arial"/>
              <a:buNone/>
              <a:defRPr sz="20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9"/>
        <p:cNvGrpSpPr/>
        <p:nvPr/>
      </p:nvGrpSpPr>
      <p:grpSpPr>
        <a:xfrm>
          <a:off x="0" y="0"/>
          <a:ext cx="0" cy="0"/>
          <a:chOff x="0" y="0"/>
          <a:chExt cx="0" cy="0"/>
        </a:xfrm>
      </p:grpSpPr>
      <p:sp>
        <p:nvSpPr>
          <p:cNvPr id="40" name="Google Shape;40;p48"/>
          <p:cNvSpPr txBox="1">
            <a:spLocks noGrp="1"/>
          </p:cNvSpPr>
          <p:nvPr>
            <p:ph type="title"/>
          </p:nvPr>
        </p:nvSpPr>
        <p:spPr>
          <a:xfrm>
            <a:off x="421481" y="-351045"/>
            <a:ext cx="17445037" cy="134747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950" b="0" i="0">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8"/>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8"/>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8"/>
          <p:cNvSpPr txBox="1">
            <a:spLocks noGrp="1"/>
          </p:cNvSpPr>
          <p:nvPr>
            <p:ph type="sldNum" idx="12"/>
          </p:nvPr>
        </p:nvSpPr>
        <p:spPr>
          <a:xfrm>
            <a:off x="17637917" y="9927371"/>
            <a:ext cx="457201" cy="307777"/>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2000"/>
              <a:buFont typeface="Arial"/>
              <a:buNone/>
              <a:defRPr sz="20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421481" y="-351045"/>
            <a:ext cx="17445037" cy="134747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2950" b="0"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3"/>
          <p:cNvSpPr txBox="1">
            <a:spLocks noGrp="1"/>
          </p:cNvSpPr>
          <p:nvPr>
            <p:ph type="body" idx="1"/>
          </p:nvPr>
        </p:nvSpPr>
        <p:spPr>
          <a:xfrm>
            <a:off x="914400" y="2366010"/>
            <a:ext cx="16459200" cy="678942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2" name="Google Shape;12;p43"/>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3"/>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3"/>
          <p:cNvSpPr txBox="1">
            <a:spLocks noGrp="1"/>
          </p:cNvSpPr>
          <p:nvPr>
            <p:ph type="sldNum" idx="12"/>
          </p:nvPr>
        </p:nvSpPr>
        <p:spPr>
          <a:xfrm>
            <a:off x="17637917" y="9927371"/>
            <a:ext cx="457201" cy="307777"/>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rgbClr val="00206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rgbClr val="00206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rgbClr val="00206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rgbClr val="00206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rgbClr val="00206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rgbClr val="00206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rgbClr val="00206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rgbClr val="00206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rgbClr val="00206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18/10/relationships/comments" Target="../comments/modernComment_109_0.xml"/><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28.jpg"/><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0.png"/><Relationship Id="rId7" Type="http://schemas.openxmlformats.org/officeDocument/2006/relationships/image" Target="../media/image78.sv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38.png"/><Relationship Id="rId10" Type="http://schemas.openxmlformats.org/officeDocument/2006/relationships/image" Target="../media/image81.png"/><Relationship Id="rId4" Type="http://schemas.openxmlformats.org/officeDocument/2006/relationships/image" Target="../media/image28.jpg"/><Relationship Id="rId9" Type="http://schemas.openxmlformats.org/officeDocument/2006/relationships/image" Target="../media/image80.svg"/></Relationships>
</file>

<file path=ppt/slides/_rels/slide102.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10.png"/><Relationship Id="rId7" Type="http://schemas.openxmlformats.org/officeDocument/2006/relationships/image" Target="../media/image85.svg"/><Relationship Id="rId2" Type="http://schemas.openxmlformats.org/officeDocument/2006/relationships/notesSlide" Target="../notesSlides/notesSlide102.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8.jpg"/><Relationship Id="rId9" Type="http://schemas.openxmlformats.org/officeDocument/2006/relationships/image" Target="../media/image214.png"/></Relationships>
</file>

<file path=ppt/slides/_rels/slide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3.xml"/><Relationship Id="rId1" Type="http://schemas.openxmlformats.org/officeDocument/2006/relationships/slideLayout" Target="../slideLayouts/slideLayout1.xml"/><Relationship Id="rId6" Type="http://schemas.openxmlformats.org/officeDocument/2006/relationships/image" Target="../media/image215.png"/><Relationship Id="rId5" Type="http://schemas.openxmlformats.org/officeDocument/2006/relationships/image" Target="../media/image38.png"/><Relationship Id="rId4" Type="http://schemas.openxmlformats.org/officeDocument/2006/relationships/image" Target="../media/image28.jpg"/></Relationships>
</file>

<file path=ppt/slides/_rels/slide104.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10.png"/><Relationship Id="rId7" Type="http://schemas.openxmlformats.org/officeDocument/2006/relationships/image" Target="../media/image217.png"/><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image" Target="../media/image216.png"/><Relationship Id="rId5" Type="http://schemas.openxmlformats.org/officeDocument/2006/relationships/image" Target="../media/image38.png"/><Relationship Id="rId4" Type="http://schemas.openxmlformats.org/officeDocument/2006/relationships/image" Target="../media/image28.jpg"/></Relationships>
</file>

<file path=ppt/slides/_rels/slide10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20.png"/><Relationship Id="rId2" Type="http://schemas.openxmlformats.org/officeDocument/2006/relationships/notesSlide" Target="../notesSlides/notesSlide105.xml"/><Relationship Id="rId1" Type="http://schemas.openxmlformats.org/officeDocument/2006/relationships/slideLayout" Target="../slideLayouts/slideLayout1.xml"/><Relationship Id="rId6" Type="http://schemas.openxmlformats.org/officeDocument/2006/relationships/image" Target="../media/image219.png"/><Relationship Id="rId5" Type="http://schemas.openxmlformats.org/officeDocument/2006/relationships/image" Target="../media/image38.png"/><Relationship Id="rId4" Type="http://schemas.openxmlformats.org/officeDocument/2006/relationships/image" Target="../media/image28.jpg"/></Relationships>
</file>

<file path=ppt/slides/_rels/slide106.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10.png"/><Relationship Id="rId7" Type="http://schemas.openxmlformats.org/officeDocument/2006/relationships/image" Target="../media/image222.png"/><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openxmlformats.org/officeDocument/2006/relationships/image" Target="../media/image221.png"/><Relationship Id="rId5" Type="http://schemas.openxmlformats.org/officeDocument/2006/relationships/image" Target="../media/image38.png"/><Relationship Id="rId4" Type="http://schemas.openxmlformats.org/officeDocument/2006/relationships/image" Target="../media/image28.jpg"/></Relationships>
</file>

<file path=ppt/slides/_rels/slide10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25.png"/><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openxmlformats.org/officeDocument/2006/relationships/image" Target="../media/image224.png"/><Relationship Id="rId5" Type="http://schemas.openxmlformats.org/officeDocument/2006/relationships/image" Target="../media/image38.png"/><Relationship Id="rId4" Type="http://schemas.openxmlformats.org/officeDocument/2006/relationships/image" Target="../media/image28.jpg"/></Relationships>
</file>

<file path=ppt/slides/_rels/slide10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27.png"/><Relationship Id="rId2" Type="http://schemas.openxmlformats.org/officeDocument/2006/relationships/notesSlide" Target="../notesSlides/notesSlide108.xml"/><Relationship Id="rId1" Type="http://schemas.openxmlformats.org/officeDocument/2006/relationships/slideLayout" Target="../slideLayouts/slideLayout1.xml"/><Relationship Id="rId6" Type="http://schemas.openxmlformats.org/officeDocument/2006/relationships/image" Target="../media/image226.png"/><Relationship Id="rId5" Type="http://schemas.openxmlformats.org/officeDocument/2006/relationships/image" Target="../media/image38.png"/><Relationship Id="rId4" Type="http://schemas.openxmlformats.org/officeDocument/2006/relationships/image" Target="../media/image28.jpg"/></Relationships>
</file>

<file path=ppt/slides/_rels/slide10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4.wdp"/><Relationship Id="rId3" Type="http://schemas.openxmlformats.org/officeDocument/2006/relationships/image" Target="../media/image10.png"/><Relationship Id="rId7" Type="http://schemas.microsoft.com/office/2007/relationships/hdphoto" Target="../media/hdphoto1.wdp"/><Relationship Id="rId12"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0.png"/><Relationship Id="rId11" Type="http://schemas.microsoft.com/office/2007/relationships/hdphoto" Target="../media/hdphoto3.wdp"/><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28.jpg"/><Relationship Id="rId9" Type="http://schemas.microsoft.com/office/2007/relationships/hdphoto" Target="../media/hdphoto2.wdp"/><Relationship Id="rId14" Type="http://schemas.openxmlformats.org/officeDocument/2006/relationships/image" Target="../media/image44.png"/></Relationships>
</file>

<file path=ppt/slides/_rels/slide11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0.png"/><Relationship Id="rId7" Type="http://schemas.openxmlformats.org/officeDocument/2006/relationships/image" Target="../media/image78.sv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38.png"/><Relationship Id="rId10" Type="http://schemas.openxmlformats.org/officeDocument/2006/relationships/image" Target="../media/image81.png"/><Relationship Id="rId4" Type="http://schemas.openxmlformats.org/officeDocument/2006/relationships/image" Target="../media/image28.jpg"/><Relationship Id="rId9" Type="http://schemas.openxmlformats.org/officeDocument/2006/relationships/image" Target="../media/image80.svg"/></Relationships>
</file>

<file path=ppt/slides/_rels/slide111.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10.png"/><Relationship Id="rId7" Type="http://schemas.openxmlformats.org/officeDocument/2006/relationships/image" Target="../media/image85.svg"/><Relationship Id="rId2" Type="http://schemas.openxmlformats.org/officeDocument/2006/relationships/notesSlide" Target="../notesSlides/notesSlide111.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8.jpg"/><Relationship Id="rId9" Type="http://schemas.openxmlformats.org/officeDocument/2006/relationships/image" Target="../media/image229.png"/></Relationships>
</file>

<file path=ppt/slides/_rels/slide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2.xml"/><Relationship Id="rId1" Type="http://schemas.openxmlformats.org/officeDocument/2006/relationships/slideLayout" Target="../slideLayouts/slideLayout1.xml"/><Relationship Id="rId6" Type="http://schemas.openxmlformats.org/officeDocument/2006/relationships/image" Target="../media/image230.png"/><Relationship Id="rId5" Type="http://schemas.openxmlformats.org/officeDocument/2006/relationships/image" Target="../media/image38.png"/><Relationship Id="rId4" Type="http://schemas.openxmlformats.org/officeDocument/2006/relationships/image" Target="../media/image28.jpg"/></Relationships>
</file>

<file path=ppt/slides/_rels/slide113.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10.png"/><Relationship Id="rId7" Type="http://schemas.openxmlformats.org/officeDocument/2006/relationships/image" Target="../media/image232.png"/><Relationship Id="rId2" Type="http://schemas.openxmlformats.org/officeDocument/2006/relationships/notesSlide" Target="../notesSlides/notesSlide113.xml"/><Relationship Id="rId1" Type="http://schemas.openxmlformats.org/officeDocument/2006/relationships/slideLayout" Target="../slideLayouts/slideLayout1.xml"/><Relationship Id="rId6" Type="http://schemas.openxmlformats.org/officeDocument/2006/relationships/image" Target="../media/image231.png"/><Relationship Id="rId5" Type="http://schemas.openxmlformats.org/officeDocument/2006/relationships/image" Target="../media/image38.png"/><Relationship Id="rId4" Type="http://schemas.openxmlformats.org/officeDocument/2006/relationships/image" Target="../media/image28.jpg"/></Relationships>
</file>

<file path=ppt/slides/_rels/slide1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35.png"/><Relationship Id="rId2" Type="http://schemas.openxmlformats.org/officeDocument/2006/relationships/notesSlide" Target="../notesSlides/notesSlide114.xml"/><Relationship Id="rId1" Type="http://schemas.openxmlformats.org/officeDocument/2006/relationships/slideLayout" Target="../slideLayouts/slideLayout1.xml"/><Relationship Id="rId6" Type="http://schemas.openxmlformats.org/officeDocument/2006/relationships/image" Target="../media/image234.png"/><Relationship Id="rId5" Type="http://schemas.openxmlformats.org/officeDocument/2006/relationships/image" Target="../media/image38.png"/><Relationship Id="rId4" Type="http://schemas.openxmlformats.org/officeDocument/2006/relationships/image" Target="../media/image28.jpg"/></Relationships>
</file>

<file path=ppt/slides/_rels/slide115.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10.png"/><Relationship Id="rId7" Type="http://schemas.openxmlformats.org/officeDocument/2006/relationships/image" Target="../media/image237.png"/><Relationship Id="rId2" Type="http://schemas.openxmlformats.org/officeDocument/2006/relationships/notesSlide" Target="../notesSlides/notesSlide115.xml"/><Relationship Id="rId1" Type="http://schemas.openxmlformats.org/officeDocument/2006/relationships/slideLayout" Target="../slideLayouts/slideLayout1.xml"/><Relationship Id="rId6" Type="http://schemas.openxmlformats.org/officeDocument/2006/relationships/image" Target="../media/image236.png"/><Relationship Id="rId5" Type="http://schemas.openxmlformats.org/officeDocument/2006/relationships/image" Target="../media/image38.png"/><Relationship Id="rId4" Type="http://schemas.openxmlformats.org/officeDocument/2006/relationships/image" Target="../media/image28.jpg"/></Relationships>
</file>

<file path=ppt/slides/_rels/slide1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40.png"/><Relationship Id="rId2" Type="http://schemas.openxmlformats.org/officeDocument/2006/relationships/notesSlide" Target="../notesSlides/notesSlide116.xml"/><Relationship Id="rId1" Type="http://schemas.openxmlformats.org/officeDocument/2006/relationships/slideLayout" Target="../slideLayouts/slideLayout1.xml"/><Relationship Id="rId6" Type="http://schemas.openxmlformats.org/officeDocument/2006/relationships/image" Target="../media/image239.png"/><Relationship Id="rId5" Type="http://schemas.openxmlformats.org/officeDocument/2006/relationships/image" Target="../media/image38.png"/><Relationship Id="rId4" Type="http://schemas.openxmlformats.org/officeDocument/2006/relationships/image" Target="../media/image28.jpg"/></Relationships>
</file>

<file path=ppt/slides/_rels/slide1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42.png"/><Relationship Id="rId2" Type="http://schemas.openxmlformats.org/officeDocument/2006/relationships/notesSlide" Target="../notesSlides/notesSlide117.xml"/><Relationship Id="rId1" Type="http://schemas.openxmlformats.org/officeDocument/2006/relationships/slideLayout" Target="../slideLayouts/slideLayout1.xml"/><Relationship Id="rId6" Type="http://schemas.openxmlformats.org/officeDocument/2006/relationships/image" Target="../media/image241.png"/><Relationship Id="rId5" Type="http://schemas.openxmlformats.org/officeDocument/2006/relationships/image" Target="../media/image38.png"/><Relationship Id="rId4" Type="http://schemas.openxmlformats.org/officeDocument/2006/relationships/image" Target="../media/image28.jpg"/></Relationships>
</file>

<file path=ppt/slides/_rels/slide1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0.png"/><Relationship Id="rId7" Type="http://schemas.openxmlformats.org/officeDocument/2006/relationships/image" Target="../media/image78.svg"/><Relationship Id="rId2" Type="http://schemas.openxmlformats.org/officeDocument/2006/relationships/notesSlide" Target="../notesSlides/notesSlide119.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38.png"/><Relationship Id="rId10" Type="http://schemas.openxmlformats.org/officeDocument/2006/relationships/image" Target="../media/image81.png"/><Relationship Id="rId4" Type="http://schemas.openxmlformats.org/officeDocument/2006/relationships/image" Target="../media/image28.jpg"/><Relationship Id="rId9" Type="http://schemas.openxmlformats.org/officeDocument/2006/relationships/image" Target="../media/image80.sv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10.png"/><Relationship Id="rId7" Type="http://schemas.openxmlformats.org/officeDocument/2006/relationships/image" Target="../media/image85.svg"/><Relationship Id="rId2" Type="http://schemas.openxmlformats.org/officeDocument/2006/relationships/notesSlide" Target="../notesSlides/notesSlide120.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8.jpg"/><Relationship Id="rId9" Type="http://schemas.openxmlformats.org/officeDocument/2006/relationships/image" Target="../media/image244.png"/></Relationships>
</file>

<file path=ppt/slides/_rels/slide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1.xml"/><Relationship Id="rId1" Type="http://schemas.openxmlformats.org/officeDocument/2006/relationships/slideLayout" Target="../slideLayouts/slideLayout1.xml"/><Relationship Id="rId6" Type="http://schemas.openxmlformats.org/officeDocument/2006/relationships/image" Target="../media/image245.png"/><Relationship Id="rId5" Type="http://schemas.openxmlformats.org/officeDocument/2006/relationships/image" Target="../media/image38.png"/><Relationship Id="rId4" Type="http://schemas.openxmlformats.org/officeDocument/2006/relationships/image" Target="../media/image28.jpg"/></Relationships>
</file>

<file path=ppt/slides/_rels/slide122.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10.png"/><Relationship Id="rId7" Type="http://schemas.openxmlformats.org/officeDocument/2006/relationships/image" Target="../media/image247.png"/><Relationship Id="rId2" Type="http://schemas.openxmlformats.org/officeDocument/2006/relationships/notesSlide" Target="../notesSlides/notesSlide122.xml"/><Relationship Id="rId1" Type="http://schemas.openxmlformats.org/officeDocument/2006/relationships/slideLayout" Target="../slideLayouts/slideLayout1.xml"/><Relationship Id="rId6" Type="http://schemas.openxmlformats.org/officeDocument/2006/relationships/image" Target="../media/image246.png"/><Relationship Id="rId5" Type="http://schemas.openxmlformats.org/officeDocument/2006/relationships/image" Target="../media/image38.png"/><Relationship Id="rId4" Type="http://schemas.openxmlformats.org/officeDocument/2006/relationships/image" Target="../media/image28.jpg"/></Relationships>
</file>

<file path=ppt/slides/_rels/slide1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0.png"/><Relationship Id="rId2" Type="http://schemas.openxmlformats.org/officeDocument/2006/relationships/notesSlide" Target="../notesSlides/notesSlide123.xml"/><Relationship Id="rId1" Type="http://schemas.openxmlformats.org/officeDocument/2006/relationships/slideLayout" Target="../slideLayouts/slideLayout1.xml"/><Relationship Id="rId6" Type="http://schemas.openxmlformats.org/officeDocument/2006/relationships/image" Target="../media/image249.png"/><Relationship Id="rId5" Type="http://schemas.openxmlformats.org/officeDocument/2006/relationships/image" Target="../media/image38.png"/><Relationship Id="rId4" Type="http://schemas.openxmlformats.org/officeDocument/2006/relationships/image" Target="../media/image28.jpg"/></Relationships>
</file>

<file path=ppt/slides/_rels/slide124.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10.png"/><Relationship Id="rId7" Type="http://schemas.openxmlformats.org/officeDocument/2006/relationships/image" Target="../media/image252.png"/><Relationship Id="rId2" Type="http://schemas.openxmlformats.org/officeDocument/2006/relationships/notesSlide" Target="../notesSlides/notesSlide124.xml"/><Relationship Id="rId1" Type="http://schemas.openxmlformats.org/officeDocument/2006/relationships/slideLayout" Target="../slideLayouts/slideLayout1.xml"/><Relationship Id="rId6" Type="http://schemas.openxmlformats.org/officeDocument/2006/relationships/image" Target="../media/image251.png"/><Relationship Id="rId5" Type="http://schemas.openxmlformats.org/officeDocument/2006/relationships/image" Target="../media/image38.png"/><Relationship Id="rId4" Type="http://schemas.openxmlformats.org/officeDocument/2006/relationships/image" Target="../media/image28.jpg"/></Relationships>
</file>

<file path=ppt/slides/_rels/slide1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5.png"/><Relationship Id="rId2" Type="http://schemas.openxmlformats.org/officeDocument/2006/relationships/notesSlide" Target="../notesSlides/notesSlide125.xml"/><Relationship Id="rId1" Type="http://schemas.openxmlformats.org/officeDocument/2006/relationships/slideLayout" Target="../slideLayouts/slideLayout1.xml"/><Relationship Id="rId6" Type="http://schemas.openxmlformats.org/officeDocument/2006/relationships/image" Target="../media/image254.png"/><Relationship Id="rId5" Type="http://schemas.openxmlformats.org/officeDocument/2006/relationships/image" Target="../media/image38.png"/><Relationship Id="rId4" Type="http://schemas.openxmlformats.org/officeDocument/2006/relationships/image" Target="../media/image28.jpg"/></Relationships>
</file>

<file path=ppt/slides/_rels/slide1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7.png"/><Relationship Id="rId2" Type="http://schemas.openxmlformats.org/officeDocument/2006/relationships/notesSlide" Target="../notesSlides/notesSlide126.xml"/><Relationship Id="rId1" Type="http://schemas.openxmlformats.org/officeDocument/2006/relationships/slideLayout" Target="../slideLayouts/slideLayout1.xml"/><Relationship Id="rId6" Type="http://schemas.openxmlformats.org/officeDocument/2006/relationships/image" Target="../media/image256.png"/><Relationship Id="rId5" Type="http://schemas.openxmlformats.org/officeDocument/2006/relationships/image" Target="../media/image38.png"/><Relationship Id="rId4" Type="http://schemas.openxmlformats.org/officeDocument/2006/relationships/image" Target="../media/image28.jpg"/></Relationships>
</file>

<file path=ppt/slides/_rels/slide1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0.png"/><Relationship Id="rId7" Type="http://schemas.openxmlformats.org/officeDocument/2006/relationships/image" Target="../media/image78.svg"/><Relationship Id="rId2" Type="http://schemas.openxmlformats.org/officeDocument/2006/relationships/notesSlide" Target="../notesSlides/notesSlide128.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38.png"/><Relationship Id="rId10" Type="http://schemas.openxmlformats.org/officeDocument/2006/relationships/image" Target="../media/image81.png"/><Relationship Id="rId4" Type="http://schemas.openxmlformats.org/officeDocument/2006/relationships/image" Target="../media/image28.jpg"/><Relationship Id="rId9" Type="http://schemas.openxmlformats.org/officeDocument/2006/relationships/image" Target="../media/image80.svg"/></Relationships>
</file>

<file path=ppt/slides/_rels/slide129.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10.png"/><Relationship Id="rId7" Type="http://schemas.openxmlformats.org/officeDocument/2006/relationships/image" Target="../media/image85.svg"/><Relationship Id="rId2" Type="http://schemas.openxmlformats.org/officeDocument/2006/relationships/notesSlide" Target="../notesSlides/notesSlide129.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8.jpg"/><Relationship Id="rId9" Type="http://schemas.openxmlformats.org/officeDocument/2006/relationships/image" Target="../media/image259.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D1_3D174C54.xml"/><Relationship Id="rId7"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8.jpg"/><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0.xml"/><Relationship Id="rId1" Type="http://schemas.openxmlformats.org/officeDocument/2006/relationships/slideLayout" Target="../slideLayouts/slideLayout1.xml"/><Relationship Id="rId6" Type="http://schemas.openxmlformats.org/officeDocument/2006/relationships/image" Target="../media/image260.png"/><Relationship Id="rId5" Type="http://schemas.openxmlformats.org/officeDocument/2006/relationships/image" Target="../media/image38.png"/><Relationship Id="rId4" Type="http://schemas.openxmlformats.org/officeDocument/2006/relationships/image" Target="../media/image28.jpg"/></Relationships>
</file>

<file path=ppt/slides/_rels/slide131.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10.png"/><Relationship Id="rId7" Type="http://schemas.openxmlformats.org/officeDocument/2006/relationships/image" Target="../media/image262.png"/><Relationship Id="rId2" Type="http://schemas.openxmlformats.org/officeDocument/2006/relationships/notesSlide" Target="../notesSlides/notesSlide131.xml"/><Relationship Id="rId1" Type="http://schemas.openxmlformats.org/officeDocument/2006/relationships/slideLayout" Target="../slideLayouts/slideLayout1.xml"/><Relationship Id="rId6" Type="http://schemas.openxmlformats.org/officeDocument/2006/relationships/image" Target="../media/image261.png"/><Relationship Id="rId5" Type="http://schemas.openxmlformats.org/officeDocument/2006/relationships/image" Target="../media/image38.png"/><Relationship Id="rId4" Type="http://schemas.openxmlformats.org/officeDocument/2006/relationships/image" Target="../media/image28.jpg"/></Relationships>
</file>

<file path=ppt/slides/_rels/slide1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65.png"/><Relationship Id="rId2" Type="http://schemas.openxmlformats.org/officeDocument/2006/relationships/notesSlide" Target="../notesSlides/notesSlide132.xml"/><Relationship Id="rId1" Type="http://schemas.openxmlformats.org/officeDocument/2006/relationships/slideLayout" Target="../slideLayouts/slideLayout1.xml"/><Relationship Id="rId6" Type="http://schemas.openxmlformats.org/officeDocument/2006/relationships/image" Target="../media/image264.png"/><Relationship Id="rId5" Type="http://schemas.openxmlformats.org/officeDocument/2006/relationships/image" Target="../media/image38.png"/><Relationship Id="rId4" Type="http://schemas.openxmlformats.org/officeDocument/2006/relationships/image" Target="../media/image28.jpg"/></Relationships>
</file>

<file path=ppt/slides/_rels/slide13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10.png"/><Relationship Id="rId7" Type="http://schemas.openxmlformats.org/officeDocument/2006/relationships/image" Target="../media/image267.png"/><Relationship Id="rId2" Type="http://schemas.openxmlformats.org/officeDocument/2006/relationships/notesSlide" Target="../notesSlides/notesSlide133.xml"/><Relationship Id="rId1" Type="http://schemas.openxmlformats.org/officeDocument/2006/relationships/slideLayout" Target="../slideLayouts/slideLayout1.xml"/><Relationship Id="rId6" Type="http://schemas.openxmlformats.org/officeDocument/2006/relationships/image" Target="../media/image266.png"/><Relationship Id="rId5" Type="http://schemas.openxmlformats.org/officeDocument/2006/relationships/image" Target="../media/image38.png"/><Relationship Id="rId4" Type="http://schemas.openxmlformats.org/officeDocument/2006/relationships/image" Target="../media/image28.jpg"/></Relationships>
</file>

<file path=ppt/slides/_rels/slide13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70.png"/><Relationship Id="rId2" Type="http://schemas.openxmlformats.org/officeDocument/2006/relationships/notesSlide" Target="../notesSlides/notesSlide134.xml"/><Relationship Id="rId1" Type="http://schemas.openxmlformats.org/officeDocument/2006/relationships/slideLayout" Target="../slideLayouts/slideLayout1.xml"/><Relationship Id="rId6" Type="http://schemas.openxmlformats.org/officeDocument/2006/relationships/image" Target="../media/image269.png"/><Relationship Id="rId5" Type="http://schemas.openxmlformats.org/officeDocument/2006/relationships/image" Target="../media/image38.png"/><Relationship Id="rId4" Type="http://schemas.openxmlformats.org/officeDocument/2006/relationships/image" Target="../media/image28.jpg"/></Relationships>
</file>

<file path=ppt/slides/_rels/slide13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72.png"/><Relationship Id="rId2" Type="http://schemas.openxmlformats.org/officeDocument/2006/relationships/notesSlide" Target="../notesSlides/notesSlide135.xml"/><Relationship Id="rId1" Type="http://schemas.openxmlformats.org/officeDocument/2006/relationships/slideLayout" Target="../slideLayouts/slideLayout1.xml"/><Relationship Id="rId6" Type="http://schemas.openxmlformats.org/officeDocument/2006/relationships/image" Target="../media/image271.png"/><Relationship Id="rId5" Type="http://schemas.openxmlformats.org/officeDocument/2006/relationships/image" Target="../media/image38.png"/><Relationship Id="rId4" Type="http://schemas.openxmlformats.org/officeDocument/2006/relationships/image" Target="../media/image28.jpg"/></Relationships>
</file>

<file path=ppt/slides/_rels/slide1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0.png"/><Relationship Id="rId7" Type="http://schemas.openxmlformats.org/officeDocument/2006/relationships/image" Target="../media/image78.svg"/><Relationship Id="rId2" Type="http://schemas.openxmlformats.org/officeDocument/2006/relationships/notesSlide" Target="../notesSlides/notesSlide137.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38.png"/><Relationship Id="rId10" Type="http://schemas.openxmlformats.org/officeDocument/2006/relationships/image" Target="../media/image81.png"/><Relationship Id="rId4" Type="http://schemas.openxmlformats.org/officeDocument/2006/relationships/image" Target="../media/image28.jpg"/><Relationship Id="rId9" Type="http://schemas.openxmlformats.org/officeDocument/2006/relationships/image" Target="../media/image80.svg"/></Relationships>
</file>

<file path=ppt/slides/_rels/slide138.xml.rels><?xml version="1.0" encoding="UTF-8" standalone="yes"?>
<Relationships xmlns="http://schemas.openxmlformats.org/package/2006/relationships"><Relationship Id="rId8" Type="http://schemas.openxmlformats.org/officeDocument/2006/relationships/image" Target="../media/image273.png"/><Relationship Id="rId3" Type="http://schemas.openxmlformats.org/officeDocument/2006/relationships/image" Target="../media/image10.png"/><Relationship Id="rId7" Type="http://schemas.openxmlformats.org/officeDocument/2006/relationships/image" Target="../media/image85.svg"/><Relationship Id="rId2" Type="http://schemas.openxmlformats.org/officeDocument/2006/relationships/notesSlide" Target="../notesSlides/notesSlide138.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8.jpg"/><Relationship Id="rId9" Type="http://schemas.openxmlformats.org/officeDocument/2006/relationships/image" Target="../media/image274.png"/></Relationships>
</file>

<file path=ppt/slides/_rels/slide1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9.xml"/><Relationship Id="rId1" Type="http://schemas.openxmlformats.org/officeDocument/2006/relationships/slideLayout" Target="../slideLayouts/slideLayout1.xml"/><Relationship Id="rId6" Type="http://schemas.openxmlformats.org/officeDocument/2006/relationships/image" Target="../media/image275.png"/><Relationship Id="rId5" Type="http://schemas.openxmlformats.org/officeDocument/2006/relationships/image" Target="../media/image38.pn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18/10/relationships/comments" Target="../comments/modernComment_155_D24FBDA5.xml"/><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8.jpg"/><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image" Target="../media/image10.png"/><Relationship Id="rId7" Type="http://schemas.openxmlformats.org/officeDocument/2006/relationships/image" Target="../media/image277.png"/><Relationship Id="rId2" Type="http://schemas.openxmlformats.org/officeDocument/2006/relationships/notesSlide" Target="../notesSlides/notesSlide140.xml"/><Relationship Id="rId1" Type="http://schemas.openxmlformats.org/officeDocument/2006/relationships/slideLayout" Target="../slideLayouts/slideLayout1.xml"/><Relationship Id="rId6" Type="http://schemas.openxmlformats.org/officeDocument/2006/relationships/image" Target="../media/image276.png"/><Relationship Id="rId5" Type="http://schemas.openxmlformats.org/officeDocument/2006/relationships/image" Target="../media/image38.png"/><Relationship Id="rId4" Type="http://schemas.openxmlformats.org/officeDocument/2006/relationships/image" Target="../media/image28.jpg"/></Relationships>
</file>

<file path=ppt/slides/_rels/slide14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0.png"/><Relationship Id="rId2" Type="http://schemas.openxmlformats.org/officeDocument/2006/relationships/notesSlide" Target="../notesSlides/notesSlide141.xml"/><Relationship Id="rId1" Type="http://schemas.openxmlformats.org/officeDocument/2006/relationships/slideLayout" Target="../slideLayouts/slideLayout1.xml"/><Relationship Id="rId6" Type="http://schemas.openxmlformats.org/officeDocument/2006/relationships/image" Target="../media/image279.png"/><Relationship Id="rId5" Type="http://schemas.openxmlformats.org/officeDocument/2006/relationships/image" Target="../media/image38.png"/><Relationship Id="rId4" Type="http://schemas.openxmlformats.org/officeDocument/2006/relationships/image" Target="../media/image28.jpg"/></Relationships>
</file>

<file path=ppt/slides/_rels/slide142.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image" Target="../media/image10.png"/><Relationship Id="rId7" Type="http://schemas.openxmlformats.org/officeDocument/2006/relationships/image" Target="../media/image282.png"/><Relationship Id="rId2" Type="http://schemas.openxmlformats.org/officeDocument/2006/relationships/notesSlide" Target="../notesSlides/notesSlide142.xml"/><Relationship Id="rId1" Type="http://schemas.openxmlformats.org/officeDocument/2006/relationships/slideLayout" Target="../slideLayouts/slideLayout1.xml"/><Relationship Id="rId6" Type="http://schemas.openxmlformats.org/officeDocument/2006/relationships/image" Target="../media/image281.png"/><Relationship Id="rId5" Type="http://schemas.openxmlformats.org/officeDocument/2006/relationships/image" Target="../media/image38.png"/><Relationship Id="rId4" Type="http://schemas.openxmlformats.org/officeDocument/2006/relationships/image" Target="../media/image28.jpg"/></Relationships>
</file>

<file path=ppt/slides/_rels/slide14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5.png"/><Relationship Id="rId2" Type="http://schemas.openxmlformats.org/officeDocument/2006/relationships/notesSlide" Target="../notesSlides/notesSlide143.xml"/><Relationship Id="rId1" Type="http://schemas.openxmlformats.org/officeDocument/2006/relationships/slideLayout" Target="../slideLayouts/slideLayout1.xml"/><Relationship Id="rId6" Type="http://schemas.openxmlformats.org/officeDocument/2006/relationships/image" Target="../media/image284.png"/><Relationship Id="rId5" Type="http://schemas.openxmlformats.org/officeDocument/2006/relationships/image" Target="../media/image38.png"/><Relationship Id="rId4" Type="http://schemas.openxmlformats.org/officeDocument/2006/relationships/image" Target="../media/image28.jpg"/></Relationships>
</file>

<file path=ppt/slides/_rels/slide14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7.png"/><Relationship Id="rId2" Type="http://schemas.openxmlformats.org/officeDocument/2006/relationships/notesSlide" Target="../notesSlides/notesSlide144.xml"/><Relationship Id="rId1" Type="http://schemas.openxmlformats.org/officeDocument/2006/relationships/slideLayout" Target="../slideLayouts/slideLayout1.xml"/><Relationship Id="rId6" Type="http://schemas.openxmlformats.org/officeDocument/2006/relationships/image" Target="../media/image286.png"/><Relationship Id="rId5" Type="http://schemas.openxmlformats.org/officeDocument/2006/relationships/image" Target="../media/image38.png"/><Relationship Id="rId4" Type="http://schemas.openxmlformats.org/officeDocument/2006/relationships/image" Target="../media/image28.jpg"/></Relationships>
</file>

<file path=ppt/slides/_rels/slide14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0.png"/><Relationship Id="rId7" Type="http://schemas.openxmlformats.org/officeDocument/2006/relationships/image" Target="../media/image78.svg"/><Relationship Id="rId2" Type="http://schemas.openxmlformats.org/officeDocument/2006/relationships/notesSlide" Target="../notesSlides/notesSlide146.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38.png"/><Relationship Id="rId10" Type="http://schemas.openxmlformats.org/officeDocument/2006/relationships/image" Target="../media/image81.png"/><Relationship Id="rId4" Type="http://schemas.openxmlformats.org/officeDocument/2006/relationships/image" Target="../media/image28.jpg"/><Relationship Id="rId9" Type="http://schemas.openxmlformats.org/officeDocument/2006/relationships/image" Target="../media/image80.svg"/></Relationships>
</file>

<file path=ppt/slides/_rels/slide147.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10.png"/><Relationship Id="rId7" Type="http://schemas.openxmlformats.org/officeDocument/2006/relationships/image" Target="../media/image85.svg"/><Relationship Id="rId2" Type="http://schemas.openxmlformats.org/officeDocument/2006/relationships/notesSlide" Target="../notesSlides/notesSlide147.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8.jpg"/><Relationship Id="rId9" Type="http://schemas.openxmlformats.org/officeDocument/2006/relationships/image" Target="../media/image289.png"/></Relationships>
</file>

<file path=ppt/slides/_rels/slide1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8.xml"/><Relationship Id="rId1" Type="http://schemas.openxmlformats.org/officeDocument/2006/relationships/slideLayout" Target="../slideLayouts/slideLayout1.xml"/><Relationship Id="rId6" Type="http://schemas.openxmlformats.org/officeDocument/2006/relationships/image" Target="../media/image290.png"/><Relationship Id="rId5" Type="http://schemas.openxmlformats.org/officeDocument/2006/relationships/image" Target="../media/image38.png"/><Relationship Id="rId4" Type="http://schemas.openxmlformats.org/officeDocument/2006/relationships/image" Target="../media/image28.jpg"/></Relationships>
</file>

<file path=ppt/slides/_rels/slide149.xml.rels><?xml version="1.0" encoding="UTF-8" standalone="yes"?>
<Relationships xmlns="http://schemas.openxmlformats.org/package/2006/relationships"><Relationship Id="rId8" Type="http://schemas.openxmlformats.org/officeDocument/2006/relationships/image" Target="../media/image293.png"/><Relationship Id="rId3" Type="http://schemas.openxmlformats.org/officeDocument/2006/relationships/image" Target="../media/image10.png"/><Relationship Id="rId7" Type="http://schemas.openxmlformats.org/officeDocument/2006/relationships/image" Target="../media/image292.png"/><Relationship Id="rId2" Type="http://schemas.openxmlformats.org/officeDocument/2006/relationships/notesSlide" Target="../notesSlides/notesSlide149.xml"/><Relationship Id="rId1" Type="http://schemas.openxmlformats.org/officeDocument/2006/relationships/slideLayout" Target="../slideLayouts/slideLayout1.xml"/><Relationship Id="rId6" Type="http://schemas.openxmlformats.org/officeDocument/2006/relationships/image" Target="../media/image291.png"/><Relationship Id="rId5" Type="http://schemas.openxmlformats.org/officeDocument/2006/relationships/image" Target="../media/image38.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18/10/relationships/comments" Target="../comments/modernComment_156_3F90E532.xml"/><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8.jpg"/><Relationship Id="rId4" Type="http://schemas.openxmlformats.org/officeDocument/2006/relationships/image" Target="../media/image10.png"/></Relationships>
</file>

<file path=ppt/slides/_rels/slide15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5.png"/><Relationship Id="rId2" Type="http://schemas.openxmlformats.org/officeDocument/2006/relationships/notesSlide" Target="../notesSlides/notesSlide150.xml"/><Relationship Id="rId1" Type="http://schemas.openxmlformats.org/officeDocument/2006/relationships/slideLayout" Target="../slideLayouts/slideLayout1.xml"/><Relationship Id="rId6" Type="http://schemas.openxmlformats.org/officeDocument/2006/relationships/image" Target="../media/image294.png"/><Relationship Id="rId5" Type="http://schemas.openxmlformats.org/officeDocument/2006/relationships/image" Target="../media/image38.png"/><Relationship Id="rId4" Type="http://schemas.openxmlformats.org/officeDocument/2006/relationships/image" Target="../media/image28.jpg"/></Relationships>
</file>

<file path=ppt/slides/_rels/slide151.xml.rels><?xml version="1.0" encoding="UTF-8" standalone="yes"?>
<Relationships xmlns="http://schemas.openxmlformats.org/package/2006/relationships"><Relationship Id="rId8" Type="http://schemas.openxmlformats.org/officeDocument/2006/relationships/image" Target="../media/image298.png"/><Relationship Id="rId3" Type="http://schemas.openxmlformats.org/officeDocument/2006/relationships/image" Target="../media/image10.png"/><Relationship Id="rId7" Type="http://schemas.openxmlformats.org/officeDocument/2006/relationships/image" Target="../media/image297.png"/><Relationship Id="rId2" Type="http://schemas.openxmlformats.org/officeDocument/2006/relationships/notesSlide" Target="../notesSlides/notesSlide151.xml"/><Relationship Id="rId1" Type="http://schemas.openxmlformats.org/officeDocument/2006/relationships/slideLayout" Target="../slideLayouts/slideLayout1.xml"/><Relationship Id="rId6" Type="http://schemas.openxmlformats.org/officeDocument/2006/relationships/image" Target="../media/image296.png"/><Relationship Id="rId5" Type="http://schemas.openxmlformats.org/officeDocument/2006/relationships/image" Target="../media/image38.png"/><Relationship Id="rId4" Type="http://schemas.openxmlformats.org/officeDocument/2006/relationships/image" Target="../media/image28.jpg"/></Relationships>
</file>

<file path=ppt/slides/_rels/slide15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00.png"/><Relationship Id="rId2" Type="http://schemas.openxmlformats.org/officeDocument/2006/relationships/notesSlide" Target="../notesSlides/notesSlide152.xml"/><Relationship Id="rId1" Type="http://schemas.openxmlformats.org/officeDocument/2006/relationships/slideLayout" Target="../slideLayouts/slideLayout1.xml"/><Relationship Id="rId6" Type="http://schemas.openxmlformats.org/officeDocument/2006/relationships/image" Target="../media/image299.png"/><Relationship Id="rId5" Type="http://schemas.openxmlformats.org/officeDocument/2006/relationships/image" Target="../media/image38.png"/><Relationship Id="rId4" Type="http://schemas.openxmlformats.org/officeDocument/2006/relationships/image" Target="../media/image28.jpg"/></Relationships>
</file>

<file path=ppt/slides/_rels/slide15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02.png"/><Relationship Id="rId2" Type="http://schemas.openxmlformats.org/officeDocument/2006/relationships/notesSlide" Target="../notesSlides/notesSlide153.xml"/><Relationship Id="rId1" Type="http://schemas.openxmlformats.org/officeDocument/2006/relationships/slideLayout" Target="../slideLayouts/slideLayout1.xml"/><Relationship Id="rId6" Type="http://schemas.openxmlformats.org/officeDocument/2006/relationships/image" Target="../media/image301.png"/><Relationship Id="rId5" Type="http://schemas.openxmlformats.org/officeDocument/2006/relationships/image" Target="../media/image38.png"/><Relationship Id="rId4" Type="http://schemas.openxmlformats.org/officeDocument/2006/relationships/image" Target="../media/image28.jpg"/></Relationships>
</file>

<file path=ppt/slides/_rels/slide15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0.png"/><Relationship Id="rId7" Type="http://schemas.openxmlformats.org/officeDocument/2006/relationships/image" Target="../media/image78.svg"/><Relationship Id="rId2" Type="http://schemas.openxmlformats.org/officeDocument/2006/relationships/notesSlide" Target="../notesSlides/notesSlide155.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38.png"/><Relationship Id="rId10" Type="http://schemas.openxmlformats.org/officeDocument/2006/relationships/image" Target="../media/image81.png"/><Relationship Id="rId4" Type="http://schemas.openxmlformats.org/officeDocument/2006/relationships/image" Target="../media/image28.jpg"/><Relationship Id="rId9" Type="http://schemas.openxmlformats.org/officeDocument/2006/relationships/image" Target="../media/image80.svg"/></Relationships>
</file>

<file path=ppt/slides/_rels/slide156.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10.png"/><Relationship Id="rId7" Type="http://schemas.openxmlformats.org/officeDocument/2006/relationships/image" Target="../media/image85.svg"/><Relationship Id="rId2" Type="http://schemas.openxmlformats.org/officeDocument/2006/relationships/notesSlide" Target="../notesSlides/notesSlide156.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8.jpg"/><Relationship Id="rId9" Type="http://schemas.openxmlformats.org/officeDocument/2006/relationships/image" Target="../media/image304.png"/></Relationships>
</file>

<file path=ppt/slides/_rels/slide1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7.xml"/><Relationship Id="rId1" Type="http://schemas.openxmlformats.org/officeDocument/2006/relationships/slideLayout" Target="../slideLayouts/slideLayout1.xml"/><Relationship Id="rId6" Type="http://schemas.openxmlformats.org/officeDocument/2006/relationships/image" Target="../media/image305.png"/><Relationship Id="rId5" Type="http://schemas.openxmlformats.org/officeDocument/2006/relationships/image" Target="../media/image38.png"/><Relationship Id="rId4" Type="http://schemas.openxmlformats.org/officeDocument/2006/relationships/image" Target="../media/image28.jpg"/></Relationships>
</file>

<file path=ppt/slides/_rels/slide158.xml.rels><?xml version="1.0" encoding="UTF-8" standalone="yes"?>
<Relationships xmlns="http://schemas.openxmlformats.org/package/2006/relationships"><Relationship Id="rId8" Type="http://schemas.openxmlformats.org/officeDocument/2006/relationships/image" Target="../media/image308.png"/><Relationship Id="rId3" Type="http://schemas.openxmlformats.org/officeDocument/2006/relationships/image" Target="../media/image10.png"/><Relationship Id="rId7" Type="http://schemas.openxmlformats.org/officeDocument/2006/relationships/image" Target="../media/image307.png"/><Relationship Id="rId2" Type="http://schemas.openxmlformats.org/officeDocument/2006/relationships/notesSlide" Target="../notesSlides/notesSlide158.xml"/><Relationship Id="rId1" Type="http://schemas.openxmlformats.org/officeDocument/2006/relationships/slideLayout" Target="../slideLayouts/slideLayout1.xml"/><Relationship Id="rId6" Type="http://schemas.openxmlformats.org/officeDocument/2006/relationships/image" Target="../media/image306.png"/><Relationship Id="rId5" Type="http://schemas.openxmlformats.org/officeDocument/2006/relationships/image" Target="../media/image38.png"/><Relationship Id="rId4" Type="http://schemas.openxmlformats.org/officeDocument/2006/relationships/image" Target="../media/image28.jpg"/></Relationships>
</file>

<file path=ppt/slides/_rels/slide15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10.png"/><Relationship Id="rId2" Type="http://schemas.openxmlformats.org/officeDocument/2006/relationships/notesSlide" Target="../notesSlides/notesSlide159.xml"/><Relationship Id="rId1" Type="http://schemas.openxmlformats.org/officeDocument/2006/relationships/slideLayout" Target="../slideLayouts/slideLayout1.xml"/><Relationship Id="rId6" Type="http://schemas.openxmlformats.org/officeDocument/2006/relationships/image" Target="../media/image309.png"/><Relationship Id="rId5" Type="http://schemas.openxmlformats.org/officeDocument/2006/relationships/image" Target="../media/image38.pn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18/10/relationships/comments" Target="../comments/modernComment_157_8152AF2A.xml"/><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8.jpg"/><Relationship Id="rId4" Type="http://schemas.openxmlformats.org/officeDocument/2006/relationships/image" Target="../media/image10.png"/></Relationships>
</file>

<file path=ppt/slides/_rels/slide160.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image" Target="../media/image10.png"/><Relationship Id="rId7" Type="http://schemas.openxmlformats.org/officeDocument/2006/relationships/image" Target="../media/image312.png"/><Relationship Id="rId2" Type="http://schemas.openxmlformats.org/officeDocument/2006/relationships/notesSlide" Target="../notesSlides/notesSlide160.xml"/><Relationship Id="rId1" Type="http://schemas.openxmlformats.org/officeDocument/2006/relationships/slideLayout" Target="../slideLayouts/slideLayout1.xml"/><Relationship Id="rId6" Type="http://schemas.openxmlformats.org/officeDocument/2006/relationships/image" Target="../media/image311.png"/><Relationship Id="rId5" Type="http://schemas.openxmlformats.org/officeDocument/2006/relationships/image" Target="../media/image38.png"/><Relationship Id="rId4" Type="http://schemas.openxmlformats.org/officeDocument/2006/relationships/image" Target="../media/image28.jpg"/></Relationships>
</file>

<file path=ppt/slides/_rels/slide16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15.png"/><Relationship Id="rId2" Type="http://schemas.openxmlformats.org/officeDocument/2006/relationships/notesSlide" Target="../notesSlides/notesSlide161.xml"/><Relationship Id="rId1" Type="http://schemas.openxmlformats.org/officeDocument/2006/relationships/slideLayout" Target="../slideLayouts/slideLayout1.xml"/><Relationship Id="rId6" Type="http://schemas.openxmlformats.org/officeDocument/2006/relationships/image" Target="../media/image314.png"/><Relationship Id="rId5" Type="http://schemas.openxmlformats.org/officeDocument/2006/relationships/image" Target="../media/image38.png"/><Relationship Id="rId4" Type="http://schemas.openxmlformats.org/officeDocument/2006/relationships/image" Target="../media/image28.jpg"/></Relationships>
</file>

<file path=ppt/slides/_rels/slide16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17.png"/><Relationship Id="rId2" Type="http://schemas.openxmlformats.org/officeDocument/2006/relationships/notesSlide" Target="../notesSlides/notesSlide162.xml"/><Relationship Id="rId1" Type="http://schemas.openxmlformats.org/officeDocument/2006/relationships/slideLayout" Target="../slideLayouts/slideLayout1.xml"/><Relationship Id="rId6" Type="http://schemas.openxmlformats.org/officeDocument/2006/relationships/image" Target="../media/image316.png"/><Relationship Id="rId5" Type="http://schemas.openxmlformats.org/officeDocument/2006/relationships/image" Target="../media/image38.png"/><Relationship Id="rId4" Type="http://schemas.openxmlformats.org/officeDocument/2006/relationships/image" Target="../media/image28.jpg"/></Relationships>
</file>

<file path=ppt/slides/_rels/slide16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4.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8.jpg"/></Relationships>
</file>

<file path=ppt/slides/_rels/slide1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5.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8.jpg"/></Relationships>
</file>

<file path=ppt/slides/_rels/slide1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6.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38.pn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38.pn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3.jpg"/><Relationship Id="rId5" Type="http://schemas.openxmlformats.org/officeDocument/2006/relationships/image" Target="../media/image38.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0.pn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38.png"/><Relationship Id="rId10" Type="http://schemas.openxmlformats.org/officeDocument/2006/relationships/image" Target="../media/image59.png"/><Relationship Id="rId4" Type="http://schemas.openxmlformats.org/officeDocument/2006/relationships/image" Target="../media/image28.jp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png"/><Relationship Id="rId7"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38.png"/><Relationship Id="rId4" Type="http://schemas.openxmlformats.org/officeDocument/2006/relationships/image" Target="../media/image28.jp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0.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38.png"/><Relationship Id="rId10" Type="http://schemas.openxmlformats.org/officeDocument/2006/relationships/image" Target="../media/image68.png"/><Relationship Id="rId4" Type="http://schemas.openxmlformats.org/officeDocument/2006/relationships/image" Target="../media/image28.jpg"/><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38.pn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38.pn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0.png"/><Relationship Id="rId7"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38.pn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38.png"/><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38.png"/><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0.png"/><Relationship Id="rId7" Type="http://schemas.openxmlformats.org/officeDocument/2006/relationships/image" Target="../media/image78.sv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38.png"/><Relationship Id="rId10" Type="http://schemas.openxmlformats.org/officeDocument/2006/relationships/image" Target="../media/image81.png"/><Relationship Id="rId4" Type="http://schemas.openxmlformats.org/officeDocument/2006/relationships/image" Target="../media/image28.jpg"/><Relationship Id="rId9" Type="http://schemas.openxmlformats.org/officeDocument/2006/relationships/image" Target="../media/image80.sv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10.png"/><Relationship Id="rId7"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38.png"/><Relationship Id="rId4" Type="http://schemas.openxmlformats.org/officeDocument/2006/relationships/image" Target="../media/image28.jpg"/><Relationship Id="rId9"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38.png"/><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0.png"/><Relationship Id="rId7"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38.png"/><Relationship Id="rId10" Type="http://schemas.openxmlformats.org/officeDocument/2006/relationships/image" Target="../media/image92.png"/><Relationship Id="rId4" Type="http://schemas.openxmlformats.org/officeDocument/2006/relationships/image" Target="../media/image28.jpg"/><Relationship Id="rId9" Type="http://schemas.openxmlformats.org/officeDocument/2006/relationships/image" Target="../media/image91.png"/></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0.png"/><Relationship Id="rId7"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38.png"/><Relationship Id="rId4" Type="http://schemas.openxmlformats.org/officeDocument/2006/relationships/image" Target="../media/image28.jpg"/><Relationship Id="rId9" Type="http://schemas.openxmlformats.org/officeDocument/2006/relationships/image" Target="../media/image96.png"/></Relationships>
</file>

<file path=ppt/slides/_rels/slide3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png"/><Relationship Id="rId7"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38.png"/><Relationship Id="rId10" Type="http://schemas.openxmlformats.org/officeDocument/2006/relationships/image" Target="../media/image101.png"/><Relationship Id="rId4" Type="http://schemas.openxmlformats.org/officeDocument/2006/relationships/image" Target="../media/image28.jpg"/><Relationship Id="rId9" Type="http://schemas.openxmlformats.org/officeDocument/2006/relationships/image" Target="../media/image100.png"/></Relationships>
</file>

<file path=ppt/slides/_rels/slide3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png"/><Relationship Id="rId7"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38.pn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38.png"/><Relationship Id="rId4" Type="http://schemas.openxmlformats.org/officeDocument/2006/relationships/image" Target="../media/image28.jpg"/></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0.png"/><Relationship Id="rId7" Type="http://schemas.openxmlformats.org/officeDocument/2006/relationships/image" Target="../media/image78.sv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38.png"/><Relationship Id="rId10" Type="http://schemas.openxmlformats.org/officeDocument/2006/relationships/image" Target="../media/image81.png"/><Relationship Id="rId4" Type="http://schemas.openxmlformats.org/officeDocument/2006/relationships/image" Target="../media/image28.jpg"/><Relationship Id="rId9" Type="http://schemas.openxmlformats.org/officeDocument/2006/relationships/image" Target="../media/image80.svg"/></Relationships>
</file>

<file path=ppt/slides/_rels/slide3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0.png"/><Relationship Id="rId7" Type="http://schemas.openxmlformats.org/officeDocument/2006/relationships/image" Target="../media/image85.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8.jpg"/><Relationship Id="rId9"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38.png"/><Relationship Id="rId4" Type="http://schemas.openxmlformats.org/officeDocument/2006/relationships/image" Target="../media/image28.jpg"/></Relationships>
</file>

<file path=ppt/slides/_rels/slide4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png"/><Relationship Id="rId7"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38.png"/><Relationship Id="rId4" Type="http://schemas.openxmlformats.org/officeDocument/2006/relationships/image" Target="../media/image28.jp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3.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38.png"/><Relationship Id="rId4" Type="http://schemas.openxmlformats.org/officeDocument/2006/relationships/image" Target="../media/image28.jpg"/></Relationships>
</file>

<file path=ppt/slides/_rels/slide4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0.png"/><Relationship Id="rId7" Type="http://schemas.openxmlformats.org/officeDocument/2006/relationships/image" Target="../media/image115.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38.png"/><Relationship Id="rId4" Type="http://schemas.openxmlformats.org/officeDocument/2006/relationships/image" Target="../media/image28.jp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38.png"/><Relationship Id="rId4" Type="http://schemas.openxmlformats.org/officeDocument/2006/relationships/image" Target="../media/image28.jp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0.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38.png"/><Relationship Id="rId4" Type="http://schemas.openxmlformats.org/officeDocument/2006/relationships/image" Target="../media/image28.jpg"/></Relationships>
</file>

<file path=ppt/slides/_rels/slide4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0.png"/><Relationship Id="rId7" Type="http://schemas.openxmlformats.org/officeDocument/2006/relationships/image" Target="../media/image78.sv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38.png"/><Relationship Id="rId10" Type="http://schemas.openxmlformats.org/officeDocument/2006/relationships/image" Target="../media/image81.png"/><Relationship Id="rId4" Type="http://schemas.openxmlformats.org/officeDocument/2006/relationships/image" Target="../media/image28.jpg"/><Relationship Id="rId9" Type="http://schemas.openxmlformats.org/officeDocument/2006/relationships/image" Target="../media/image80.svg"/></Relationships>
</file>

<file path=ppt/slides/_rels/slide4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0.png"/><Relationship Id="rId7" Type="http://schemas.openxmlformats.org/officeDocument/2006/relationships/image" Target="../media/image85.sv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8.jpg"/><Relationship Id="rId9" Type="http://schemas.openxmlformats.org/officeDocument/2006/relationships/image" Target="../media/image122.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38.png"/><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0.png"/><Relationship Id="rId7" Type="http://schemas.openxmlformats.org/officeDocument/2006/relationships/image" Target="../media/image125.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38.png"/><Relationship Id="rId4" Type="http://schemas.openxmlformats.org/officeDocument/2006/relationships/image" Target="../media/image28.jp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8.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27.png"/><Relationship Id="rId5" Type="http://schemas.openxmlformats.org/officeDocument/2006/relationships/image" Target="../media/image38.png"/><Relationship Id="rId4" Type="http://schemas.openxmlformats.org/officeDocument/2006/relationships/image" Target="../media/image28.jpg"/></Relationships>
</file>

<file path=ppt/slides/_rels/slide5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0.png"/><Relationship Id="rId7" Type="http://schemas.openxmlformats.org/officeDocument/2006/relationships/image" Target="../media/image130.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38.png"/><Relationship Id="rId4" Type="http://schemas.openxmlformats.org/officeDocument/2006/relationships/image" Target="../media/image28.jp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3.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38.png"/><Relationship Id="rId4" Type="http://schemas.openxmlformats.org/officeDocument/2006/relationships/image" Target="../media/image28.jp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5.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38.png"/><Relationship Id="rId4" Type="http://schemas.openxmlformats.org/officeDocument/2006/relationships/image" Target="../media/image28.jpg"/></Relationships>
</file>

<file path=ppt/slides/_rels/slide5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0.png"/><Relationship Id="rId7" Type="http://schemas.openxmlformats.org/officeDocument/2006/relationships/image" Target="../media/image78.sv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38.png"/><Relationship Id="rId10" Type="http://schemas.openxmlformats.org/officeDocument/2006/relationships/image" Target="../media/image81.png"/><Relationship Id="rId4" Type="http://schemas.openxmlformats.org/officeDocument/2006/relationships/image" Target="../media/image28.jpg"/><Relationship Id="rId9" Type="http://schemas.openxmlformats.org/officeDocument/2006/relationships/image" Target="../media/image80.svg"/></Relationships>
</file>

<file path=ppt/slides/_rels/slide5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0.png"/><Relationship Id="rId7" Type="http://schemas.openxmlformats.org/officeDocument/2006/relationships/image" Target="../media/image85.sv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8.jpg"/><Relationship Id="rId9" Type="http://schemas.openxmlformats.org/officeDocument/2006/relationships/image" Target="../media/image137.pn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38.png"/><Relationship Id="rId4" Type="http://schemas.openxmlformats.org/officeDocument/2006/relationships/image" Target="../media/image28.jpg"/></Relationships>
</file>

<file path=ppt/slides/_rels/slide5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0.png"/><Relationship Id="rId7" Type="http://schemas.openxmlformats.org/officeDocument/2006/relationships/image" Target="../media/image140.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38.pn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3.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142.png"/><Relationship Id="rId5" Type="http://schemas.openxmlformats.org/officeDocument/2006/relationships/image" Target="../media/image38.png"/><Relationship Id="rId4" Type="http://schemas.openxmlformats.org/officeDocument/2006/relationships/image" Target="../media/image28.jpg"/></Relationships>
</file>

<file path=ppt/slides/_rels/slide6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0.png"/><Relationship Id="rId7" Type="http://schemas.openxmlformats.org/officeDocument/2006/relationships/image" Target="../media/image145.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38.png"/><Relationship Id="rId4" Type="http://schemas.openxmlformats.org/officeDocument/2006/relationships/image" Target="../media/image28.jpg"/></Relationships>
</file>

<file path=ppt/slides/_rels/slide62.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0.png"/><Relationship Id="rId7" Type="http://schemas.openxmlformats.org/officeDocument/2006/relationships/image" Target="../media/image148.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47.png"/><Relationship Id="rId5" Type="http://schemas.openxmlformats.org/officeDocument/2006/relationships/image" Target="../media/image38.png"/><Relationship Id="rId4" Type="http://schemas.openxmlformats.org/officeDocument/2006/relationships/image" Target="../media/image28.jpg"/></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1.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38.png"/><Relationship Id="rId4" Type="http://schemas.openxmlformats.org/officeDocument/2006/relationships/image" Target="../media/image28.jpg"/></Relationships>
</file>

<file path=ppt/slides/_rels/slide6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0.png"/><Relationship Id="rId7" Type="http://schemas.openxmlformats.org/officeDocument/2006/relationships/image" Target="../media/image78.sv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38.png"/><Relationship Id="rId10" Type="http://schemas.openxmlformats.org/officeDocument/2006/relationships/image" Target="../media/image81.png"/><Relationship Id="rId4" Type="http://schemas.openxmlformats.org/officeDocument/2006/relationships/image" Target="../media/image28.jpg"/><Relationship Id="rId9" Type="http://schemas.openxmlformats.org/officeDocument/2006/relationships/image" Target="../media/image80.svg"/></Relationships>
</file>

<file path=ppt/slides/_rels/slide66.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0.png"/><Relationship Id="rId7" Type="http://schemas.openxmlformats.org/officeDocument/2006/relationships/image" Target="../media/image85.sv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8.jpg"/><Relationship Id="rId9" Type="http://schemas.openxmlformats.org/officeDocument/2006/relationships/image" Target="../media/image153.png"/></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38.png"/><Relationship Id="rId4" Type="http://schemas.openxmlformats.org/officeDocument/2006/relationships/image" Target="../media/image28.jpg"/></Relationships>
</file>

<file path=ppt/slides/_rels/slide68.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0.png"/><Relationship Id="rId7" Type="http://schemas.openxmlformats.org/officeDocument/2006/relationships/image" Target="../media/image156.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155.png"/><Relationship Id="rId5" Type="http://schemas.openxmlformats.org/officeDocument/2006/relationships/image" Target="../media/image38.png"/><Relationship Id="rId4" Type="http://schemas.openxmlformats.org/officeDocument/2006/relationships/image" Target="../media/image28.jpg"/></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9.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58.png"/><Relationship Id="rId5" Type="http://schemas.openxmlformats.org/officeDocument/2006/relationships/image" Target="../media/image38.png"/><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70.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0.png"/><Relationship Id="rId7" Type="http://schemas.openxmlformats.org/officeDocument/2006/relationships/image" Target="../media/image161.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38.png"/><Relationship Id="rId4" Type="http://schemas.openxmlformats.org/officeDocument/2006/relationships/image" Target="../media/image28.jpg"/></Relationships>
</file>

<file path=ppt/slides/_rels/slide71.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0.png"/><Relationship Id="rId7" Type="http://schemas.openxmlformats.org/officeDocument/2006/relationships/image" Target="../media/image164.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63.png"/><Relationship Id="rId5" Type="http://schemas.openxmlformats.org/officeDocument/2006/relationships/image" Target="../media/image38.png"/><Relationship Id="rId4" Type="http://schemas.openxmlformats.org/officeDocument/2006/relationships/image" Target="../media/image28.jp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7.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66.png"/><Relationship Id="rId5" Type="http://schemas.openxmlformats.org/officeDocument/2006/relationships/image" Target="../media/image38.png"/><Relationship Id="rId4" Type="http://schemas.openxmlformats.org/officeDocument/2006/relationships/image" Target="../media/image28.jpg"/></Relationships>
</file>

<file path=ppt/slides/_rels/slide7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0.png"/><Relationship Id="rId7" Type="http://schemas.openxmlformats.org/officeDocument/2006/relationships/image" Target="../media/image78.sv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38.png"/><Relationship Id="rId10" Type="http://schemas.openxmlformats.org/officeDocument/2006/relationships/image" Target="../media/image81.png"/><Relationship Id="rId4" Type="http://schemas.openxmlformats.org/officeDocument/2006/relationships/image" Target="../media/image28.jpg"/><Relationship Id="rId9" Type="http://schemas.openxmlformats.org/officeDocument/2006/relationships/image" Target="../media/image80.svg"/></Relationships>
</file>

<file path=ppt/slides/_rels/slide75.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0.png"/><Relationship Id="rId7" Type="http://schemas.openxmlformats.org/officeDocument/2006/relationships/image" Target="../media/image85.sv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8.jpg"/><Relationship Id="rId9" Type="http://schemas.openxmlformats.org/officeDocument/2006/relationships/image" Target="../media/image169.png"/></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170.png"/><Relationship Id="rId5" Type="http://schemas.openxmlformats.org/officeDocument/2006/relationships/image" Target="../media/image38.png"/><Relationship Id="rId4" Type="http://schemas.openxmlformats.org/officeDocument/2006/relationships/image" Target="../media/image28.jpg"/></Relationships>
</file>

<file path=ppt/slides/_rels/slide77.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0.png"/><Relationship Id="rId7" Type="http://schemas.openxmlformats.org/officeDocument/2006/relationships/image" Target="../media/image172.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171.png"/><Relationship Id="rId5" Type="http://schemas.openxmlformats.org/officeDocument/2006/relationships/image" Target="../media/image38.png"/><Relationship Id="rId4" Type="http://schemas.openxmlformats.org/officeDocument/2006/relationships/image" Target="../media/image28.jpg"/></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5.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174.png"/><Relationship Id="rId5" Type="http://schemas.openxmlformats.org/officeDocument/2006/relationships/image" Target="../media/image38.png"/><Relationship Id="rId4" Type="http://schemas.openxmlformats.org/officeDocument/2006/relationships/image" Target="../media/image28.jpg"/></Relationships>
</file>

<file path=ppt/slides/_rels/slide79.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0.png"/><Relationship Id="rId7" Type="http://schemas.openxmlformats.org/officeDocument/2006/relationships/image" Target="../media/image177.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76.png"/><Relationship Id="rId5" Type="http://schemas.openxmlformats.org/officeDocument/2006/relationships/image" Target="../media/image38.pn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g"/><Relationship Id="rId10" Type="http://schemas.openxmlformats.org/officeDocument/2006/relationships/image" Target="../media/image35.png"/><Relationship Id="rId4" Type="http://schemas.openxmlformats.org/officeDocument/2006/relationships/image" Target="../media/image10.png"/><Relationship Id="rId9" Type="http://schemas.openxmlformats.org/officeDocument/2006/relationships/image" Target="../media/image34.png"/></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0.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179.png"/><Relationship Id="rId5" Type="http://schemas.openxmlformats.org/officeDocument/2006/relationships/image" Target="../media/image38.png"/><Relationship Id="rId4" Type="http://schemas.openxmlformats.org/officeDocument/2006/relationships/image" Target="../media/image28.jpg"/></Relationships>
</file>

<file path=ppt/slides/_rels/slide8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2.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181.png"/><Relationship Id="rId5" Type="http://schemas.openxmlformats.org/officeDocument/2006/relationships/image" Target="../media/image38.png"/><Relationship Id="rId4" Type="http://schemas.openxmlformats.org/officeDocument/2006/relationships/image" Target="../media/image28.jpg"/></Relationships>
</file>

<file path=ppt/slides/_rels/slide8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0.png"/><Relationship Id="rId7" Type="http://schemas.openxmlformats.org/officeDocument/2006/relationships/image" Target="../media/image78.sv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38.png"/><Relationship Id="rId10" Type="http://schemas.openxmlformats.org/officeDocument/2006/relationships/image" Target="../media/image81.png"/><Relationship Id="rId4" Type="http://schemas.openxmlformats.org/officeDocument/2006/relationships/image" Target="../media/image28.jpg"/><Relationship Id="rId9" Type="http://schemas.openxmlformats.org/officeDocument/2006/relationships/image" Target="../media/image80.svg"/></Relationships>
</file>

<file path=ppt/slides/_rels/slide84.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0.png"/><Relationship Id="rId7" Type="http://schemas.openxmlformats.org/officeDocument/2006/relationships/image" Target="../media/image85.sv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8.jpg"/><Relationship Id="rId9" Type="http://schemas.openxmlformats.org/officeDocument/2006/relationships/image" Target="../media/image184.png"/></Relationships>
</file>

<file path=ppt/slides/_rels/slide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185.png"/><Relationship Id="rId5" Type="http://schemas.openxmlformats.org/officeDocument/2006/relationships/image" Target="../media/image38.png"/><Relationship Id="rId4" Type="http://schemas.openxmlformats.org/officeDocument/2006/relationships/image" Target="../media/image28.jpg"/></Relationships>
</file>

<file path=ppt/slides/_rels/slide86.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0.png"/><Relationship Id="rId7" Type="http://schemas.openxmlformats.org/officeDocument/2006/relationships/image" Target="../media/image187.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186.png"/><Relationship Id="rId5" Type="http://schemas.openxmlformats.org/officeDocument/2006/relationships/image" Target="../media/image38.png"/><Relationship Id="rId4" Type="http://schemas.openxmlformats.org/officeDocument/2006/relationships/image" Target="../media/image28.jpg"/></Relationships>
</file>

<file path=ppt/slides/_rels/slide8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0.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189.png"/><Relationship Id="rId5" Type="http://schemas.openxmlformats.org/officeDocument/2006/relationships/image" Target="../media/image38.png"/><Relationship Id="rId4" Type="http://schemas.openxmlformats.org/officeDocument/2006/relationships/image" Target="../media/image28.jpg"/></Relationships>
</file>

<file path=ppt/slides/_rels/slide88.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0.png"/><Relationship Id="rId7" Type="http://schemas.openxmlformats.org/officeDocument/2006/relationships/image" Target="../media/image192.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191.png"/><Relationship Id="rId5" Type="http://schemas.openxmlformats.org/officeDocument/2006/relationships/image" Target="../media/image38.png"/><Relationship Id="rId4" Type="http://schemas.openxmlformats.org/officeDocument/2006/relationships/image" Target="../media/image28.jpg"/></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5.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194.png"/><Relationship Id="rId5" Type="http://schemas.openxmlformats.org/officeDocument/2006/relationships/image" Target="../media/image38.pn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microsoft.com/office/2018/10/relationships/comments" Target="../comments/modernComment_108_0.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8.jp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7.pn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196.png"/><Relationship Id="rId5" Type="http://schemas.openxmlformats.org/officeDocument/2006/relationships/image" Target="../media/image38.png"/><Relationship Id="rId4" Type="http://schemas.openxmlformats.org/officeDocument/2006/relationships/image" Target="../media/image28.jpg"/></Relationships>
</file>

<file path=ppt/slides/_rels/slide9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0.png"/><Relationship Id="rId7" Type="http://schemas.openxmlformats.org/officeDocument/2006/relationships/image" Target="../media/image78.sv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38.png"/><Relationship Id="rId10" Type="http://schemas.openxmlformats.org/officeDocument/2006/relationships/image" Target="../media/image81.png"/><Relationship Id="rId4" Type="http://schemas.openxmlformats.org/officeDocument/2006/relationships/image" Target="../media/image28.jpg"/><Relationship Id="rId9" Type="http://schemas.openxmlformats.org/officeDocument/2006/relationships/image" Target="../media/image80.svg"/></Relationships>
</file>

<file path=ppt/slides/_rels/slide93.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0.png"/><Relationship Id="rId7" Type="http://schemas.openxmlformats.org/officeDocument/2006/relationships/image" Target="../media/image85.svg"/><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8.jpg"/><Relationship Id="rId9" Type="http://schemas.openxmlformats.org/officeDocument/2006/relationships/image" Target="../media/image199.png"/></Relationships>
</file>

<file path=ppt/slides/_rels/slide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200.png"/><Relationship Id="rId5" Type="http://schemas.openxmlformats.org/officeDocument/2006/relationships/image" Target="../media/image38.png"/><Relationship Id="rId4" Type="http://schemas.openxmlformats.org/officeDocument/2006/relationships/image" Target="../media/image28.jpg"/></Relationships>
</file>

<file path=ppt/slides/_rels/slide95.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0.png"/><Relationship Id="rId7" Type="http://schemas.openxmlformats.org/officeDocument/2006/relationships/image" Target="../media/image202.pn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image" Target="../media/image201.png"/><Relationship Id="rId5" Type="http://schemas.openxmlformats.org/officeDocument/2006/relationships/image" Target="../media/image38.png"/><Relationship Id="rId4" Type="http://schemas.openxmlformats.org/officeDocument/2006/relationships/image" Target="../media/image28.jpg"/></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5.png"/><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openxmlformats.org/officeDocument/2006/relationships/image" Target="../media/image204.png"/><Relationship Id="rId5" Type="http://schemas.openxmlformats.org/officeDocument/2006/relationships/image" Target="../media/image38.png"/><Relationship Id="rId4" Type="http://schemas.openxmlformats.org/officeDocument/2006/relationships/image" Target="../media/image28.jpg"/></Relationships>
</file>

<file path=ppt/slides/_rels/slide97.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10.png"/><Relationship Id="rId7" Type="http://schemas.openxmlformats.org/officeDocument/2006/relationships/image" Target="../media/image207.pn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206.png"/><Relationship Id="rId5" Type="http://schemas.openxmlformats.org/officeDocument/2006/relationships/image" Target="../media/image38.png"/><Relationship Id="rId4" Type="http://schemas.openxmlformats.org/officeDocument/2006/relationships/image" Target="../media/image28.jpg"/></Relationships>
</file>

<file path=ppt/slides/_rels/slide9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0.pn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209.png"/><Relationship Id="rId5" Type="http://schemas.openxmlformats.org/officeDocument/2006/relationships/image" Target="../media/image38.png"/><Relationship Id="rId4" Type="http://schemas.openxmlformats.org/officeDocument/2006/relationships/image" Target="../media/image28.jpg"/></Relationships>
</file>

<file path=ppt/slides/_rels/slide9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2.pn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211.png"/><Relationship Id="rId5" Type="http://schemas.openxmlformats.org/officeDocument/2006/relationships/image" Target="../media/image38.pn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7"/>
        <p:cNvGrpSpPr/>
        <p:nvPr/>
      </p:nvGrpSpPr>
      <p:grpSpPr>
        <a:xfrm>
          <a:off x="0" y="0"/>
          <a:ext cx="0" cy="0"/>
          <a:chOff x="0" y="0"/>
          <a:chExt cx="0" cy="0"/>
        </a:xfrm>
      </p:grpSpPr>
      <p:pic>
        <p:nvPicPr>
          <p:cNvPr id="48" name="Google Shape;48;p1"/>
          <p:cNvPicPr preferRelativeResize="0"/>
          <p:nvPr/>
        </p:nvPicPr>
        <p:blipFill rotWithShape="1">
          <a:blip r:embed="rId3">
            <a:alphaModFix/>
          </a:blip>
          <a:srcRect/>
          <a:stretch/>
        </p:blipFill>
        <p:spPr>
          <a:xfrm>
            <a:off x="0" y="0"/>
            <a:ext cx="18287998" cy="10286999"/>
          </a:xfrm>
          <a:prstGeom prst="rect">
            <a:avLst/>
          </a:prstGeom>
          <a:noFill/>
          <a:ln>
            <a:noFill/>
          </a:ln>
        </p:spPr>
      </p:pic>
      <p:sp>
        <p:nvSpPr>
          <p:cNvPr id="49" name="Google Shape;49;p1"/>
          <p:cNvSpPr/>
          <p:nvPr/>
        </p:nvSpPr>
        <p:spPr>
          <a:xfrm>
            <a:off x="-22861" y="-36863"/>
            <a:ext cx="18333720" cy="10304032"/>
          </a:xfrm>
          <a:custGeom>
            <a:avLst/>
            <a:gdLst/>
            <a:ahLst/>
            <a:cxnLst/>
            <a:rect l="l" t="t" r="r" b="b"/>
            <a:pathLst>
              <a:path w="18288000" h="9836785" extrusionOk="0">
                <a:moveTo>
                  <a:pt x="0" y="9836473"/>
                </a:moveTo>
                <a:lnTo>
                  <a:pt x="18288000" y="9836473"/>
                </a:lnTo>
                <a:lnTo>
                  <a:pt x="18288000" y="0"/>
                </a:lnTo>
                <a:lnTo>
                  <a:pt x="0" y="0"/>
                </a:lnTo>
                <a:lnTo>
                  <a:pt x="0" y="9836473"/>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bg2"/>
              </a:solidFill>
              <a:latin typeface="Calibri"/>
              <a:ea typeface="Calibri"/>
              <a:cs typeface="Calibri"/>
              <a:sym typeface="Calibri"/>
            </a:endParaRPr>
          </a:p>
        </p:txBody>
      </p:sp>
      <p:sp>
        <p:nvSpPr>
          <p:cNvPr id="50" name="Google Shape;50;p1"/>
          <p:cNvSpPr/>
          <p:nvPr/>
        </p:nvSpPr>
        <p:spPr>
          <a:xfrm>
            <a:off x="5105400" y="4686221"/>
            <a:ext cx="8985912" cy="2325799"/>
          </a:xfrm>
          <a:custGeom>
            <a:avLst/>
            <a:gdLst/>
            <a:ahLst/>
            <a:cxnLst/>
            <a:rect l="l" t="t" r="r" b="b"/>
            <a:pathLst>
              <a:path w="7611109" h="2263140" extrusionOk="0">
                <a:moveTo>
                  <a:pt x="7312088" y="2263137"/>
                </a:moveTo>
                <a:lnTo>
                  <a:pt x="298515" y="2263137"/>
                </a:lnTo>
                <a:lnTo>
                  <a:pt x="249958" y="2259246"/>
                </a:lnTo>
                <a:lnTo>
                  <a:pt x="203945" y="2247976"/>
                </a:lnTo>
                <a:lnTo>
                  <a:pt x="161082" y="2229932"/>
                </a:lnTo>
                <a:lnTo>
                  <a:pt x="121973" y="2205718"/>
                </a:lnTo>
                <a:lnTo>
                  <a:pt x="87222" y="2175937"/>
                </a:lnTo>
                <a:lnTo>
                  <a:pt x="57434" y="2141196"/>
                </a:lnTo>
                <a:lnTo>
                  <a:pt x="33213" y="2102097"/>
                </a:lnTo>
                <a:lnTo>
                  <a:pt x="15164" y="2059245"/>
                </a:lnTo>
                <a:lnTo>
                  <a:pt x="3891" y="2013245"/>
                </a:lnTo>
                <a:lnTo>
                  <a:pt x="0" y="1964701"/>
                </a:lnTo>
                <a:lnTo>
                  <a:pt x="0" y="298435"/>
                </a:lnTo>
                <a:lnTo>
                  <a:pt x="3891" y="249891"/>
                </a:lnTo>
                <a:lnTo>
                  <a:pt x="15164" y="203891"/>
                </a:lnTo>
                <a:lnTo>
                  <a:pt x="33213" y="161039"/>
                </a:lnTo>
                <a:lnTo>
                  <a:pt x="57434" y="121940"/>
                </a:lnTo>
                <a:lnTo>
                  <a:pt x="87222" y="87199"/>
                </a:lnTo>
                <a:lnTo>
                  <a:pt x="121973" y="57419"/>
                </a:lnTo>
                <a:lnTo>
                  <a:pt x="161082" y="33204"/>
                </a:lnTo>
                <a:lnTo>
                  <a:pt x="203945" y="15160"/>
                </a:lnTo>
                <a:lnTo>
                  <a:pt x="249958" y="3890"/>
                </a:lnTo>
                <a:lnTo>
                  <a:pt x="298515" y="0"/>
                </a:lnTo>
                <a:lnTo>
                  <a:pt x="7312088" y="0"/>
                </a:lnTo>
                <a:lnTo>
                  <a:pt x="7360645" y="3890"/>
                </a:lnTo>
                <a:lnTo>
                  <a:pt x="7406658" y="15160"/>
                </a:lnTo>
                <a:lnTo>
                  <a:pt x="7449521" y="33204"/>
                </a:lnTo>
                <a:lnTo>
                  <a:pt x="7488630" y="57419"/>
                </a:lnTo>
                <a:lnTo>
                  <a:pt x="7523381" y="87199"/>
                </a:lnTo>
                <a:lnTo>
                  <a:pt x="7553169" y="121940"/>
                </a:lnTo>
                <a:lnTo>
                  <a:pt x="7577390" y="161039"/>
                </a:lnTo>
                <a:lnTo>
                  <a:pt x="7595439" y="203891"/>
                </a:lnTo>
                <a:lnTo>
                  <a:pt x="7606712" y="249891"/>
                </a:lnTo>
                <a:lnTo>
                  <a:pt x="7610603" y="298435"/>
                </a:lnTo>
                <a:lnTo>
                  <a:pt x="7610603" y="1964701"/>
                </a:lnTo>
                <a:lnTo>
                  <a:pt x="7606712" y="2013245"/>
                </a:lnTo>
                <a:lnTo>
                  <a:pt x="7595439" y="2059245"/>
                </a:lnTo>
                <a:lnTo>
                  <a:pt x="7577390" y="2102097"/>
                </a:lnTo>
                <a:lnTo>
                  <a:pt x="7553169" y="2141196"/>
                </a:lnTo>
                <a:lnTo>
                  <a:pt x="7523381" y="2175937"/>
                </a:lnTo>
                <a:lnTo>
                  <a:pt x="7488630" y="2205718"/>
                </a:lnTo>
                <a:lnTo>
                  <a:pt x="7449521" y="2229932"/>
                </a:lnTo>
                <a:lnTo>
                  <a:pt x="7406658" y="2247976"/>
                </a:lnTo>
                <a:lnTo>
                  <a:pt x="7360645" y="2259246"/>
                </a:lnTo>
                <a:lnTo>
                  <a:pt x="7312088" y="2263137"/>
                </a:lnTo>
                <a:close/>
              </a:path>
            </a:pathLst>
          </a:custGeom>
          <a:solidFill>
            <a:srgbClr val="BAAE91">
              <a:alpha val="44313"/>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1" name="Google Shape;51;p1"/>
          <p:cNvPicPr preferRelativeResize="0"/>
          <p:nvPr/>
        </p:nvPicPr>
        <p:blipFill rotWithShape="1">
          <a:blip r:embed="rId4">
            <a:alphaModFix/>
          </a:blip>
          <a:srcRect/>
          <a:stretch/>
        </p:blipFill>
        <p:spPr>
          <a:xfrm>
            <a:off x="14701002" y="9334537"/>
            <a:ext cx="1562099" cy="493963"/>
          </a:xfrm>
          <a:prstGeom prst="rect">
            <a:avLst/>
          </a:prstGeom>
          <a:noFill/>
          <a:ln>
            <a:noFill/>
          </a:ln>
        </p:spPr>
      </p:pic>
      <p:pic>
        <p:nvPicPr>
          <p:cNvPr id="52" name="Google Shape;52;p1"/>
          <p:cNvPicPr preferRelativeResize="0"/>
          <p:nvPr/>
        </p:nvPicPr>
        <p:blipFill rotWithShape="1">
          <a:blip r:embed="rId5">
            <a:alphaModFix/>
          </a:blip>
          <a:srcRect/>
          <a:stretch/>
        </p:blipFill>
        <p:spPr>
          <a:xfrm>
            <a:off x="4024199" y="9374410"/>
            <a:ext cx="2143124" cy="485774"/>
          </a:xfrm>
          <a:prstGeom prst="rect">
            <a:avLst/>
          </a:prstGeom>
          <a:noFill/>
          <a:ln>
            <a:noFill/>
          </a:ln>
        </p:spPr>
      </p:pic>
      <p:pic>
        <p:nvPicPr>
          <p:cNvPr id="53" name="Google Shape;53;p1"/>
          <p:cNvPicPr preferRelativeResize="0"/>
          <p:nvPr/>
        </p:nvPicPr>
        <p:blipFill rotWithShape="1">
          <a:blip r:embed="rId6">
            <a:alphaModFix/>
          </a:blip>
          <a:srcRect/>
          <a:stretch/>
        </p:blipFill>
        <p:spPr>
          <a:xfrm>
            <a:off x="8701673" y="9300538"/>
            <a:ext cx="2285999" cy="514349"/>
          </a:xfrm>
          <a:prstGeom prst="rect">
            <a:avLst/>
          </a:prstGeom>
          <a:noFill/>
          <a:ln>
            <a:noFill/>
          </a:ln>
        </p:spPr>
      </p:pic>
      <p:pic>
        <p:nvPicPr>
          <p:cNvPr id="54" name="Google Shape;54;p1"/>
          <p:cNvPicPr preferRelativeResize="0"/>
          <p:nvPr/>
        </p:nvPicPr>
        <p:blipFill rotWithShape="1">
          <a:blip r:embed="rId7">
            <a:alphaModFix/>
          </a:blip>
          <a:srcRect/>
          <a:stretch/>
        </p:blipFill>
        <p:spPr>
          <a:xfrm>
            <a:off x="6424812" y="9028184"/>
            <a:ext cx="936000" cy="936000"/>
          </a:xfrm>
          <a:prstGeom prst="rect">
            <a:avLst/>
          </a:prstGeom>
          <a:noFill/>
          <a:ln>
            <a:noFill/>
          </a:ln>
        </p:spPr>
      </p:pic>
      <p:pic>
        <p:nvPicPr>
          <p:cNvPr id="55" name="Google Shape;55;p1"/>
          <p:cNvPicPr preferRelativeResize="0"/>
          <p:nvPr/>
        </p:nvPicPr>
        <p:blipFill rotWithShape="1">
          <a:blip r:embed="rId8">
            <a:alphaModFix/>
          </a:blip>
          <a:srcRect/>
          <a:stretch/>
        </p:blipFill>
        <p:spPr>
          <a:xfrm>
            <a:off x="16567131" y="9133662"/>
            <a:ext cx="1733549" cy="790574"/>
          </a:xfrm>
          <a:prstGeom prst="rect">
            <a:avLst/>
          </a:prstGeom>
          <a:noFill/>
          <a:ln>
            <a:noFill/>
          </a:ln>
        </p:spPr>
      </p:pic>
      <p:pic>
        <p:nvPicPr>
          <p:cNvPr id="56" name="Google Shape;56;p1"/>
          <p:cNvPicPr preferRelativeResize="0"/>
          <p:nvPr/>
        </p:nvPicPr>
        <p:blipFill rotWithShape="1">
          <a:blip r:embed="rId9">
            <a:alphaModFix/>
          </a:blip>
          <a:srcRect/>
          <a:stretch/>
        </p:blipFill>
        <p:spPr>
          <a:xfrm>
            <a:off x="12733254" y="9096229"/>
            <a:ext cx="1504949" cy="847724"/>
          </a:xfrm>
          <a:prstGeom prst="rect">
            <a:avLst/>
          </a:prstGeom>
          <a:noFill/>
          <a:ln>
            <a:noFill/>
          </a:ln>
        </p:spPr>
      </p:pic>
      <p:pic>
        <p:nvPicPr>
          <p:cNvPr id="57" name="Google Shape;57;p1"/>
          <p:cNvPicPr preferRelativeResize="0"/>
          <p:nvPr/>
        </p:nvPicPr>
        <p:blipFill rotWithShape="1">
          <a:blip r:embed="rId10">
            <a:alphaModFix/>
          </a:blip>
          <a:srcRect/>
          <a:stretch/>
        </p:blipFill>
        <p:spPr>
          <a:xfrm>
            <a:off x="160220" y="9312982"/>
            <a:ext cx="1190624" cy="485774"/>
          </a:xfrm>
          <a:prstGeom prst="rect">
            <a:avLst/>
          </a:prstGeom>
          <a:noFill/>
          <a:ln>
            <a:noFill/>
          </a:ln>
        </p:spPr>
      </p:pic>
      <p:pic>
        <p:nvPicPr>
          <p:cNvPr id="58" name="Google Shape;58;p1"/>
          <p:cNvPicPr preferRelativeResize="0"/>
          <p:nvPr/>
        </p:nvPicPr>
        <p:blipFill rotWithShape="1">
          <a:blip r:embed="rId11">
            <a:alphaModFix/>
          </a:blip>
          <a:srcRect/>
          <a:stretch/>
        </p:blipFill>
        <p:spPr>
          <a:xfrm>
            <a:off x="7639604" y="9012831"/>
            <a:ext cx="838199" cy="838199"/>
          </a:xfrm>
          <a:prstGeom prst="rect">
            <a:avLst/>
          </a:prstGeom>
          <a:noFill/>
          <a:ln>
            <a:noFill/>
          </a:ln>
        </p:spPr>
      </p:pic>
      <p:pic>
        <p:nvPicPr>
          <p:cNvPr id="59" name="Google Shape;59;p1"/>
          <p:cNvPicPr preferRelativeResize="0"/>
          <p:nvPr/>
        </p:nvPicPr>
        <p:blipFill rotWithShape="1">
          <a:blip r:embed="rId12">
            <a:alphaModFix/>
          </a:blip>
          <a:srcRect/>
          <a:stretch/>
        </p:blipFill>
        <p:spPr>
          <a:xfrm>
            <a:off x="15278134" y="227888"/>
            <a:ext cx="2828924" cy="904771"/>
          </a:xfrm>
          <a:prstGeom prst="rect">
            <a:avLst/>
          </a:prstGeom>
          <a:noFill/>
          <a:ln>
            <a:noFill/>
          </a:ln>
        </p:spPr>
      </p:pic>
      <p:pic>
        <p:nvPicPr>
          <p:cNvPr id="60" name="Google Shape;60;p1"/>
          <p:cNvPicPr preferRelativeResize="0"/>
          <p:nvPr/>
        </p:nvPicPr>
        <p:blipFill rotWithShape="1">
          <a:blip r:embed="rId13">
            <a:alphaModFix/>
          </a:blip>
          <a:srcRect/>
          <a:stretch/>
        </p:blipFill>
        <p:spPr>
          <a:xfrm>
            <a:off x="1767344" y="9364885"/>
            <a:ext cx="1943099" cy="495299"/>
          </a:xfrm>
          <a:prstGeom prst="rect">
            <a:avLst/>
          </a:prstGeom>
          <a:noFill/>
          <a:ln>
            <a:noFill/>
          </a:ln>
        </p:spPr>
      </p:pic>
      <p:sp>
        <p:nvSpPr>
          <p:cNvPr id="61" name="Google Shape;61;p1"/>
          <p:cNvSpPr txBox="1"/>
          <p:nvPr/>
        </p:nvSpPr>
        <p:spPr>
          <a:xfrm>
            <a:off x="6606091" y="2265052"/>
            <a:ext cx="5357308" cy="1446509"/>
          </a:xfrm>
          <a:prstGeom prst="rect">
            <a:avLst/>
          </a:prstGeom>
          <a:noFill/>
          <a:ln>
            <a:noFill/>
          </a:ln>
        </p:spPr>
        <p:txBody>
          <a:bodyPr spcFirstLastPara="1" wrap="square" lIns="91425" tIns="45700" rIns="91425" bIns="45700" anchor="t" anchorCtr="0">
            <a:spAutoFit/>
          </a:bodyPr>
          <a:lstStyle/>
          <a:p>
            <a:pPr lvl="0" algn="ctr">
              <a:buSzPts val="4400"/>
            </a:pPr>
            <a:r>
              <a:rPr lang="fr-FR" sz="4400" b="1" dirty="0">
                <a:solidFill>
                  <a:srgbClr val="BAAE91"/>
                </a:solidFill>
                <a:latin typeface="Helvetica Neue"/>
                <a:ea typeface="Helvetica Neue"/>
                <a:cs typeface="Helvetica Neue"/>
                <a:sym typeface="Helvetica Neue"/>
              </a:rPr>
              <a:t>Étude quantitative</a:t>
            </a:r>
            <a:endParaRPr lang="fr-FR" dirty="0">
              <a:solidFill>
                <a:srgbClr val="BAAE9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400"/>
              <a:buFont typeface="Arial"/>
              <a:buNone/>
            </a:pPr>
            <a:r>
              <a:rPr lang="fr-FR" sz="4400" b="1" dirty="0">
                <a:solidFill>
                  <a:srgbClr val="BAAE91"/>
                </a:solidFill>
                <a:latin typeface="Helvetica Neue"/>
                <a:ea typeface="Helvetica Neue"/>
                <a:cs typeface="Helvetica Neue"/>
                <a:sym typeface="Helvetica Neue"/>
              </a:rPr>
              <a:t>Rapport final</a:t>
            </a:r>
            <a:endParaRPr sz="1400" b="0" i="0" u="none" strike="noStrike" cap="none" dirty="0">
              <a:solidFill>
                <a:srgbClr val="BAAE91"/>
              </a:solidFill>
              <a:latin typeface="Helvetica Neue"/>
              <a:ea typeface="Helvetica Neue"/>
              <a:cs typeface="Helvetica Neue"/>
              <a:sym typeface="Helvetica Neue"/>
            </a:endParaRPr>
          </a:p>
        </p:txBody>
      </p:sp>
      <p:sp>
        <p:nvSpPr>
          <p:cNvPr id="63" name="Google Shape;63;p1"/>
          <p:cNvSpPr txBox="1"/>
          <p:nvPr/>
        </p:nvSpPr>
        <p:spPr>
          <a:xfrm>
            <a:off x="5576546" y="5078686"/>
            <a:ext cx="4441107"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chemeClr val="lt1"/>
                </a:solidFill>
                <a:latin typeface="Helvetica Neue"/>
                <a:ea typeface="Helvetica Neue"/>
                <a:cs typeface="Helvetica Neue"/>
                <a:sym typeface="Helvetica Neue"/>
              </a:rPr>
              <a:t>Commanditaire : </a:t>
            </a:r>
            <a:endParaRPr sz="14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dirty="0">
              <a:solidFill>
                <a:schemeClr val="lt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chemeClr val="lt1"/>
                </a:solidFill>
                <a:latin typeface="Helvetica Neue"/>
                <a:ea typeface="Helvetica Neue"/>
                <a:cs typeface="Helvetica Neue"/>
                <a:sym typeface="Helvetica Neue"/>
              </a:rPr>
              <a:t>Intervenante principale  :</a:t>
            </a:r>
            <a:endParaRPr sz="1400" b="0" i="0" u="none" strike="noStrike" cap="none" dirty="0">
              <a:solidFill>
                <a:srgbClr val="000000"/>
              </a:solidFill>
              <a:latin typeface="Helvetica Neue"/>
              <a:ea typeface="Helvetica Neue"/>
              <a:cs typeface="Helvetica Neue"/>
              <a:sym typeface="Helvetica Neue"/>
            </a:endParaRPr>
          </a:p>
        </p:txBody>
      </p:sp>
      <p:sp>
        <p:nvSpPr>
          <p:cNvPr id="64" name="Google Shape;64;p1"/>
          <p:cNvSpPr txBox="1"/>
          <p:nvPr/>
        </p:nvSpPr>
        <p:spPr>
          <a:xfrm>
            <a:off x="9021015" y="5322721"/>
            <a:ext cx="5602794"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FFFF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FFFF00"/>
              </a:solidFill>
              <a:latin typeface="Helvetica Neue"/>
              <a:ea typeface="Helvetica Neue"/>
              <a:cs typeface="Helvetica Neue"/>
              <a:sym typeface="Helvetica Neue"/>
            </a:endParaRPr>
          </a:p>
        </p:txBody>
      </p:sp>
      <p:pic>
        <p:nvPicPr>
          <p:cNvPr id="66" name="Google Shape;66;p1"/>
          <p:cNvPicPr preferRelativeResize="0"/>
          <p:nvPr/>
        </p:nvPicPr>
        <p:blipFill rotWithShape="1">
          <a:blip r:embed="rId14">
            <a:alphaModFix/>
          </a:blip>
          <a:srcRect/>
          <a:stretch/>
        </p:blipFill>
        <p:spPr>
          <a:xfrm>
            <a:off x="11164780" y="9098923"/>
            <a:ext cx="1270000" cy="952500"/>
          </a:xfrm>
          <a:prstGeom prst="rect">
            <a:avLst/>
          </a:prstGeom>
          <a:noFill/>
          <a:ln>
            <a:noFill/>
          </a:ln>
        </p:spPr>
      </p:pic>
      <p:sp>
        <p:nvSpPr>
          <p:cNvPr id="67" name="Google Shape;67;p1"/>
          <p:cNvSpPr/>
          <p:nvPr/>
        </p:nvSpPr>
        <p:spPr>
          <a:xfrm>
            <a:off x="748" y="9988287"/>
            <a:ext cx="18354665" cy="335575"/>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1"/>
          <p:cNvSpPr txBox="1">
            <a:spLocks noGrp="1"/>
          </p:cNvSpPr>
          <p:nvPr>
            <p:ph type="sldNum" idx="12"/>
          </p:nvPr>
        </p:nvSpPr>
        <p:spPr>
          <a:xfrm>
            <a:off x="17739720" y="10001395"/>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a:t>
            </a:fld>
            <a:endParaRPr/>
          </a:p>
        </p:txBody>
      </p:sp>
      <p:sp>
        <p:nvSpPr>
          <p:cNvPr id="69" name="Google Shape;69;p1"/>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6" name="Google Shape;64;p7">
            <a:extLst>
              <a:ext uri="{FF2B5EF4-FFF2-40B4-BE49-F238E27FC236}">
                <a16:creationId xmlns:a16="http://schemas.microsoft.com/office/drawing/2014/main" id="{F42D5236-B90E-8E49-997D-72481ABBF7CD}"/>
              </a:ext>
            </a:extLst>
          </p:cNvPr>
          <p:cNvSpPr txBox="1"/>
          <p:nvPr/>
        </p:nvSpPr>
        <p:spPr>
          <a:xfrm>
            <a:off x="10085068" y="5078686"/>
            <a:ext cx="5602794" cy="1323439"/>
          </a:xfrm>
          <a:prstGeom prst="rect">
            <a:avLst/>
          </a:prstGeom>
          <a:noFill/>
          <a:ln>
            <a:noFill/>
          </a:ln>
        </p:spPr>
        <p:txBody>
          <a:bodyPr spcFirstLastPara="1" wrap="square" lIns="91425" tIns="45700" rIns="91425" bIns="45700" anchor="t" anchorCtr="0">
            <a:noAutofit/>
          </a:bodyPr>
          <a:lstStyle/>
          <a:p>
            <a:pPr lvl="0">
              <a:buSzPts val="2400"/>
            </a:pPr>
            <a:r>
              <a:rPr lang="fr-FR" sz="2800" b="1" dirty="0">
                <a:solidFill>
                  <a:schemeClr val="lt1"/>
                </a:solidFill>
                <a:latin typeface="Helvetica Neue"/>
                <a:ea typeface="Helvetica Neue"/>
                <a:cs typeface="Helvetica Neue"/>
                <a:sym typeface="Helvetica Neue"/>
              </a:rPr>
              <a:t>Philippe Moreau</a:t>
            </a:r>
            <a:endParaRPr sz="2800" b="1" i="0" u="none" strike="noStrike" cap="none" dirty="0">
              <a:solidFill>
                <a:srgbClr val="FFFF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FFFF00"/>
              </a:solidFill>
              <a:latin typeface="Helvetica Neue"/>
              <a:ea typeface="Helvetica Neue"/>
              <a:cs typeface="Helvetica Neue"/>
              <a:sym typeface="Helvetica Neue"/>
            </a:endParaRPr>
          </a:p>
          <a:p>
            <a:pPr lvl="0">
              <a:buSzPts val="2800"/>
            </a:pPr>
            <a:r>
              <a:rPr lang="fr-FR" sz="2800" b="1" dirty="0">
                <a:solidFill>
                  <a:schemeClr val="lt1"/>
                </a:solidFill>
                <a:latin typeface="Helvetica Neue"/>
                <a:ea typeface="Helvetica Neue"/>
                <a:cs typeface="Helvetica Neue"/>
                <a:sym typeface="Helvetica Neue"/>
              </a:rPr>
              <a:t>Floriane Camps</a:t>
            </a:r>
            <a:endParaRPr sz="2800" b="1" i="0" u="none" strike="noStrike" cap="none" dirty="0">
              <a:solidFill>
                <a:srgbClr val="FFFF00"/>
              </a:solidFill>
              <a:latin typeface="Helvetica Neue"/>
              <a:ea typeface="Helvetica Neue"/>
              <a:cs typeface="Helvetica Neue"/>
              <a:sym typeface="Helvetica Neue"/>
            </a:endParaRPr>
          </a:p>
        </p:txBody>
      </p:sp>
      <p:sp>
        <p:nvSpPr>
          <p:cNvPr id="27" name="Google Shape;62;p7">
            <a:extLst>
              <a:ext uri="{FF2B5EF4-FFF2-40B4-BE49-F238E27FC236}">
                <a16:creationId xmlns:a16="http://schemas.microsoft.com/office/drawing/2014/main" id="{C5404143-F331-8942-BF53-7A12A2934D0C}"/>
              </a:ext>
            </a:extLst>
          </p:cNvPr>
          <p:cNvSpPr txBox="1"/>
          <p:nvPr/>
        </p:nvSpPr>
        <p:spPr>
          <a:xfrm>
            <a:off x="7735357" y="3699444"/>
            <a:ext cx="4699423"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1" u="none" strike="noStrike" cap="none" dirty="0">
                <a:solidFill>
                  <a:schemeClr val="lt1"/>
                </a:solidFill>
                <a:latin typeface="Helvetica Neue"/>
                <a:ea typeface="Helvetica Neue"/>
                <a:cs typeface="Helvetica Neue"/>
                <a:sym typeface="Helvetica Neue"/>
              </a:rPr>
              <a:t>Devis N° </a:t>
            </a:r>
            <a:r>
              <a:rPr lang="fr-FR" sz="2400" i="1" dirty="0">
                <a:solidFill>
                  <a:schemeClr val="lt1"/>
                </a:solidFill>
                <a:latin typeface="Helvetica Neue"/>
                <a:ea typeface="Helvetica Neue"/>
                <a:cs typeface="Helvetica Neue"/>
                <a:sym typeface="Helvetica Neue"/>
              </a:rPr>
              <a:t>2022-01-03</a:t>
            </a:r>
            <a:endParaRPr sz="2400" b="0" i="1" u="none" strike="noStrike" cap="none" dirty="0">
              <a:solidFill>
                <a:srgbClr val="FFFF00"/>
              </a:solidFill>
              <a:latin typeface="Helvetica Neue"/>
              <a:ea typeface="Helvetica Neue"/>
              <a:cs typeface="Helvetica Neue"/>
              <a:sym typeface="Helvetica Neue"/>
            </a:endParaRPr>
          </a:p>
        </p:txBody>
      </p:sp>
      <p:pic>
        <p:nvPicPr>
          <p:cNvPr id="28" name="Google Shape;70;p7">
            <a:extLst>
              <a:ext uri="{FF2B5EF4-FFF2-40B4-BE49-F238E27FC236}">
                <a16:creationId xmlns:a16="http://schemas.microsoft.com/office/drawing/2014/main" id="{57FCFA20-048E-2543-83CC-0523ACCE0FD8}"/>
              </a:ext>
            </a:extLst>
          </p:cNvPr>
          <p:cNvPicPr preferRelativeResize="0"/>
          <p:nvPr/>
        </p:nvPicPr>
        <p:blipFill>
          <a:blip r:embed="rId15">
            <a:alphaModFix/>
          </a:blip>
          <a:stretch>
            <a:fillRect/>
          </a:stretch>
        </p:blipFill>
        <p:spPr>
          <a:xfrm>
            <a:off x="341188" y="227900"/>
            <a:ext cx="1562100" cy="190923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6"/>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 name="Google Shape;271;p16"/>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10</a:t>
            </a:fld>
            <a:endParaRPr/>
          </a:p>
        </p:txBody>
      </p:sp>
      <p:sp>
        <p:nvSpPr>
          <p:cNvPr id="272" name="Google Shape;272;p16"/>
          <p:cNvSpPr/>
          <p:nvPr/>
        </p:nvSpPr>
        <p:spPr>
          <a:xfrm>
            <a:off x="262384" y="2087756"/>
            <a:ext cx="6155065" cy="510733"/>
          </a:xfrm>
          <a:prstGeom prst="roundRect">
            <a:avLst>
              <a:gd name="adj" fmla="val 16667"/>
            </a:avLst>
          </a:prstGeom>
          <a:solidFill>
            <a:srgbClr val="DDD9C3"/>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fr-FR" sz="2400" b="0" i="0" u="none" strike="noStrike" cap="none" dirty="0">
                <a:solidFill>
                  <a:srgbClr val="002060"/>
                </a:solidFill>
                <a:latin typeface="Helvetica Neue"/>
                <a:ea typeface="Helvetica Neue"/>
                <a:cs typeface="Helvetica Neue"/>
                <a:sym typeface="Helvetica Neue"/>
              </a:rPr>
              <a:t>Analyse statistique des données collectées</a:t>
            </a:r>
            <a:endParaRPr sz="2400" b="0" i="0" u="none" strike="noStrike" cap="none" dirty="0">
              <a:solidFill>
                <a:srgbClr val="000000"/>
              </a:solidFill>
              <a:latin typeface="Helvetica Neue"/>
              <a:ea typeface="Helvetica Neue"/>
              <a:cs typeface="Helvetica Neue"/>
              <a:sym typeface="Helvetica Neue"/>
            </a:endParaRPr>
          </a:p>
        </p:txBody>
      </p:sp>
      <p:grpSp>
        <p:nvGrpSpPr>
          <p:cNvPr id="273" name="Google Shape;273;p16"/>
          <p:cNvGrpSpPr/>
          <p:nvPr/>
        </p:nvGrpSpPr>
        <p:grpSpPr>
          <a:xfrm>
            <a:off x="-55973" y="0"/>
            <a:ext cx="18399544" cy="1735713"/>
            <a:chOff x="36664" y="4084"/>
            <a:chExt cx="18399544" cy="1735713"/>
          </a:xfrm>
        </p:grpSpPr>
        <p:pic>
          <p:nvPicPr>
            <p:cNvPr id="274" name="Google Shape;274;p16"/>
            <p:cNvPicPr preferRelativeResize="0"/>
            <p:nvPr/>
          </p:nvPicPr>
          <p:blipFill rotWithShape="1">
            <a:blip r:embed="rId4">
              <a:alphaModFix/>
            </a:blip>
            <a:srcRect/>
            <a:stretch/>
          </p:blipFill>
          <p:spPr>
            <a:xfrm>
              <a:off x="15278134" y="227891"/>
              <a:ext cx="2828924" cy="904772"/>
            </a:xfrm>
            <a:prstGeom prst="rect">
              <a:avLst/>
            </a:prstGeom>
            <a:noFill/>
            <a:ln>
              <a:noFill/>
            </a:ln>
          </p:spPr>
        </p:pic>
        <p:pic>
          <p:nvPicPr>
            <p:cNvPr id="275" name="Google Shape;275;p16"/>
            <p:cNvPicPr preferRelativeResize="0"/>
            <p:nvPr/>
          </p:nvPicPr>
          <p:blipFill rotWithShape="1">
            <a:blip r:embed="rId5">
              <a:alphaModFix/>
            </a:blip>
            <a:srcRect b="20429"/>
            <a:stretch/>
          </p:blipFill>
          <p:spPr>
            <a:xfrm>
              <a:off x="137572" y="106062"/>
              <a:ext cx="18286095" cy="1633735"/>
            </a:xfrm>
            <a:prstGeom prst="rect">
              <a:avLst/>
            </a:prstGeom>
            <a:noFill/>
            <a:ln>
              <a:noFill/>
            </a:ln>
          </p:spPr>
        </p:pic>
        <p:sp>
          <p:nvSpPr>
            <p:cNvPr id="276" name="Google Shape;276;p16"/>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8823"/>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77" name="Google Shape;277;p16"/>
            <p:cNvPicPr preferRelativeResize="0"/>
            <p:nvPr/>
          </p:nvPicPr>
          <p:blipFill rotWithShape="1">
            <a:blip r:embed="rId4">
              <a:alphaModFix/>
            </a:blip>
            <a:srcRect/>
            <a:stretch/>
          </p:blipFill>
          <p:spPr>
            <a:xfrm>
              <a:off x="15278134" y="227891"/>
              <a:ext cx="2828924" cy="904772"/>
            </a:xfrm>
            <a:prstGeom prst="rect">
              <a:avLst/>
            </a:prstGeom>
            <a:noFill/>
            <a:ln>
              <a:noFill/>
            </a:ln>
          </p:spPr>
        </p:pic>
        <p:sp>
          <p:nvSpPr>
            <p:cNvPr id="278" name="Google Shape;278;p16"/>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79" name="Google Shape;279;p16"/>
          <p:cNvSpPr txBox="1"/>
          <p:nvPr/>
        </p:nvSpPr>
        <p:spPr>
          <a:xfrm>
            <a:off x="1684676" y="380236"/>
            <a:ext cx="6335486"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lt1"/>
                </a:solidFill>
                <a:latin typeface="Helvetica Neue"/>
                <a:ea typeface="Helvetica Neue"/>
                <a:cs typeface="Helvetica Neue"/>
                <a:sym typeface="Helvetica Neue"/>
              </a:rPr>
              <a:t>Synthèse de l’étude</a:t>
            </a:r>
            <a:endParaRPr sz="14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Arial"/>
              <a:buNone/>
            </a:pPr>
            <a:r>
              <a:rPr lang="fr-FR" sz="2400" b="0" i="1" u="none" strike="noStrike" cap="none" dirty="0">
                <a:solidFill>
                  <a:schemeClr val="lt1"/>
                </a:solidFill>
                <a:latin typeface="Helvetica Neue"/>
                <a:ea typeface="Helvetica Neue"/>
                <a:cs typeface="Helvetica Neue"/>
                <a:sym typeface="Helvetica Neue"/>
              </a:rPr>
              <a:t>Contexte &amp; Méthodologie</a:t>
            </a:r>
            <a:endParaRPr sz="1400" b="0" i="0" u="none" strike="noStrike" cap="none" dirty="0">
              <a:solidFill>
                <a:srgbClr val="000000"/>
              </a:solidFill>
              <a:latin typeface="Helvetica Neue"/>
              <a:ea typeface="Helvetica Neue"/>
              <a:cs typeface="Helvetica Neue"/>
              <a:sym typeface="Helvetica Neue"/>
            </a:endParaRPr>
          </a:p>
        </p:txBody>
      </p:sp>
      <p:pic>
        <p:nvPicPr>
          <p:cNvPr id="281" name="Google Shape;281;p16"/>
          <p:cNvPicPr preferRelativeResize="0"/>
          <p:nvPr/>
        </p:nvPicPr>
        <p:blipFill rotWithShape="1">
          <a:blip r:embed="rId6">
            <a:alphaModFix/>
          </a:blip>
          <a:srcRect/>
          <a:stretch/>
        </p:blipFill>
        <p:spPr>
          <a:xfrm>
            <a:off x="1355158" y="4509168"/>
            <a:ext cx="3490676" cy="2312891"/>
          </a:xfrm>
          <a:prstGeom prst="rect">
            <a:avLst/>
          </a:prstGeom>
          <a:noFill/>
          <a:ln>
            <a:noFill/>
          </a:ln>
        </p:spPr>
      </p:pic>
      <p:pic>
        <p:nvPicPr>
          <p:cNvPr id="282" name="Google Shape;282;p16" descr="Personne avec une idée avec un remplissage uni"/>
          <p:cNvPicPr preferRelativeResize="0"/>
          <p:nvPr/>
        </p:nvPicPr>
        <p:blipFill rotWithShape="1">
          <a:blip r:embed="rId7">
            <a:alphaModFix/>
          </a:blip>
          <a:srcRect/>
          <a:stretch/>
        </p:blipFill>
        <p:spPr>
          <a:xfrm>
            <a:off x="-55973" y="160395"/>
            <a:ext cx="1627200" cy="1627200"/>
          </a:xfrm>
          <a:prstGeom prst="rect">
            <a:avLst/>
          </a:prstGeom>
          <a:noFill/>
          <a:ln>
            <a:noFill/>
          </a:ln>
        </p:spPr>
      </p:pic>
      <p:sp>
        <p:nvSpPr>
          <p:cNvPr id="283" name="Google Shape;283;p16"/>
          <p:cNvSpPr txBox="1"/>
          <p:nvPr/>
        </p:nvSpPr>
        <p:spPr>
          <a:xfrm>
            <a:off x="5777443" y="3283321"/>
            <a:ext cx="11842200" cy="44934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fr-FR" sz="2200" b="0" i="0" u="none" strike="noStrike" cap="none" dirty="0">
                <a:solidFill>
                  <a:srgbClr val="002060"/>
                </a:solidFill>
                <a:latin typeface="Helvetica Neue"/>
                <a:ea typeface="Helvetica Neue"/>
                <a:cs typeface="Helvetica Neue"/>
                <a:sym typeface="Helvetica Neue"/>
              </a:rPr>
              <a:t>A l'issue de la saisie informatisée des questionnaires, l’Intervenante principale a </a:t>
            </a:r>
            <a:r>
              <a:rPr lang="fr-FR" sz="2200" dirty="0">
                <a:solidFill>
                  <a:srgbClr val="002060"/>
                </a:solidFill>
                <a:latin typeface="Helvetica Neue"/>
                <a:ea typeface="Helvetica Neue"/>
                <a:cs typeface="Helvetica Neue"/>
                <a:sym typeface="Helvetica Neue"/>
              </a:rPr>
              <a:t>e</a:t>
            </a:r>
            <a:r>
              <a:rPr lang="fr-FR" sz="2200" b="0" i="0" u="none" strike="noStrike" cap="none" dirty="0">
                <a:solidFill>
                  <a:srgbClr val="002060"/>
                </a:solidFill>
                <a:latin typeface="Helvetica Neue"/>
                <a:ea typeface="Helvetica Neue"/>
                <a:cs typeface="Helvetica Neue"/>
                <a:sym typeface="Helvetica Neue"/>
              </a:rPr>
              <a:t>ffectué le </a:t>
            </a:r>
            <a:r>
              <a:rPr lang="fr-FR" sz="2200" b="1" i="0" u="none" strike="noStrike" cap="none" dirty="0">
                <a:solidFill>
                  <a:srgbClr val="002060"/>
                </a:solidFill>
                <a:latin typeface="Helvetica Neue"/>
                <a:ea typeface="Helvetica Neue"/>
                <a:cs typeface="Helvetica Neue"/>
                <a:sym typeface="Helvetica Neue"/>
              </a:rPr>
              <a:t>traitement statistique des données, </a:t>
            </a:r>
            <a:r>
              <a:rPr lang="fr-FR" sz="2200" b="0" i="0" u="none" strike="noStrike" cap="none" dirty="0">
                <a:solidFill>
                  <a:srgbClr val="002060"/>
                </a:solidFill>
                <a:latin typeface="Helvetica Neue"/>
                <a:ea typeface="Helvetica Neue"/>
                <a:cs typeface="Helvetica Neue"/>
                <a:sym typeface="Helvetica Neue"/>
              </a:rPr>
              <a:t>via le logiciel QUALTRICS, des </a:t>
            </a:r>
            <a:r>
              <a:rPr lang="fr-FR" sz="2200" dirty="0">
                <a:solidFill>
                  <a:srgbClr val="002060"/>
                </a:solidFill>
                <a:latin typeface="Helvetica Neue"/>
                <a:ea typeface="Helvetica Neue"/>
                <a:cs typeface="Helvetica Neue"/>
                <a:sym typeface="Helvetica Neue"/>
              </a:rPr>
              <a:t>12.192 </a:t>
            </a:r>
            <a:r>
              <a:rPr lang="fr-FR" sz="2200" b="0" i="0" u="none" strike="noStrike" cap="none" dirty="0">
                <a:solidFill>
                  <a:srgbClr val="002060"/>
                </a:solidFill>
                <a:latin typeface="Helvetica Neue"/>
                <a:ea typeface="Helvetica Neue"/>
                <a:cs typeface="Helvetica Neue"/>
                <a:sym typeface="Helvetica Neue"/>
              </a:rPr>
              <a:t>répon</a:t>
            </a:r>
            <a:r>
              <a:rPr lang="fr-FR" sz="2200" dirty="0">
                <a:solidFill>
                  <a:srgbClr val="002060"/>
                </a:solidFill>
                <a:latin typeface="Helvetica Neue"/>
                <a:ea typeface="Helvetica Neue"/>
                <a:cs typeface="Helvetica Neue"/>
                <a:sym typeface="Helvetica Neue"/>
              </a:rPr>
              <a:t>ses. </a:t>
            </a:r>
          </a:p>
          <a:p>
            <a:pPr marL="0" marR="0" lvl="0" indent="0" algn="just" rtl="0">
              <a:lnSpc>
                <a:spcPct val="100000"/>
              </a:lnSpc>
              <a:spcBef>
                <a:spcPts val="0"/>
              </a:spcBef>
              <a:spcAft>
                <a:spcPts val="0"/>
              </a:spcAft>
              <a:buClr>
                <a:srgbClr val="000000"/>
              </a:buClr>
              <a:buSzPts val="2400"/>
              <a:buFont typeface="Arial"/>
              <a:buNone/>
            </a:pPr>
            <a:endParaRPr sz="2200" dirty="0">
              <a:solidFill>
                <a:srgbClr val="00206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r>
              <a:rPr lang="fr-FR" sz="2200" b="0" i="0" u="none" strike="noStrike" cap="none" dirty="0">
                <a:solidFill>
                  <a:srgbClr val="002060"/>
                </a:solidFill>
                <a:latin typeface="Helvetica Neue"/>
                <a:ea typeface="Helvetica Neue"/>
                <a:cs typeface="Helvetica Neue"/>
                <a:sym typeface="Helvetica Neue"/>
              </a:rPr>
              <a:t>Afin de segmenter les profils, les différentes réponses ont été analysées transversalement sous la forme de </a:t>
            </a:r>
            <a:r>
              <a:rPr lang="fr-FR" sz="2200" b="1" i="0" u="none" strike="noStrike" cap="none" dirty="0">
                <a:solidFill>
                  <a:srgbClr val="002060"/>
                </a:solidFill>
                <a:latin typeface="Helvetica Neue"/>
                <a:ea typeface="Helvetica Neue"/>
                <a:cs typeface="Helvetica Neue"/>
                <a:sym typeface="Helvetica Neue"/>
              </a:rPr>
              <a:t>tableaux de tris à plat et de tris croisés </a:t>
            </a:r>
            <a:r>
              <a:rPr lang="fr-FR" sz="2200" b="0" i="0" u="none" strike="noStrike" cap="none" dirty="0">
                <a:solidFill>
                  <a:srgbClr val="002060"/>
                </a:solidFill>
                <a:latin typeface="Helvetica Neue"/>
                <a:ea typeface="Helvetica Neue"/>
                <a:cs typeface="Helvetica Neue"/>
                <a:sym typeface="Helvetica Neue"/>
              </a:rPr>
              <a:t>permettant d’identifier les liens entre les différentes réponses apportées. La symétrie entre certaines questions ont permis d’affiner et d’apporter la plus grande précision entre les données. </a:t>
            </a:r>
            <a:endParaRPr sz="2200" b="0" i="0" u="none" strike="noStrike" cap="none" dirty="0">
              <a:solidFill>
                <a:srgbClr val="00206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endParaRPr sz="2200" b="0" i="0" u="none" strike="noStrike" cap="none" dirty="0">
              <a:solidFill>
                <a:srgbClr val="00206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r>
              <a:rPr lang="fr-FR" sz="2200" b="0" i="0" u="none" strike="noStrike" cap="none" dirty="0">
                <a:solidFill>
                  <a:srgbClr val="002060"/>
                </a:solidFill>
                <a:latin typeface="Helvetica Neue"/>
                <a:ea typeface="Helvetica Neue"/>
                <a:cs typeface="Helvetica Neue"/>
                <a:sym typeface="Helvetica Neue"/>
              </a:rPr>
              <a:t>Les tendances majoritaires ou minoritaires dégagées ont été étudiées et traduites grâce aux informations du marché obtenues lors de la recherche documentaire. Cette dernière a été également pilier pour expliquer les </a:t>
            </a:r>
            <a:r>
              <a:rPr lang="fr-FR" sz="2200" b="1" i="0" u="none" strike="noStrike" cap="none" dirty="0">
                <a:solidFill>
                  <a:srgbClr val="002060"/>
                </a:solidFill>
                <a:latin typeface="Helvetica Neue"/>
                <a:ea typeface="Helvetica Neue"/>
                <a:cs typeface="Helvetica Neue"/>
                <a:sym typeface="Helvetica Neue"/>
              </a:rPr>
              <a:t>sources des tendances</a:t>
            </a:r>
            <a:r>
              <a:rPr lang="fr-FR" sz="2200" b="0" i="0" u="none" strike="noStrike" cap="none" dirty="0">
                <a:solidFill>
                  <a:srgbClr val="002060"/>
                </a:solidFill>
                <a:latin typeface="Helvetica Neue"/>
                <a:ea typeface="Helvetica Neue"/>
                <a:cs typeface="Helvetica Neue"/>
                <a:sym typeface="Helvetica Neue"/>
              </a:rPr>
              <a:t>.</a:t>
            </a:r>
            <a:endParaRPr sz="2200" b="0" i="0" u="none" strike="noStrike" cap="none" dirty="0">
              <a:solidFill>
                <a:srgbClr val="00206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endParaRPr sz="2200" b="0" i="0" u="none" strike="noStrike" cap="none" dirty="0">
              <a:solidFill>
                <a:srgbClr val="00206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r>
              <a:rPr lang="fr-FR" sz="2200" b="0" i="0" u="none" strike="noStrike" cap="none" dirty="0">
                <a:solidFill>
                  <a:srgbClr val="002060"/>
                </a:solidFill>
                <a:latin typeface="Helvetica Neue"/>
                <a:ea typeface="Helvetica Neue"/>
                <a:cs typeface="Helvetica Neue"/>
                <a:sym typeface="Helvetica Neue"/>
              </a:rPr>
              <a:t>L’Intervenante a veillé à décrire de façon claire et lisible les résultats de l'enquête.</a:t>
            </a:r>
            <a:r>
              <a:rPr lang="fr-FR" sz="2200" b="0" i="0" u="none" strike="noStrike" cap="none" dirty="0">
                <a:solidFill>
                  <a:schemeClr val="dk2"/>
                </a:solidFill>
                <a:latin typeface="Helvetica Neue"/>
                <a:ea typeface="Helvetica Neue"/>
                <a:cs typeface="Helvetica Neue"/>
                <a:sym typeface="Helvetica Neue"/>
              </a:rPr>
              <a:t> </a:t>
            </a:r>
            <a:endParaRPr sz="2200" b="0" i="0" u="none" strike="noStrike" cap="none" dirty="0">
              <a:solidFill>
                <a:srgbClr val="000000"/>
              </a:solidFill>
              <a:latin typeface="Helvetica Neue"/>
              <a:ea typeface="Helvetica Neue"/>
              <a:cs typeface="Helvetica Neue"/>
              <a:sym typeface="Helvetica Neue"/>
            </a:endParaRPr>
          </a:p>
        </p:txBody>
      </p:sp>
      <p:pic>
        <p:nvPicPr>
          <p:cNvPr id="284" name="Google Shape;284;p16" descr="Une image contenant texte, moniteur, équipement électronique, écran&#10;&#10;Description générée automatiquement"/>
          <p:cNvPicPr preferRelativeResize="0"/>
          <p:nvPr/>
        </p:nvPicPr>
        <p:blipFill rotWithShape="1">
          <a:blip r:embed="rId8">
            <a:alphaModFix/>
          </a:blip>
          <a:srcRect/>
          <a:stretch/>
        </p:blipFill>
        <p:spPr>
          <a:xfrm>
            <a:off x="-1" y="4289109"/>
            <a:ext cx="5711000" cy="2969100"/>
          </a:xfrm>
          <a:prstGeom prst="rect">
            <a:avLst/>
          </a:prstGeom>
          <a:noFill/>
          <a:ln>
            <a:noFill/>
          </a:ln>
        </p:spPr>
      </p:pic>
      <p:sp>
        <p:nvSpPr>
          <p:cNvPr id="17" name="Google Shape;69;p1">
            <a:extLst>
              <a:ext uri="{FF2B5EF4-FFF2-40B4-BE49-F238E27FC236}">
                <a16:creationId xmlns:a16="http://schemas.microsoft.com/office/drawing/2014/main" id="{ECCF21AD-6F47-514A-B83C-79CBFA83C173}"/>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Tree>
  </p:cSld>
  <p:clrMapOvr>
    <a:masterClrMapping/>
  </p:clrMapOvr>
  <p:extLst>
    <p:ext uri="{6950BFC3-D8DA-4A85-94F7-54DA5524770B}">
      <p188:commentRel xmlns:p188="http://schemas.microsoft.com/office/powerpoint/2018/8/main" r:id="rId3"/>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geeecb0e0f7_0_0"/>
          <p:cNvPicPr preferRelativeResize="0"/>
          <p:nvPr/>
        </p:nvPicPr>
        <p:blipFill rotWithShape="1">
          <a:blip r:embed="rId3">
            <a:alphaModFix/>
          </a:blip>
          <a:srcRect/>
          <a:stretch/>
        </p:blipFill>
        <p:spPr>
          <a:xfrm>
            <a:off x="0" y="3"/>
            <a:ext cx="18287997" cy="10259369"/>
          </a:xfrm>
          <a:prstGeom prst="rect">
            <a:avLst/>
          </a:prstGeom>
          <a:noFill/>
          <a:ln>
            <a:noFill/>
          </a:ln>
        </p:spPr>
      </p:pic>
      <p:sp>
        <p:nvSpPr>
          <p:cNvPr id="12" name="Google Shape;98;p3">
            <a:extLst>
              <a:ext uri="{FF2B5EF4-FFF2-40B4-BE49-F238E27FC236}">
                <a16:creationId xmlns:a16="http://schemas.microsoft.com/office/drawing/2014/main" id="{388C2676-551F-1347-B85C-79BC5E4745E8}"/>
              </a:ext>
            </a:extLst>
          </p:cNvPr>
          <p:cNvSpPr/>
          <p:nvPr/>
        </p:nvSpPr>
        <p:spPr>
          <a:xfrm>
            <a:off x="14514" y="-45074"/>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999" name="Google Shape;999;geeecb0e0f7_0_0"/>
          <p:cNvPicPr preferRelativeResize="0"/>
          <p:nvPr/>
        </p:nvPicPr>
        <p:blipFill rotWithShape="1">
          <a:blip r:embed="rId4">
            <a:alphaModFix/>
          </a:blip>
          <a:srcRect/>
          <a:stretch/>
        </p:blipFill>
        <p:spPr>
          <a:xfrm>
            <a:off x="15311617" y="229537"/>
            <a:ext cx="2828924" cy="904772"/>
          </a:xfrm>
          <a:prstGeom prst="rect">
            <a:avLst/>
          </a:prstGeom>
          <a:noFill/>
          <a:ln>
            <a:noFill/>
          </a:ln>
        </p:spPr>
      </p:pic>
      <p:grpSp>
        <p:nvGrpSpPr>
          <p:cNvPr id="4" name="Groupe 3">
            <a:extLst>
              <a:ext uri="{FF2B5EF4-FFF2-40B4-BE49-F238E27FC236}">
                <a16:creationId xmlns:a16="http://schemas.microsoft.com/office/drawing/2014/main" id="{0007A36E-6F77-8DBB-1714-5CBBB54015DC}"/>
              </a:ext>
            </a:extLst>
          </p:cNvPr>
          <p:cNvGrpSpPr/>
          <p:nvPr/>
        </p:nvGrpSpPr>
        <p:grpSpPr>
          <a:xfrm>
            <a:off x="5562723" y="2223352"/>
            <a:ext cx="7193032" cy="1569660"/>
            <a:chOff x="5555101" y="1622646"/>
            <a:chExt cx="7193032" cy="1569660"/>
          </a:xfrm>
        </p:grpSpPr>
        <p:sp>
          <p:nvSpPr>
            <p:cNvPr id="3" name="Rectangle : coins arrondis 2">
              <a:extLst>
                <a:ext uri="{FF2B5EF4-FFF2-40B4-BE49-F238E27FC236}">
                  <a16:creationId xmlns:a16="http://schemas.microsoft.com/office/drawing/2014/main" id="{6B9890CE-4E43-640B-F188-B4BE1E99382C}"/>
                </a:ext>
              </a:extLst>
            </p:cNvPr>
            <p:cNvSpPr/>
            <p:nvPr/>
          </p:nvSpPr>
          <p:spPr>
            <a:xfrm>
              <a:off x="5570343" y="1622646"/>
              <a:ext cx="7177790" cy="1569660"/>
            </a:xfrm>
            <a:prstGeom prst="roundRect">
              <a:avLst/>
            </a:prstGeom>
            <a:solidFill>
              <a:srgbClr val="3D547B">
                <a:alpha val="610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0" name="Google Shape;1000;geeecb0e0f7_0_0"/>
            <p:cNvSpPr txBox="1"/>
            <p:nvPr/>
          </p:nvSpPr>
          <p:spPr>
            <a:xfrm>
              <a:off x="5555101" y="1947742"/>
              <a:ext cx="717779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7200"/>
                <a:buFont typeface="Arial"/>
                <a:buNone/>
              </a:pPr>
              <a:r>
                <a:rPr lang="fr-FR" sz="4800" b="1" i="0" u="none" strike="noStrike" cap="none" dirty="0">
                  <a:solidFill>
                    <a:schemeClr val="lt1"/>
                  </a:solidFill>
                  <a:latin typeface="Helvetica Neue"/>
                  <a:ea typeface="Helvetica Neue"/>
                  <a:cs typeface="Helvetica Neue"/>
                  <a:sym typeface="Helvetica Neue"/>
                </a:rPr>
                <a:t>9</a:t>
              </a:r>
              <a:r>
                <a:rPr lang="fr-FR" sz="4800" b="1" i="0" u="none" strike="noStrike" cap="none" baseline="30000" dirty="0">
                  <a:solidFill>
                    <a:schemeClr val="lt1"/>
                  </a:solidFill>
                  <a:latin typeface="Helvetica Neue"/>
                  <a:ea typeface="Helvetica Neue"/>
                  <a:cs typeface="Helvetica Neue"/>
                  <a:sym typeface="Helvetica Neue"/>
                </a:rPr>
                <a:t>ème</a:t>
              </a:r>
              <a:r>
                <a:rPr lang="fr-FR" sz="4800" b="1" i="0" u="none" strike="noStrike" cap="none" dirty="0">
                  <a:solidFill>
                    <a:schemeClr val="lt1"/>
                  </a:solidFill>
                  <a:latin typeface="Helvetica Neue"/>
                  <a:ea typeface="Helvetica Neue"/>
                  <a:cs typeface="Helvetica Neue"/>
                  <a:sym typeface="Helvetica Neue"/>
                </a:rPr>
                <a:t> circonscription</a:t>
              </a:r>
              <a:endParaRPr sz="1000" b="0" i="0" u="none" strike="noStrike" cap="none" dirty="0">
                <a:solidFill>
                  <a:schemeClr val="dk1"/>
                </a:solidFill>
                <a:latin typeface="Helvetica Neue"/>
                <a:ea typeface="Helvetica Neue"/>
                <a:cs typeface="Helvetica Neue"/>
                <a:sym typeface="Helvetica Neue"/>
              </a:endParaRPr>
            </a:p>
          </p:txBody>
        </p:sp>
      </p:grpSp>
      <p:sp>
        <p:nvSpPr>
          <p:cNvPr id="1001" name="Google Shape;1001;geeecb0e0f7_0_0"/>
          <p:cNvSpPr/>
          <p:nvPr/>
        </p:nvSpPr>
        <p:spPr>
          <a:xfrm>
            <a:off x="-30480" y="9969431"/>
            <a:ext cx="18331811" cy="33522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geeecb0e0f7_0_0"/>
          <p:cNvSpPr txBox="1">
            <a:spLocks noGrp="1"/>
          </p:cNvSpPr>
          <p:nvPr>
            <p:ph type="sldNum" idx="12"/>
          </p:nvPr>
        </p:nvSpPr>
        <p:spPr>
          <a:xfrm>
            <a:off x="17754598" y="9969431"/>
            <a:ext cx="533400" cy="307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100</a:t>
            </a:fld>
            <a:endParaRPr/>
          </a:p>
        </p:txBody>
      </p:sp>
      <p:sp>
        <p:nvSpPr>
          <p:cNvPr id="11" name="Google Shape;69;p1">
            <a:extLst>
              <a:ext uri="{FF2B5EF4-FFF2-40B4-BE49-F238E27FC236}">
                <a16:creationId xmlns:a16="http://schemas.microsoft.com/office/drawing/2014/main" id="{1CDFDA71-8F2E-3043-BAC3-9FD05AEA0F04}"/>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 name="ZoneTexte 1">
            <a:extLst>
              <a:ext uri="{FF2B5EF4-FFF2-40B4-BE49-F238E27FC236}">
                <a16:creationId xmlns:a16="http://schemas.microsoft.com/office/drawing/2014/main" id="{5C755DF1-3590-A9CE-56C9-BC3993993485}"/>
              </a:ext>
            </a:extLst>
          </p:cNvPr>
          <p:cNvSpPr txBox="1"/>
          <p:nvPr/>
        </p:nvSpPr>
        <p:spPr>
          <a:xfrm>
            <a:off x="7643699" y="4166038"/>
            <a:ext cx="4351866" cy="6124754"/>
          </a:xfrm>
          <a:prstGeom prst="rect">
            <a:avLst/>
          </a:prstGeom>
          <a:noFill/>
        </p:spPr>
        <p:txBody>
          <a:bodyPr wrap="square" rtlCol="0">
            <a:spAutoFit/>
          </a:bodyPr>
          <a:lstStyle/>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862</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Répondants</a:t>
            </a:r>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36%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Maroc</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20%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Tunisie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19%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Sénégal</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10%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Côte d'Ivoire </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6,5%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Algérie </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5%</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Mali</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Burkina et Guinée</a:t>
            </a:r>
          </a:p>
          <a:p>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127138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101</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6205710" y="4354922"/>
            <a:ext cx="5413861" cy="3785652"/>
          </a:xfrm>
          <a:prstGeom prst="rect">
            <a:avLst/>
          </a:prstGeom>
          <a:noFill/>
        </p:spPr>
        <p:txBody>
          <a:bodyPr wrap="square" rtlCol="0">
            <a:spAutoFit/>
          </a:bodyPr>
          <a:lstStyle/>
          <a:p>
            <a:pPr algn="just"/>
            <a:r>
              <a:rPr lang="fr-FR" sz="2000" dirty="0">
                <a:solidFill>
                  <a:srgbClr val="002060"/>
                </a:solidFill>
              </a:rPr>
              <a:t>Au sujet des revenus annuels nets par ménage en 2021 :</a:t>
            </a:r>
          </a:p>
          <a:p>
            <a:pPr algn="just"/>
            <a:endParaRPr lang="fr-FR" sz="2000" dirty="0">
              <a:solidFill>
                <a:srgbClr val="002060"/>
              </a:solidFill>
            </a:endParaRPr>
          </a:p>
          <a:p>
            <a:pPr marL="342900" indent="-342900" algn="just">
              <a:buFont typeface="Arial" panose="020B0604020202020204" pitchFamily="34" charset="0"/>
              <a:buChar char="•"/>
            </a:pP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38% </a:t>
            </a:r>
            <a:r>
              <a:rPr lang="fr-FR" sz="2000" dirty="0">
                <a:solidFill>
                  <a:srgbClr val="002060"/>
                </a:solidFill>
              </a:rPr>
              <a:t>gagnent moins de 18 000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26%</a:t>
            </a:r>
            <a:r>
              <a:rPr lang="fr-FR" sz="2000" dirty="0">
                <a:solidFill>
                  <a:srgbClr val="002060"/>
                </a:solidFill>
              </a:rPr>
              <a:t> gagnent entre 18 000 et 30 000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18%</a:t>
            </a:r>
            <a:r>
              <a:rPr lang="fr-FR" sz="2000" dirty="0">
                <a:solidFill>
                  <a:srgbClr val="002060"/>
                </a:solidFill>
              </a:rPr>
              <a:t> gagnent entre 30 001 et 50 000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6% </a:t>
            </a:r>
            <a:r>
              <a:rPr lang="fr-FR" sz="2000" dirty="0">
                <a:solidFill>
                  <a:srgbClr val="002060"/>
                </a:solidFill>
              </a:rPr>
              <a:t>gagnent entre 50 001 et 65 000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12% gagnent plus de 65 000 euros</a:t>
            </a:r>
          </a:p>
        </p:txBody>
      </p:sp>
      <p:sp>
        <p:nvSpPr>
          <p:cNvPr id="20" name="ZoneTexte 19">
            <a:extLst>
              <a:ext uri="{FF2B5EF4-FFF2-40B4-BE49-F238E27FC236}">
                <a16:creationId xmlns:a16="http://schemas.microsoft.com/office/drawing/2014/main" id="{49B4841F-0E58-0AC3-0CA3-56215A1F73C3}"/>
              </a:ext>
            </a:extLst>
          </p:cNvPr>
          <p:cNvSpPr txBox="1"/>
          <p:nvPr/>
        </p:nvSpPr>
        <p:spPr>
          <a:xfrm>
            <a:off x="780405" y="4861337"/>
            <a:ext cx="4282831" cy="2246769"/>
          </a:xfrm>
          <a:prstGeom prst="rect">
            <a:avLst/>
          </a:prstGeom>
          <a:noFill/>
        </p:spPr>
        <p:txBody>
          <a:bodyPr wrap="square" rtlCol="0">
            <a:spAutoFit/>
          </a:bodyPr>
          <a:lstStyle/>
          <a:p>
            <a:pPr algn="just"/>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48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rPr>
              <a:t>de ces expatriés disposent d’une autre nationalité.</a:t>
            </a:r>
          </a:p>
          <a:p>
            <a:pPr marL="171450" indent="-171450" algn="just">
              <a:buFont typeface="Arial" charset="0"/>
              <a:buChar char="•"/>
            </a:pPr>
            <a:endParaRPr lang="fr-FR" sz="2000" dirty="0">
              <a:solidFill>
                <a:srgbClr val="002060"/>
              </a:solidFill>
            </a:endParaRPr>
          </a:p>
          <a:p>
            <a:pPr marL="171450" indent="-171450" algn="just">
              <a:buFont typeface="Arial" charset="0"/>
              <a:buChar char="•"/>
            </a:pPr>
            <a:endParaRPr lang="fr-FR" sz="2000" dirty="0">
              <a:solidFill>
                <a:srgbClr val="002060"/>
              </a:solidFill>
            </a:endParaRPr>
          </a:p>
          <a:p>
            <a:pPr algn="just"/>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95,13% </a:t>
            </a:r>
            <a:r>
              <a:rPr lang="fr-FR" sz="2000" dirty="0">
                <a:solidFill>
                  <a:srgbClr val="002060"/>
                </a:solidFill>
              </a:rPr>
              <a:t>sont inscrits au registre mondial des Français établis hors de France.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ZoneTexte 20">
            <a:extLst>
              <a:ext uri="{FF2B5EF4-FFF2-40B4-BE49-F238E27FC236}">
                <a16:creationId xmlns:a16="http://schemas.microsoft.com/office/drawing/2014/main" id="{3D4E7024-11C7-7D4A-5127-80F517D20963}"/>
              </a:ext>
            </a:extLst>
          </p:cNvPr>
          <p:cNvSpPr txBox="1"/>
          <p:nvPr/>
        </p:nvSpPr>
        <p:spPr>
          <a:xfrm>
            <a:off x="12585729" y="4553560"/>
            <a:ext cx="4493285" cy="3170099"/>
          </a:xfrm>
          <a:prstGeom prst="rect">
            <a:avLst/>
          </a:prstGeom>
          <a:noFill/>
        </p:spPr>
        <p:txBody>
          <a:bodyPr wrap="square" rtlCol="0">
            <a:spAutoFit/>
          </a:bodyPr>
          <a:lstStyle/>
          <a:p>
            <a:pPr algn="just"/>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Les répondants se définissent comme Français de l’étranger principalement par leur </a:t>
            </a:r>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culture</a:t>
            </a: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 (59,28%), leur </a:t>
            </a:r>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nationalité </a:t>
            </a: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(59,16%) et leur </a:t>
            </a:r>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langue</a:t>
            </a: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 (49,65%).</a:t>
            </a:r>
          </a:p>
          <a:p>
            <a:pPr algn="just"/>
            <a:endParaRPr lang="fr-FR" sz="2000" dirty="0">
              <a:solidFill>
                <a:srgbClr val="002060"/>
              </a:solidFill>
            </a:endParaRPr>
          </a:p>
          <a:p>
            <a:pPr algn="just"/>
            <a:endParaRPr lang="fr-FR" sz="2000" dirty="0">
              <a:solidFill>
                <a:srgbClr val="002060"/>
              </a:solidFill>
            </a:endParaRPr>
          </a:p>
          <a:p>
            <a:pPr algn="just"/>
            <a:r>
              <a:rPr lang="fr-FR" sz="2000" b="1" dirty="0">
                <a:solidFill>
                  <a:srgbClr val="002060"/>
                </a:solidFill>
              </a:rPr>
              <a:t>33</a:t>
            </a:r>
            <a:r>
              <a:rPr lang="fr-FR" sz="2000" b="1" dirty="0">
                <a:solidFill>
                  <a:srgbClr val="182360"/>
                </a:solidFill>
              </a:rPr>
              <a:t>%</a:t>
            </a:r>
            <a:r>
              <a:rPr lang="fr-FR" sz="2000" b="1" dirty="0">
                <a:solidFill>
                  <a:srgbClr val="002060"/>
                </a:solidFill>
              </a:rPr>
              <a:t> </a:t>
            </a:r>
            <a:r>
              <a:rPr lang="fr-FR" sz="2000" dirty="0">
                <a:solidFill>
                  <a:srgbClr val="002060"/>
                </a:solidFill>
              </a:rPr>
              <a:t>d’entre eux sont membres d’au moins une association locale dans leur pays de résidence.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Rectangle 1">
            <a:extLst>
              <a:ext uri="{FF2B5EF4-FFF2-40B4-BE49-F238E27FC236}">
                <a16:creationId xmlns:a16="http://schemas.microsoft.com/office/drawing/2014/main" id="{AD48A0A8-24B8-7E5F-4FCE-D8887C77339F}"/>
              </a:ext>
            </a:extLst>
          </p:cNvPr>
          <p:cNvSpPr/>
          <p:nvPr/>
        </p:nvSpPr>
        <p:spPr>
          <a:xfrm>
            <a:off x="512246"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descr="Signature contour">
            <a:extLst>
              <a:ext uri="{FF2B5EF4-FFF2-40B4-BE49-F238E27FC236}">
                <a16:creationId xmlns:a16="http://schemas.microsoft.com/office/drawing/2014/main" id="{8FDF6AE9-6474-41F2-2F90-DA21FDEDCD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7420" y="3448450"/>
            <a:ext cx="914400" cy="914400"/>
          </a:xfrm>
          <a:prstGeom prst="rect">
            <a:avLst/>
          </a:prstGeom>
        </p:spPr>
      </p:pic>
      <p:sp>
        <p:nvSpPr>
          <p:cNvPr id="23" name="Rectangle 22">
            <a:extLst>
              <a:ext uri="{FF2B5EF4-FFF2-40B4-BE49-F238E27FC236}">
                <a16:creationId xmlns:a16="http://schemas.microsoft.com/office/drawing/2014/main" id="{3B019A0D-AD23-4D71-3776-A95C1ECB3053}"/>
              </a:ext>
            </a:extLst>
          </p:cNvPr>
          <p:cNvSpPr/>
          <p:nvPr/>
        </p:nvSpPr>
        <p:spPr>
          <a:xfrm>
            <a:off x="6205710" y="3124268"/>
            <a:ext cx="541386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48F9945-1E29-76B5-3E1C-8395D45D2B7E}"/>
              </a:ext>
            </a:extLst>
          </p:cNvPr>
          <p:cNvSpPr/>
          <p:nvPr/>
        </p:nvSpPr>
        <p:spPr>
          <a:xfrm>
            <a:off x="12445578"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descr="Paie contour">
            <a:extLst>
              <a:ext uri="{FF2B5EF4-FFF2-40B4-BE49-F238E27FC236}">
                <a16:creationId xmlns:a16="http://schemas.microsoft.com/office/drawing/2014/main" id="{A3470456-F978-4C7C-1FAA-093735094F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440" y="3282395"/>
            <a:ext cx="914400" cy="914400"/>
          </a:xfrm>
          <a:prstGeom prst="rect">
            <a:avLst/>
          </a:prstGeom>
        </p:spPr>
      </p:pic>
      <p:pic>
        <p:nvPicPr>
          <p:cNvPr id="10" name="Graphique 9" descr="Globe terrestre : Asie et Australie avec un remplissage uni">
            <a:extLst>
              <a:ext uri="{FF2B5EF4-FFF2-40B4-BE49-F238E27FC236}">
                <a16:creationId xmlns:a16="http://schemas.microsoft.com/office/drawing/2014/main" id="{4C4F92E3-F0B3-8DD5-78CF-022435D80A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75172" y="3282395"/>
            <a:ext cx="914400" cy="914400"/>
          </a:xfrm>
          <a:prstGeom prst="rect">
            <a:avLst/>
          </a:prstGeom>
        </p:spPr>
      </p:pic>
      <p:sp>
        <p:nvSpPr>
          <p:cNvPr id="22" name="Google Shape;351;p11">
            <a:extLst>
              <a:ext uri="{FF2B5EF4-FFF2-40B4-BE49-F238E27FC236}">
                <a16:creationId xmlns:a16="http://schemas.microsoft.com/office/drawing/2014/main" id="{D1E91775-F099-8ED4-AC7D-551DC0A4D83B}"/>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Neuvième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584319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102</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3182731" y="8071445"/>
            <a:ext cx="14703632" cy="1323439"/>
          </a:xfrm>
          <a:prstGeom prst="rect">
            <a:avLst/>
          </a:prstGeom>
          <a:noFill/>
        </p:spPr>
        <p:txBody>
          <a:bodyPr wrap="square" rtlCol="0">
            <a:spAutoFit/>
          </a:bodyPr>
          <a:lstStyle/>
          <a:p>
            <a:pPr algn="just"/>
            <a:r>
              <a:rPr lang="fr-FR" sz="15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12,18% </a:t>
            </a:r>
            <a:r>
              <a:rPr lang="fr-FR" sz="15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des répondants de la neuvième circonscription envisagent un retour en France en 2022 afin d’y installer leur résidence principale soit plus que la moyenne de la totalité des répondants. </a:t>
            </a:r>
            <a:r>
              <a:rPr lang="fr-FR" sz="15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61,48%</a:t>
            </a:r>
            <a:r>
              <a:rPr lang="fr-FR" sz="15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 d’entre eux ne prévoient pas de retour et </a:t>
            </a:r>
            <a:r>
              <a:rPr lang="fr-FR" sz="15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26,33% </a:t>
            </a:r>
            <a:r>
              <a:rPr lang="fr-FR" sz="15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déclarent ne pas savoir. </a:t>
            </a:r>
          </a:p>
          <a:p>
            <a:pPr lvl="1" algn="just"/>
            <a:endParaRPr lang="fr-FR" sz="15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5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Les répondants souhaitant rentrer en France le font principalement pour des motifs familiaux ou personnels. </a:t>
            </a:r>
          </a:p>
          <a:p>
            <a:pPr algn="just"/>
            <a:endParaRPr lang="fr-FR" sz="2000" dirty="0">
              <a:solidFill>
                <a:srgbClr val="002060"/>
              </a:solidFill>
            </a:endParaRPr>
          </a:p>
        </p:txBody>
      </p:sp>
      <p:sp>
        <p:nvSpPr>
          <p:cNvPr id="26" name="Rectangle 25">
            <a:extLst>
              <a:ext uri="{FF2B5EF4-FFF2-40B4-BE49-F238E27FC236}">
                <a16:creationId xmlns:a16="http://schemas.microsoft.com/office/drawing/2014/main" id="{73BFB55F-8BE7-A527-F5CA-45E8CB64DC25}"/>
              </a:ext>
            </a:extLst>
          </p:cNvPr>
          <p:cNvSpPr/>
          <p:nvPr/>
        </p:nvSpPr>
        <p:spPr>
          <a:xfrm>
            <a:off x="2365168" y="1859098"/>
            <a:ext cx="3849131" cy="307777"/>
          </a:xfrm>
          <a:prstGeom prst="rect">
            <a:avLst/>
          </a:prstGeom>
        </p:spPr>
        <p:txBody>
          <a:bodyPr wrap="none">
            <a:spAutoFit/>
          </a:bodyPr>
          <a:lstStyle/>
          <a:p>
            <a:pPr algn="ctr"/>
            <a:r>
              <a:rPr lang="fr-FR" b="1" dirty="0">
                <a:solidFill>
                  <a:schemeClr val="bg1">
                    <a:lumMod val="65000"/>
                  </a:schemeClr>
                </a:solidFill>
              </a:rPr>
              <a:t>Quelle est votre situation professionnelle ?</a:t>
            </a:r>
          </a:p>
        </p:txBody>
      </p:sp>
      <p:sp>
        <p:nvSpPr>
          <p:cNvPr id="27" name="Rectangle 26">
            <a:extLst>
              <a:ext uri="{FF2B5EF4-FFF2-40B4-BE49-F238E27FC236}">
                <a16:creationId xmlns:a16="http://schemas.microsoft.com/office/drawing/2014/main" id="{6F8DFE95-326F-53BA-1FCA-0B11819F7B6B}"/>
              </a:ext>
            </a:extLst>
          </p:cNvPr>
          <p:cNvSpPr/>
          <p:nvPr/>
        </p:nvSpPr>
        <p:spPr>
          <a:xfrm>
            <a:off x="11000891" y="1949662"/>
            <a:ext cx="4826963" cy="307777"/>
          </a:xfrm>
          <a:prstGeom prst="rect">
            <a:avLst/>
          </a:prstGeom>
        </p:spPr>
        <p:txBody>
          <a:bodyPr wrap="none">
            <a:spAutoFit/>
          </a:bodyPr>
          <a:lstStyle/>
          <a:p>
            <a:pPr algn="ctr"/>
            <a:r>
              <a:rPr lang="fr-FR" b="1" dirty="0">
                <a:solidFill>
                  <a:schemeClr val="bg1">
                    <a:lumMod val="65000"/>
                  </a:schemeClr>
                </a:solidFill>
              </a:rPr>
              <a:t>Depuis combien d'années avez-vous quitté la France ?</a:t>
            </a:r>
          </a:p>
        </p:txBody>
      </p:sp>
      <p:sp>
        <p:nvSpPr>
          <p:cNvPr id="20" name="Rectangle 19">
            <a:extLst>
              <a:ext uri="{FF2B5EF4-FFF2-40B4-BE49-F238E27FC236}">
                <a16:creationId xmlns:a16="http://schemas.microsoft.com/office/drawing/2014/main" id="{7824460F-FEAC-1A5C-A88F-339EBC37132A}"/>
              </a:ext>
            </a:extLst>
          </p:cNvPr>
          <p:cNvSpPr/>
          <p:nvPr/>
        </p:nvSpPr>
        <p:spPr>
          <a:xfrm>
            <a:off x="1016001" y="7789622"/>
            <a:ext cx="16998420" cy="16225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descr="Atterrissage contour">
            <a:extLst>
              <a:ext uri="{FF2B5EF4-FFF2-40B4-BE49-F238E27FC236}">
                <a16:creationId xmlns:a16="http://schemas.microsoft.com/office/drawing/2014/main" id="{4A55CC37-F42A-1FE3-27A0-85ACF8ACFD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227" y="7997808"/>
            <a:ext cx="1272808" cy="1272808"/>
          </a:xfrm>
          <a:prstGeom prst="rect">
            <a:avLst/>
          </a:prstGeom>
        </p:spPr>
      </p:pic>
      <p:pic>
        <p:nvPicPr>
          <p:cNvPr id="23" name="Image 22">
            <a:extLst>
              <a:ext uri="{FF2B5EF4-FFF2-40B4-BE49-F238E27FC236}">
                <a16:creationId xmlns:a16="http://schemas.microsoft.com/office/drawing/2014/main" id="{DBAF1C25-176A-0094-DF67-F0AAF643B3CF}"/>
              </a:ext>
            </a:extLst>
          </p:cNvPr>
          <p:cNvPicPr>
            <a:picLocks noChangeAspect="1"/>
          </p:cNvPicPr>
          <p:nvPr/>
        </p:nvPicPr>
        <p:blipFill>
          <a:blip r:embed="rId8"/>
          <a:stretch>
            <a:fillRect/>
          </a:stretch>
        </p:blipFill>
        <p:spPr>
          <a:xfrm>
            <a:off x="8437405" y="2944411"/>
            <a:ext cx="9211400" cy="3619679"/>
          </a:xfrm>
          <a:prstGeom prst="rect">
            <a:avLst/>
          </a:prstGeom>
        </p:spPr>
      </p:pic>
      <p:sp>
        <p:nvSpPr>
          <p:cNvPr id="29" name="Google Shape;351;p11">
            <a:extLst>
              <a:ext uri="{FF2B5EF4-FFF2-40B4-BE49-F238E27FC236}">
                <a16:creationId xmlns:a16="http://schemas.microsoft.com/office/drawing/2014/main" id="{795D85BE-6236-E931-5E10-2574B0E11016}"/>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Neuvième circonscription</a:t>
            </a:r>
            <a:endParaRPr sz="2400" b="0" i="0" u="none" strike="noStrike" cap="none" dirty="0">
              <a:solidFill>
                <a:schemeClr val="bg1"/>
              </a:solidFill>
              <a:latin typeface="Helvetica Neue"/>
              <a:ea typeface="Helvetica Neue"/>
              <a:cs typeface="Helvetica Neue"/>
              <a:sym typeface="Helvetica Neue"/>
            </a:endParaRPr>
          </a:p>
        </p:txBody>
      </p:sp>
      <p:pic>
        <p:nvPicPr>
          <p:cNvPr id="4" name="Image 3">
            <a:extLst>
              <a:ext uri="{FF2B5EF4-FFF2-40B4-BE49-F238E27FC236}">
                <a16:creationId xmlns:a16="http://schemas.microsoft.com/office/drawing/2014/main" id="{CAC0A39A-7368-96DE-895E-A0F8F33243ED}"/>
              </a:ext>
            </a:extLst>
          </p:cNvPr>
          <p:cNvPicPr>
            <a:picLocks noChangeAspect="1"/>
          </p:cNvPicPr>
          <p:nvPr/>
        </p:nvPicPr>
        <p:blipFill>
          <a:blip r:embed="rId9"/>
          <a:stretch>
            <a:fillRect/>
          </a:stretch>
        </p:blipFill>
        <p:spPr>
          <a:xfrm>
            <a:off x="285897" y="2368607"/>
            <a:ext cx="8007672" cy="4276471"/>
          </a:xfrm>
          <a:prstGeom prst="rect">
            <a:avLst/>
          </a:prstGeom>
        </p:spPr>
      </p:pic>
    </p:spTree>
    <p:extLst>
      <p:ext uri="{BB962C8B-B14F-4D97-AF65-F5344CB8AC3E}">
        <p14:creationId xmlns:p14="http://schemas.microsoft.com/office/powerpoint/2010/main" val="17882630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103</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0" name="ZoneTexte 19">
            <a:extLst>
              <a:ext uri="{FF2B5EF4-FFF2-40B4-BE49-F238E27FC236}">
                <a16:creationId xmlns:a16="http://schemas.microsoft.com/office/drawing/2014/main" id="{C0BE522D-73A8-F5D6-C379-4F23B4E18389}"/>
              </a:ext>
            </a:extLst>
          </p:cNvPr>
          <p:cNvSpPr txBox="1"/>
          <p:nvPr/>
        </p:nvSpPr>
        <p:spPr>
          <a:xfrm>
            <a:off x="10904886" y="3190924"/>
            <a:ext cx="7248177" cy="5324535"/>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principales préoccupations ressenties par les Français de la neuvième circonscription sont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L’accès à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assurance maladie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48%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 leurs enfants (pour 40%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37%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Assurer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revenu</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suffisant (pour 26% d’entre eux)</a:t>
            </a: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préoccupations ressenties en 2022 étaient déjà présentes lors du baromètre de 2019.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DCC5F2DA-D194-FCD1-3578-B45EABBF65E7}"/>
              </a:ext>
            </a:extLst>
          </p:cNvPr>
          <p:cNvSpPr/>
          <p:nvPr/>
        </p:nvSpPr>
        <p:spPr>
          <a:xfrm>
            <a:off x="1080464" y="2852370"/>
            <a:ext cx="8754320" cy="338554"/>
          </a:xfrm>
          <a:prstGeom prst="rect">
            <a:avLst/>
          </a:prstGeom>
        </p:spPr>
        <p:txBody>
          <a:bodyPr wrap="none">
            <a:spAutoFit/>
          </a:bodyPr>
          <a:lstStyle/>
          <a:p>
            <a:pPr algn="ctr"/>
            <a:r>
              <a:rPr lang="fr-FR" sz="1600" b="1" dirty="0">
                <a:solidFill>
                  <a:schemeClr val="bg1">
                    <a:lumMod val="65000"/>
                  </a:schemeClr>
                </a:solidFill>
              </a:rPr>
              <a:t>Quelles sont vos principales préoccupations en tant que Français à l'étranger en 2022 ?</a:t>
            </a:r>
          </a:p>
        </p:txBody>
      </p:sp>
      <p:pic>
        <p:nvPicPr>
          <p:cNvPr id="3" name="Image 2">
            <a:extLst>
              <a:ext uri="{FF2B5EF4-FFF2-40B4-BE49-F238E27FC236}">
                <a16:creationId xmlns:a16="http://schemas.microsoft.com/office/drawing/2014/main" id="{5751B371-76E7-DA15-954D-9C0D8EAC0139}"/>
              </a:ext>
            </a:extLst>
          </p:cNvPr>
          <p:cNvPicPr>
            <a:picLocks noChangeAspect="1"/>
          </p:cNvPicPr>
          <p:nvPr/>
        </p:nvPicPr>
        <p:blipFill>
          <a:blip r:embed="rId6"/>
          <a:stretch>
            <a:fillRect/>
          </a:stretch>
        </p:blipFill>
        <p:spPr>
          <a:xfrm>
            <a:off x="134937" y="3868484"/>
            <a:ext cx="10579262" cy="4189307"/>
          </a:xfrm>
          <a:prstGeom prst="rect">
            <a:avLst/>
          </a:prstGeom>
        </p:spPr>
      </p:pic>
      <p:sp>
        <p:nvSpPr>
          <p:cNvPr id="18" name="Google Shape;351;p11">
            <a:extLst>
              <a:ext uri="{FF2B5EF4-FFF2-40B4-BE49-F238E27FC236}">
                <a16:creationId xmlns:a16="http://schemas.microsoft.com/office/drawing/2014/main" id="{1E1305EE-7143-CAD2-678E-7DF69D867978}"/>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Neuvième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1273460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104</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773657" y="2001278"/>
            <a:ext cx="1664238"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L’éducation</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741812" y="2566285"/>
            <a:ext cx="6272609" cy="8710077"/>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cette partie du baromètre, portant sur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seuls les répondants ayant des enfants ont pu répondre. Cela représentait  692 répondants.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ici que les Français appartenant à la 9</a:t>
            </a:r>
            <a:r>
              <a:rPr lang="fr-FR" sz="2000" baseline="30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ème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circonscription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accès facilité à l’université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réseau d’enseignement français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à l’étranger.</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cours de français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enfants dans son pays d’accueil.</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remarque que les répondants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attachent plus d’importance aux critères proposés en 2022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que lors du baromètre de 2019.</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scolariser ses enfants dans le réseau d’enseignement français</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à l’étranger avait une importance moyenne de 4,17 en 2019 contre 4,7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F7931316-3FCE-F47F-C641-84383DA31832}"/>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A7ECAF95-3208-5685-DFA9-EAE4B487FAE7}"/>
              </a:ext>
            </a:extLst>
          </p:cNvPr>
          <p:cNvPicPr>
            <a:picLocks noChangeAspect="1"/>
          </p:cNvPicPr>
          <p:nvPr/>
        </p:nvPicPr>
        <p:blipFill>
          <a:blip r:embed="rId6"/>
          <a:stretch>
            <a:fillRect/>
          </a:stretch>
        </p:blipFill>
        <p:spPr>
          <a:xfrm>
            <a:off x="273579" y="2697146"/>
            <a:ext cx="10359372" cy="2271093"/>
          </a:xfrm>
          <a:prstGeom prst="rect">
            <a:avLst/>
          </a:prstGeom>
        </p:spPr>
      </p:pic>
      <p:pic>
        <p:nvPicPr>
          <p:cNvPr id="5" name="Image 4">
            <a:extLst>
              <a:ext uri="{FF2B5EF4-FFF2-40B4-BE49-F238E27FC236}">
                <a16:creationId xmlns:a16="http://schemas.microsoft.com/office/drawing/2014/main" id="{1D204B24-425F-2C58-51FC-63EB39253720}"/>
              </a:ext>
            </a:extLst>
          </p:cNvPr>
          <p:cNvPicPr>
            <a:picLocks noChangeAspect="1"/>
          </p:cNvPicPr>
          <p:nvPr/>
        </p:nvPicPr>
        <p:blipFill>
          <a:blip r:embed="rId7"/>
          <a:stretch>
            <a:fillRect/>
          </a:stretch>
        </p:blipFill>
        <p:spPr>
          <a:xfrm>
            <a:off x="757627" y="5041705"/>
            <a:ext cx="10687568" cy="2249488"/>
          </a:xfrm>
          <a:prstGeom prst="rect">
            <a:avLst/>
          </a:prstGeom>
        </p:spPr>
      </p:pic>
      <p:pic>
        <p:nvPicPr>
          <p:cNvPr id="7" name="Image 6">
            <a:extLst>
              <a:ext uri="{FF2B5EF4-FFF2-40B4-BE49-F238E27FC236}">
                <a16:creationId xmlns:a16="http://schemas.microsoft.com/office/drawing/2014/main" id="{67DE0FCD-D382-3A8E-0755-0553022603E6}"/>
              </a:ext>
            </a:extLst>
          </p:cNvPr>
          <p:cNvPicPr>
            <a:picLocks noChangeAspect="1"/>
          </p:cNvPicPr>
          <p:nvPr/>
        </p:nvPicPr>
        <p:blipFill>
          <a:blip r:embed="rId8"/>
          <a:stretch>
            <a:fillRect/>
          </a:stretch>
        </p:blipFill>
        <p:spPr>
          <a:xfrm>
            <a:off x="3754136" y="7426966"/>
            <a:ext cx="4175728" cy="2566216"/>
          </a:xfrm>
          <a:prstGeom prst="rect">
            <a:avLst/>
          </a:prstGeom>
        </p:spPr>
      </p:pic>
      <p:sp>
        <p:nvSpPr>
          <p:cNvPr id="24" name="Google Shape;351;p11">
            <a:extLst>
              <a:ext uri="{FF2B5EF4-FFF2-40B4-BE49-F238E27FC236}">
                <a16:creationId xmlns:a16="http://schemas.microsoft.com/office/drawing/2014/main" id="{0239AEC3-53BC-E1A8-56A9-0F197CD34D09}"/>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Neuvième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6286690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105</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28458" y="2162335"/>
            <a:ext cx="7726795"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actions menées en direction des Français de l’étranger</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2391397" y="4355518"/>
            <a:ext cx="5228266" cy="4093428"/>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Français de l’étranger appartenant à la neuvième circonscription affirment qu’ils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connaissent peu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actions menées en direction des Français de l’étranger. </a:t>
            </a:r>
          </a:p>
          <a:p>
            <a:pPr lvl="1" algn="just">
              <a:lnSpc>
                <a:spcPct val="150000"/>
              </a:lnSpc>
            </a:pP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Ils connaissent globalement mieux les actions menées en leur faveur que dans la totalité des répondants.</a:t>
            </a: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D52DFF8A-39D3-4C7D-0561-65666859E2B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39833EBD-D56E-AAE9-98F5-25F8A50DA906}"/>
              </a:ext>
            </a:extLst>
          </p:cNvPr>
          <p:cNvPicPr>
            <a:picLocks noChangeAspect="1"/>
          </p:cNvPicPr>
          <p:nvPr/>
        </p:nvPicPr>
        <p:blipFill>
          <a:blip r:embed="rId6"/>
          <a:stretch>
            <a:fillRect/>
          </a:stretch>
        </p:blipFill>
        <p:spPr>
          <a:xfrm>
            <a:off x="57476" y="3232098"/>
            <a:ext cx="11823700" cy="3035300"/>
          </a:xfrm>
          <a:prstGeom prst="rect">
            <a:avLst/>
          </a:prstGeom>
        </p:spPr>
      </p:pic>
      <p:pic>
        <p:nvPicPr>
          <p:cNvPr id="6" name="Image 5">
            <a:extLst>
              <a:ext uri="{FF2B5EF4-FFF2-40B4-BE49-F238E27FC236}">
                <a16:creationId xmlns:a16="http://schemas.microsoft.com/office/drawing/2014/main" id="{6341D1F4-3813-2306-7B4C-83FB2FBB92BE}"/>
              </a:ext>
            </a:extLst>
          </p:cNvPr>
          <p:cNvPicPr>
            <a:picLocks noChangeAspect="1"/>
          </p:cNvPicPr>
          <p:nvPr/>
        </p:nvPicPr>
        <p:blipFill>
          <a:blip r:embed="rId7"/>
          <a:stretch>
            <a:fillRect/>
          </a:stretch>
        </p:blipFill>
        <p:spPr>
          <a:xfrm>
            <a:off x="57476" y="6705420"/>
            <a:ext cx="11811000" cy="2895600"/>
          </a:xfrm>
          <a:prstGeom prst="rect">
            <a:avLst/>
          </a:prstGeom>
        </p:spPr>
      </p:pic>
      <p:sp>
        <p:nvSpPr>
          <p:cNvPr id="22" name="Google Shape;351;p11">
            <a:extLst>
              <a:ext uri="{FF2B5EF4-FFF2-40B4-BE49-F238E27FC236}">
                <a16:creationId xmlns:a16="http://schemas.microsoft.com/office/drawing/2014/main" id="{8332CF60-1FF5-9CB3-A277-AA0AE14E1853}"/>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Neuvième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7209195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106</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30863" y="2052797"/>
            <a:ext cx="124585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L’emploi</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786505" y="2834114"/>
            <a:ext cx="5955630" cy="7786747"/>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 le thème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l’emploi</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on constate ici que les Français appartenant à la neuvième circonscription attachent une importance particulière aux faits suivants: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Travailler à l’étranger tout en continuant à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cotiser pour la retraite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suivre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formation professionnelle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d’une aide à 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création d’entreprise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les structures françaises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a aussi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augmenté</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depuis 2019.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l’importance moyenne de travailler à l’étranger tout en continuant à cotiser pour la retraite en France était de 3,97/5 en 2019 contre 4,73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A5458D65-D918-4292-E82B-88CF17FB98F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5648D6F1-307A-0004-4355-F0CFD4EF6373}"/>
              </a:ext>
            </a:extLst>
          </p:cNvPr>
          <p:cNvPicPr>
            <a:picLocks noChangeAspect="1"/>
          </p:cNvPicPr>
          <p:nvPr/>
        </p:nvPicPr>
        <p:blipFill>
          <a:blip r:embed="rId6"/>
          <a:stretch>
            <a:fillRect/>
          </a:stretch>
        </p:blipFill>
        <p:spPr>
          <a:xfrm>
            <a:off x="510825" y="2676395"/>
            <a:ext cx="10864752" cy="2412079"/>
          </a:xfrm>
          <a:prstGeom prst="rect">
            <a:avLst/>
          </a:prstGeom>
        </p:spPr>
      </p:pic>
      <p:pic>
        <p:nvPicPr>
          <p:cNvPr id="7" name="Image 6">
            <a:extLst>
              <a:ext uri="{FF2B5EF4-FFF2-40B4-BE49-F238E27FC236}">
                <a16:creationId xmlns:a16="http://schemas.microsoft.com/office/drawing/2014/main" id="{6E94FAE1-F708-53BC-3F38-34FA89B865DC}"/>
              </a:ext>
            </a:extLst>
          </p:cNvPr>
          <p:cNvPicPr>
            <a:picLocks noChangeAspect="1"/>
          </p:cNvPicPr>
          <p:nvPr/>
        </p:nvPicPr>
        <p:blipFill>
          <a:blip r:embed="rId7"/>
          <a:stretch>
            <a:fillRect/>
          </a:stretch>
        </p:blipFill>
        <p:spPr>
          <a:xfrm>
            <a:off x="510825" y="5231803"/>
            <a:ext cx="10864752" cy="2286270"/>
          </a:xfrm>
          <a:prstGeom prst="rect">
            <a:avLst/>
          </a:prstGeom>
        </p:spPr>
      </p:pic>
      <p:pic>
        <p:nvPicPr>
          <p:cNvPr id="10" name="Image 9">
            <a:extLst>
              <a:ext uri="{FF2B5EF4-FFF2-40B4-BE49-F238E27FC236}">
                <a16:creationId xmlns:a16="http://schemas.microsoft.com/office/drawing/2014/main" id="{B9278D6C-C99C-1FE8-CBA0-BB99321726D9}"/>
              </a:ext>
            </a:extLst>
          </p:cNvPr>
          <p:cNvPicPr>
            <a:picLocks noChangeAspect="1"/>
          </p:cNvPicPr>
          <p:nvPr/>
        </p:nvPicPr>
        <p:blipFill>
          <a:blip r:embed="rId8"/>
          <a:stretch>
            <a:fillRect/>
          </a:stretch>
        </p:blipFill>
        <p:spPr>
          <a:xfrm>
            <a:off x="3754136" y="7667513"/>
            <a:ext cx="5389864" cy="2254842"/>
          </a:xfrm>
          <a:prstGeom prst="rect">
            <a:avLst/>
          </a:prstGeom>
        </p:spPr>
      </p:pic>
      <p:sp>
        <p:nvSpPr>
          <p:cNvPr id="25" name="Google Shape;351;p11">
            <a:extLst>
              <a:ext uri="{FF2B5EF4-FFF2-40B4-BE49-F238E27FC236}">
                <a16:creationId xmlns:a16="http://schemas.microsoft.com/office/drawing/2014/main" id="{AEFA0187-7230-F0EE-0010-4F6F49B37DBC}"/>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Neuvième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0095876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107</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56057" y="2213329"/>
            <a:ext cx="294824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prises de contact</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4" name="ZoneTexte 23">
            <a:extLst>
              <a:ext uri="{FF2B5EF4-FFF2-40B4-BE49-F238E27FC236}">
                <a16:creationId xmlns:a16="http://schemas.microsoft.com/office/drawing/2014/main" id="{662686E8-7AF5-6A11-24DB-DE601AD492C5}"/>
              </a:ext>
            </a:extLst>
          </p:cNvPr>
          <p:cNvSpPr txBox="1"/>
          <p:nvPr/>
        </p:nvSpPr>
        <p:spPr>
          <a:xfrm>
            <a:off x="12525654" y="3065240"/>
            <a:ext cx="5319685" cy="7355860"/>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accordent une très forte importance à ces trois propositions: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contacter facilement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mail ou téléphone une administration en France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Recevoir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soutien en ligne du consulat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démarches courantes</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contacter son consulat en cas de problème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et être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informé des évènements importants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en 2022 est proche des résultats de 2019 mais a légèrement augmenté</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3200" b="1" dirty="0">
                <a:ln>
                  <a:solidFill>
                    <a:srgbClr val="001D58"/>
                  </a:solidFill>
                </a:ln>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93%</a:t>
            </a:r>
            <a:r>
              <a:rPr lang="fr-FR" sz="3200" b="1" dirty="0">
                <a:ln>
                  <a:solidFill>
                    <a:srgbClr val="001D58"/>
                  </a:solidFill>
                </a:ln>
                <a:no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ont indiqué être informés des possibilités de vote à l’étranger pour les élections présidentielles et législatives prévues en 2022 </a:t>
            </a: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Image 2">
            <a:extLst>
              <a:ext uri="{FF2B5EF4-FFF2-40B4-BE49-F238E27FC236}">
                <a16:creationId xmlns:a16="http://schemas.microsoft.com/office/drawing/2014/main" id="{379B1F72-3280-6CD0-7331-F8AE5EE1F5C4}"/>
              </a:ext>
            </a:extLst>
          </p:cNvPr>
          <p:cNvPicPr>
            <a:picLocks noChangeAspect="1"/>
          </p:cNvPicPr>
          <p:nvPr/>
        </p:nvPicPr>
        <p:blipFill>
          <a:blip r:embed="rId6"/>
          <a:stretch>
            <a:fillRect/>
          </a:stretch>
        </p:blipFill>
        <p:spPr>
          <a:xfrm>
            <a:off x="457660" y="3182023"/>
            <a:ext cx="12001500" cy="2730500"/>
          </a:xfrm>
          <a:prstGeom prst="rect">
            <a:avLst/>
          </a:prstGeom>
        </p:spPr>
      </p:pic>
      <p:pic>
        <p:nvPicPr>
          <p:cNvPr id="6" name="Image 5">
            <a:extLst>
              <a:ext uri="{FF2B5EF4-FFF2-40B4-BE49-F238E27FC236}">
                <a16:creationId xmlns:a16="http://schemas.microsoft.com/office/drawing/2014/main" id="{F3A59DC7-B96C-9B71-E263-3A126A6CE9C7}"/>
              </a:ext>
            </a:extLst>
          </p:cNvPr>
          <p:cNvPicPr>
            <a:picLocks noChangeAspect="1"/>
          </p:cNvPicPr>
          <p:nvPr/>
        </p:nvPicPr>
        <p:blipFill>
          <a:blip r:embed="rId7"/>
          <a:stretch>
            <a:fillRect/>
          </a:stretch>
        </p:blipFill>
        <p:spPr>
          <a:xfrm>
            <a:off x="3726763" y="6571637"/>
            <a:ext cx="5359400" cy="2806700"/>
          </a:xfrm>
          <a:prstGeom prst="rect">
            <a:avLst/>
          </a:prstGeom>
        </p:spPr>
      </p:pic>
      <p:sp>
        <p:nvSpPr>
          <p:cNvPr id="21" name="Google Shape;351;p11">
            <a:extLst>
              <a:ext uri="{FF2B5EF4-FFF2-40B4-BE49-F238E27FC236}">
                <a16:creationId xmlns:a16="http://schemas.microsoft.com/office/drawing/2014/main" id="{A02983FA-9439-8AB6-7DE1-5AB1D050A464}"/>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Neuvième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2287538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108</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699918" y="2484108"/>
            <a:ext cx="1920719"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La COVID-19</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9" name="Rectangle 18">
            <a:extLst>
              <a:ext uri="{FF2B5EF4-FFF2-40B4-BE49-F238E27FC236}">
                <a16:creationId xmlns:a16="http://schemas.microsoft.com/office/drawing/2014/main" id="{773A32A5-A341-E114-59ED-FA0496A66C85}"/>
              </a:ext>
            </a:extLst>
          </p:cNvPr>
          <p:cNvSpPr/>
          <p:nvPr/>
        </p:nvSpPr>
        <p:spPr>
          <a:xfrm>
            <a:off x="1011093" y="3314663"/>
            <a:ext cx="4980852" cy="523220"/>
          </a:xfrm>
          <a:prstGeom prst="rect">
            <a:avLst/>
          </a:prstGeom>
        </p:spPr>
        <p:txBody>
          <a:bodyPr wrap="none">
            <a:spAutoFit/>
          </a:bodyPr>
          <a:lstStyle/>
          <a:p>
            <a:pPr algn="ctr"/>
            <a:r>
              <a:rPr lang="fr-FR" b="1" dirty="0">
                <a:solidFill>
                  <a:schemeClr val="bg1">
                    <a:lumMod val="65000"/>
                  </a:schemeClr>
                </a:solidFill>
              </a:rPr>
              <a:t>Avez-vous été suffisamment informés des </a:t>
            </a:r>
          </a:p>
          <a:p>
            <a:pPr algn="ctr"/>
            <a:r>
              <a:rPr lang="fr-FR" b="1" dirty="0">
                <a:solidFill>
                  <a:schemeClr val="bg1">
                    <a:lumMod val="65000"/>
                  </a:schemeClr>
                </a:solidFill>
              </a:rPr>
              <a:t>mesures sanitaires prises en cas d'un retour en France?</a:t>
            </a:r>
            <a:endParaRPr lang="fr-FR" b="1" dirty="0">
              <a:solidFill>
                <a:schemeClr val="bg1">
                  <a:lumMod val="65000"/>
                </a:schemeClr>
              </a:solidFill>
              <a:latin typeface="+mn-lt"/>
            </a:endParaRPr>
          </a:p>
        </p:txBody>
      </p:sp>
      <p:sp>
        <p:nvSpPr>
          <p:cNvPr id="18" name="Rectangle 17">
            <a:extLst>
              <a:ext uri="{FF2B5EF4-FFF2-40B4-BE49-F238E27FC236}">
                <a16:creationId xmlns:a16="http://schemas.microsoft.com/office/drawing/2014/main" id="{1DE183FA-F018-534D-3199-B91A2B1D1BA7}"/>
              </a:ext>
            </a:extLst>
          </p:cNvPr>
          <p:cNvSpPr/>
          <p:nvPr/>
        </p:nvSpPr>
        <p:spPr>
          <a:xfrm>
            <a:off x="9785484" y="2059309"/>
            <a:ext cx="6369052" cy="307777"/>
          </a:xfrm>
          <a:prstGeom prst="rect">
            <a:avLst/>
          </a:prstGeom>
        </p:spPr>
        <p:txBody>
          <a:bodyPr wrap="none">
            <a:spAutoFit/>
          </a:bodyPr>
          <a:lstStyle/>
          <a:p>
            <a:pPr algn="ctr"/>
            <a:r>
              <a:rPr lang="fr-FR" b="1" dirty="0">
                <a:solidFill>
                  <a:schemeClr val="bg1">
                    <a:lumMod val="65000"/>
                  </a:schemeClr>
                </a:solidFill>
              </a:rPr>
              <a:t>Comment la Covid-19 a-t-elle impacté votre vie de Français à l’étranger ?</a:t>
            </a:r>
            <a:endParaRPr lang="fr-FR" b="1" dirty="0">
              <a:solidFill>
                <a:schemeClr val="bg1">
                  <a:lumMod val="65000"/>
                </a:schemeClr>
              </a:solidFill>
              <a:latin typeface="+mn-lt"/>
            </a:endParaRPr>
          </a:p>
        </p:txBody>
      </p:sp>
      <p:sp>
        <p:nvSpPr>
          <p:cNvPr id="20" name="ZoneTexte 19">
            <a:extLst>
              <a:ext uri="{FF2B5EF4-FFF2-40B4-BE49-F238E27FC236}">
                <a16:creationId xmlns:a16="http://schemas.microsoft.com/office/drawing/2014/main" id="{6409FA2B-FD3E-D554-BA80-D2316654B780}"/>
              </a:ext>
            </a:extLst>
          </p:cNvPr>
          <p:cNvSpPr txBox="1"/>
          <p:nvPr/>
        </p:nvSpPr>
        <p:spPr>
          <a:xfrm>
            <a:off x="6813762" y="6789530"/>
            <a:ext cx="11339301" cy="3600986"/>
          </a:xfrm>
          <a:prstGeom prst="rect">
            <a:avLst/>
          </a:prstGeom>
          <a:noFill/>
        </p:spPr>
        <p:txBody>
          <a:bodyPr wrap="square" rtlCol="0">
            <a:spAutoFit/>
          </a:bodyPr>
          <a:lstStyle/>
          <a:p>
            <a:pPr lvl="1" algn="just"/>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majorité des répondants (76,1%) estiment qu’ils ont été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suffisamment informés</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mesures sanitaires prises en cas d’un retour en France. </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75,06%</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répondants ont bénéficié d’une campagne de vaccination par les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autorités locales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et</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10,1%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les autorités françaises</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p>
          <a:p>
            <a:pPr lvl="1" algn="just"/>
            <a:endPar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53,36%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disent ne pas avoir subi de conséquences économiques avec la COVID 19 et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40,49%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ont subi.</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L’impossibilité de rentrer en France et la crise économique ont particulièrement affecté les répondants.</a:t>
            </a:r>
          </a:p>
          <a:p>
            <a:pPr marL="285750" lvl="1" indent="-285750" algn="just">
              <a:buFont typeface="Arial" panose="020B0604020202020204" pitchFamily="34" charset="0"/>
              <a:buChar char="•"/>
            </a:pPr>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Image 8">
            <a:extLst>
              <a:ext uri="{FF2B5EF4-FFF2-40B4-BE49-F238E27FC236}">
                <a16:creationId xmlns:a16="http://schemas.microsoft.com/office/drawing/2014/main" id="{8E541BDF-1F4D-ECAD-6D74-4600C2259ED8}"/>
              </a:ext>
            </a:extLst>
          </p:cNvPr>
          <p:cNvPicPr>
            <a:picLocks noChangeAspect="1"/>
          </p:cNvPicPr>
          <p:nvPr/>
        </p:nvPicPr>
        <p:blipFill>
          <a:blip r:embed="rId6"/>
          <a:stretch>
            <a:fillRect/>
          </a:stretch>
        </p:blipFill>
        <p:spPr>
          <a:xfrm>
            <a:off x="134937" y="4105994"/>
            <a:ext cx="6618852" cy="5328235"/>
          </a:xfrm>
          <a:prstGeom prst="rect">
            <a:avLst/>
          </a:prstGeom>
        </p:spPr>
      </p:pic>
      <p:pic>
        <p:nvPicPr>
          <p:cNvPr id="11" name="Image 10">
            <a:extLst>
              <a:ext uri="{FF2B5EF4-FFF2-40B4-BE49-F238E27FC236}">
                <a16:creationId xmlns:a16="http://schemas.microsoft.com/office/drawing/2014/main" id="{5F5CAAE9-4C1E-DE2A-9479-6DD4EFE1787C}"/>
              </a:ext>
            </a:extLst>
          </p:cNvPr>
          <p:cNvPicPr>
            <a:picLocks noChangeAspect="1"/>
          </p:cNvPicPr>
          <p:nvPr/>
        </p:nvPicPr>
        <p:blipFill>
          <a:blip r:embed="rId7"/>
          <a:stretch>
            <a:fillRect/>
          </a:stretch>
        </p:blipFill>
        <p:spPr>
          <a:xfrm>
            <a:off x="8568525" y="2484108"/>
            <a:ext cx="8801031" cy="4194241"/>
          </a:xfrm>
          <a:prstGeom prst="rect">
            <a:avLst/>
          </a:prstGeom>
        </p:spPr>
      </p:pic>
      <p:sp>
        <p:nvSpPr>
          <p:cNvPr id="21" name="Google Shape;351;p11">
            <a:extLst>
              <a:ext uri="{FF2B5EF4-FFF2-40B4-BE49-F238E27FC236}">
                <a16:creationId xmlns:a16="http://schemas.microsoft.com/office/drawing/2014/main" id="{16CC4EA0-7D8A-6EEB-FD85-E70C286B6733}"/>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Neuvième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8331355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geeecb0e0f7_0_0"/>
          <p:cNvPicPr preferRelativeResize="0"/>
          <p:nvPr/>
        </p:nvPicPr>
        <p:blipFill rotWithShape="1">
          <a:blip r:embed="rId3">
            <a:alphaModFix/>
          </a:blip>
          <a:srcRect/>
          <a:stretch/>
        </p:blipFill>
        <p:spPr>
          <a:xfrm>
            <a:off x="0" y="3"/>
            <a:ext cx="18287997" cy="10259369"/>
          </a:xfrm>
          <a:prstGeom prst="rect">
            <a:avLst/>
          </a:prstGeom>
          <a:noFill/>
          <a:ln>
            <a:noFill/>
          </a:ln>
        </p:spPr>
      </p:pic>
      <p:sp>
        <p:nvSpPr>
          <p:cNvPr id="12" name="Google Shape;98;p3">
            <a:extLst>
              <a:ext uri="{FF2B5EF4-FFF2-40B4-BE49-F238E27FC236}">
                <a16:creationId xmlns:a16="http://schemas.microsoft.com/office/drawing/2014/main" id="{388C2676-551F-1347-B85C-79BC5E4745E8}"/>
              </a:ext>
            </a:extLst>
          </p:cNvPr>
          <p:cNvSpPr/>
          <p:nvPr/>
        </p:nvSpPr>
        <p:spPr>
          <a:xfrm>
            <a:off x="14514" y="-45074"/>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999" name="Google Shape;999;geeecb0e0f7_0_0"/>
          <p:cNvPicPr preferRelativeResize="0"/>
          <p:nvPr/>
        </p:nvPicPr>
        <p:blipFill rotWithShape="1">
          <a:blip r:embed="rId4">
            <a:alphaModFix/>
          </a:blip>
          <a:srcRect/>
          <a:stretch/>
        </p:blipFill>
        <p:spPr>
          <a:xfrm>
            <a:off x="15311617" y="229537"/>
            <a:ext cx="2828924" cy="904772"/>
          </a:xfrm>
          <a:prstGeom prst="rect">
            <a:avLst/>
          </a:prstGeom>
          <a:noFill/>
          <a:ln>
            <a:noFill/>
          </a:ln>
        </p:spPr>
      </p:pic>
      <p:grpSp>
        <p:nvGrpSpPr>
          <p:cNvPr id="4" name="Groupe 3">
            <a:extLst>
              <a:ext uri="{FF2B5EF4-FFF2-40B4-BE49-F238E27FC236}">
                <a16:creationId xmlns:a16="http://schemas.microsoft.com/office/drawing/2014/main" id="{0007A36E-6F77-8DBB-1714-5CBBB54015DC}"/>
              </a:ext>
            </a:extLst>
          </p:cNvPr>
          <p:cNvGrpSpPr/>
          <p:nvPr/>
        </p:nvGrpSpPr>
        <p:grpSpPr>
          <a:xfrm>
            <a:off x="5562723" y="2223352"/>
            <a:ext cx="7193032" cy="1569660"/>
            <a:chOff x="5555101" y="1622646"/>
            <a:chExt cx="7193032" cy="1569660"/>
          </a:xfrm>
        </p:grpSpPr>
        <p:sp>
          <p:nvSpPr>
            <p:cNvPr id="3" name="Rectangle : coins arrondis 2">
              <a:extLst>
                <a:ext uri="{FF2B5EF4-FFF2-40B4-BE49-F238E27FC236}">
                  <a16:creationId xmlns:a16="http://schemas.microsoft.com/office/drawing/2014/main" id="{6B9890CE-4E43-640B-F188-B4BE1E99382C}"/>
                </a:ext>
              </a:extLst>
            </p:cNvPr>
            <p:cNvSpPr/>
            <p:nvPr/>
          </p:nvSpPr>
          <p:spPr>
            <a:xfrm>
              <a:off x="5570343" y="1622646"/>
              <a:ext cx="7177790" cy="1569660"/>
            </a:xfrm>
            <a:prstGeom prst="roundRect">
              <a:avLst/>
            </a:prstGeom>
            <a:solidFill>
              <a:srgbClr val="3D547B">
                <a:alpha val="610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0" name="Google Shape;1000;geeecb0e0f7_0_0"/>
            <p:cNvSpPr txBox="1"/>
            <p:nvPr/>
          </p:nvSpPr>
          <p:spPr>
            <a:xfrm>
              <a:off x="5555101" y="1947742"/>
              <a:ext cx="717779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7200"/>
                <a:buFont typeface="Arial"/>
                <a:buNone/>
              </a:pPr>
              <a:r>
                <a:rPr lang="fr-FR" sz="4800" b="1" i="0" u="none" strike="noStrike" cap="none" dirty="0">
                  <a:solidFill>
                    <a:schemeClr val="lt1"/>
                  </a:solidFill>
                  <a:latin typeface="Helvetica Neue"/>
                  <a:ea typeface="Helvetica Neue"/>
                  <a:cs typeface="Helvetica Neue"/>
                  <a:sym typeface="Helvetica Neue"/>
                </a:rPr>
                <a:t>10</a:t>
              </a:r>
              <a:r>
                <a:rPr lang="fr-FR" sz="4800" b="1" i="0" u="none" strike="noStrike" cap="none" baseline="30000" dirty="0">
                  <a:solidFill>
                    <a:schemeClr val="lt1"/>
                  </a:solidFill>
                  <a:latin typeface="Helvetica Neue"/>
                  <a:ea typeface="Helvetica Neue"/>
                  <a:cs typeface="Helvetica Neue"/>
                  <a:sym typeface="Helvetica Neue"/>
                </a:rPr>
                <a:t>ème</a:t>
              </a:r>
              <a:r>
                <a:rPr lang="fr-FR" sz="4800" b="1" i="0" u="none" strike="noStrike" cap="none" dirty="0">
                  <a:solidFill>
                    <a:schemeClr val="lt1"/>
                  </a:solidFill>
                  <a:latin typeface="Helvetica Neue"/>
                  <a:ea typeface="Helvetica Neue"/>
                  <a:cs typeface="Helvetica Neue"/>
                  <a:sym typeface="Helvetica Neue"/>
                </a:rPr>
                <a:t> circonscription</a:t>
              </a:r>
              <a:endParaRPr sz="1000" b="0" i="0" u="none" strike="noStrike" cap="none" dirty="0">
                <a:solidFill>
                  <a:schemeClr val="dk1"/>
                </a:solidFill>
                <a:latin typeface="Helvetica Neue"/>
                <a:ea typeface="Helvetica Neue"/>
                <a:cs typeface="Helvetica Neue"/>
                <a:sym typeface="Helvetica Neue"/>
              </a:endParaRPr>
            </a:p>
          </p:txBody>
        </p:sp>
      </p:grpSp>
      <p:sp>
        <p:nvSpPr>
          <p:cNvPr id="1001" name="Google Shape;1001;geeecb0e0f7_0_0"/>
          <p:cNvSpPr/>
          <p:nvPr/>
        </p:nvSpPr>
        <p:spPr>
          <a:xfrm>
            <a:off x="-30480" y="9969431"/>
            <a:ext cx="18331811" cy="33522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geeecb0e0f7_0_0"/>
          <p:cNvSpPr txBox="1">
            <a:spLocks noGrp="1"/>
          </p:cNvSpPr>
          <p:nvPr>
            <p:ph type="sldNum" idx="12"/>
          </p:nvPr>
        </p:nvSpPr>
        <p:spPr>
          <a:xfrm>
            <a:off x="17754598" y="9969431"/>
            <a:ext cx="533400" cy="307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109</a:t>
            </a:fld>
            <a:endParaRPr/>
          </a:p>
        </p:txBody>
      </p:sp>
      <p:sp>
        <p:nvSpPr>
          <p:cNvPr id="11" name="Google Shape;69;p1">
            <a:extLst>
              <a:ext uri="{FF2B5EF4-FFF2-40B4-BE49-F238E27FC236}">
                <a16:creationId xmlns:a16="http://schemas.microsoft.com/office/drawing/2014/main" id="{1CDFDA71-8F2E-3043-BAC3-9FD05AEA0F04}"/>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 name="ZoneTexte 1">
            <a:extLst>
              <a:ext uri="{FF2B5EF4-FFF2-40B4-BE49-F238E27FC236}">
                <a16:creationId xmlns:a16="http://schemas.microsoft.com/office/drawing/2014/main" id="{5C755DF1-3590-A9CE-56C9-BC3993993485}"/>
              </a:ext>
            </a:extLst>
          </p:cNvPr>
          <p:cNvSpPr txBox="1"/>
          <p:nvPr/>
        </p:nvSpPr>
        <p:spPr>
          <a:xfrm>
            <a:off x="7014682" y="4118108"/>
            <a:ext cx="5609899" cy="7602081"/>
          </a:xfrm>
          <a:prstGeom prst="rect">
            <a:avLst/>
          </a:prstGeom>
          <a:noFill/>
        </p:spPr>
        <p:txBody>
          <a:bodyPr wrap="square" rtlCol="0">
            <a:spAutoFit/>
          </a:bodyPr>
          <a:lstStyle/>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949</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Répondants</a:t>
            </a:r>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26%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Liban</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12%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Emirats Arabes Unis</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9%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Madagascar</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8%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Maurice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7%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Afrique du sud </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5%</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Egypte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4%</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Gabon</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3%</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Arabie Saoudite, Congo, Bénin</a:t>
            </a:r>
          </a:p>
          <a:p>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852525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7"/>
          <p:cNvSpPr/>
          <p:nvPr/>
        </p:nvSpPr>
        <p:spPr>
          <a:xfrm>
            <a:off x="24942" y="10037453"/>
            <a:ext cx="18286095" cy="299672"/>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 name="Google Shape;290;p17"/>
          <p:cNvSpPr txBox="1">
            <a:spLocks noGrp="1"/>
          </p:cNvSpPr>
          <p:nvPr>
            <p:ph type="sldNum" idx="12"/>
          </p:nvPr>
        </p:nvSpPr>
        <p:spPr>
          <a:xfrm>
            <a:off x="17588442" y="10133111"/>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11</a:t>
            </a:fld>
            <a:endParaRPr/>
          </a:p>
        </p:txBody>
      </p:sp>
      <p:sp>
        <p:nvSpPr>
          <p:cNvPr id="291" name="Google Shape;291;p17"/>
          <p:cNvSpPr/>
          <p:nvPr/>
        </p:nvSpPr>
        <p:spPr>
          <a:xfrm>
            <a:off x="148910" y="2114750"/>
            <a:ext cx="4207937" cy="510733"/>
          </a:xfrm>
          <a:prstGeom prst="roundRect">
            <a:avLst>
              <a:gd name="adj" fmla="val 16667"/>
            </a:avLst>
          </a:prstGeom>
          <a:solidFill>
            <a:srgbClr val="DDD9C3"/>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fr-FR" sz="2400" b="0" i="0" u="none" strike="noStrike" cap="none">
                <a:solidFill>
                  <a:srgbClr val="002060"/>
                </a:solidFill>
                <a:latin typeface="Helvetica Neue"/>
                <a:ea typeface="Helvetica Neue"/>
                <a:cs typeface="Helvetica Neue"/>
                <a:sym typeface="Helvetica Neue"/>
              </a:rPr>
              <a:t>Élaboration du Rapport Final</a:t>
            </a:r>
            <a:endParaRPr sz="2400" b="0" i="0" u="none" strike="noStrike" cap="none">
              <a:solidFill>
                <a:srgbClr val="000000"/>
              </a:solidFill>
              <a:latin typeface="Helvetica Neue"/>
              <a:ea typeface="Helvetica Neue"/>
              <a:cs typeface="Helvetica Neue"/>
              <a:sym typeface="Helvetica Neue"/>
            </a:endParaRPr>
          </a:p>
        </p:txBody>
      </p:sp>
      <p:grpSp>
        <p:nvGrpSpPr>
          <p:cNvPr id="292" name="Google Shape;292;p17"/>
          <p:cNvGrpSpPr/>
          <p:nvPr/>
        </p:nvGrpSpPr>
        <p:grpSpPr>
          <a:xfrm>
            <a:off x="-55973" y="0"/>
            <a:ext cx="18399544" cy="1735713"/>
            <a:chOff x="36664" y="4084"/>
            <a:chExt cx="18399544" cy="1735713"/>
          </a:xfrm>
        </p:grpSpPr>
        <p:pic>
          <p:nvPicPr>
            <p:cNvPr id="293" name="Google Shape;293;p17"/>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294" name="Google Shape;294;p17"/>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295" name="Google Shape;295;p17"/>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8823"/>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96" name="Google Shape;296;p17"/>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297" name="Google Shape;297;p17"/>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98" name="Google Shape;298;p17"/>
          <p:cNvSpPr txBox="1"/>
          <p:nvPr/>
        </p:nvSpPr>
        <p:spPr>
          <a:xfrm>
            <a:off x="1583768" y="326638"/>
            <a:ext cx="6335486"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lt1"/>
                </a:solidFill>
                <a:latin typeface="Helvetica Neue"/>
                <a:ea typeface="Helvetica Neue"/>
                <a:cs typeface="Helvetica Neue"/>
                <a:sym typeface="Helvetica Neue"/>
              </a:rPr>
              <a:t>Synthèse de l’étude</a:t>
            </a:r>
            <a:endParaRPr sz="14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Arial"/>
              <a:buNone/>
            </a:pPr>
            <a:r>
              <a:rPr lang="fr-FR" sz="2400" b="0" i="1" u="none" strike="noStrike" cap="none" dirty="0">
                <a:solidFill>
                  <a:schemeClr val="lt1"/>
                </a:solidFill>
                <a:latin typeface="Helvetica Neue"/>
                <a:ea typeface="Helvetica Neue"/>
                <a:cs typeface="Helvetica Neue"/>
                <a:sym typeface="Helvetica Neue"/>
              </a:rPr>
              <a:t>Contexte &amp; Méthodologie</a:t>
            </a:r>
            <a:endParaRPr sz="1400" b="0" i="0" u="none" strike="noStrike" cap="none" dirty="0">
              <a:solidFill>
                <a:srgbClr val="000000"/>
              </a:solidFill>
              <a:latin typeface="Helvetica Neue"/>
              <a:ea typeface="Helvetica Neue"/>
              <a:cs typeface="Helvetica Neue"/>
              <a:sym typeface="Helvetica Neue"/>
            </a:endParaRPr>
          </a:p>
        </p:txBody>
      </p:sp>
      <p:pic>
        <p:nvPicPr>
          <p:cNvPr id="300" name="Google Shape;300;p17"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301" name="Google Shape;301;p17"/>
          <p:cNvSpPr txBox="1"/>
          <p:nvPr/>
        </p:nvSpPr>
        <p:spPr>
          <a:xfrm>
            <a:off x="657831" y="3198395"/>
            <a:ext cx="8850300" cy="649404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fr-FR" sz="2200" b="0" i="0" u="none" strike="noStrike" cap="none" dirty="0">
                <a:solidFill>
                  <a:srgbClr val="002060"/>
                </a:solidFill>
                <a:latin typeface="Helvetica Neue"/>
                <a:ea typeface="Helvetica Neue"/>
                <a:cs typeface="Helvetica Neue"/>
                <a:sym typeface="Helvetica Neue"/>
              </a:rPr>
              <a:t>Après la collecte des données, l’Intervenante a rédigé le </a:t>
            </a:r>
            <a:r>
              <a:rPr lang="fr-FR" sz="2200" b="1" i="0" u="none" strike="noStrike" cap="none" dirty="0">
                <a:solidFill>
                  <a:srgbClr val="002060"/>
                </a:solidFill>
                <a:latin typeface="Helvetica Neue"/>
                <a:ea typeface="Helvetica Neue"/>
                <a:cs typeface="Helvetica Neue"/>
                <a:sym typeface="Helvetica Neue"/>
              </a:rPr>
              <a:t>Rapport final </a:t>
            </a:r>
            <a:r>
              <a:rPr lang="fr-FR" sz="2200" b="0" i="0" u="none" strike="noStrike" cap="none" dirty="0">
                <a:solidFill>
                  <a:srgbClr val="002060"/>
                </a:solidFill>
                <a:latin typeface="Helvetica Neue"/>
                <a:ea typeface="Helvetica Neue"/>
                <a:cs typeface="Helvetica Neue"/>
                <a:sym typeface="Helvetica Neue"/>
              </a:rPr>
              <a:t>synthétisant l’ensemble de l’étude afin d’obtenir un rendu clair et concis. Les données collectées ont été illustrées par des </a:t>
            </a:r>
            <a:r>
              <a:rPr lang="fr-FR" sz="2200" b="1" i="0" u="none" strike="noStrike" cap="none" dirty="0">
                <a:solidFill>
                  <a:srgbClr val="002060"/>
                </a:solidFill>
                <a:latin typeface="Helvetica Neue"/>
                <a:ea typeface="Helvetica Neue"/>
                <a:cs typeface="Helvetica Neue"/>
                <a:sym typeface="Helvetica Neue"/>
              </a:rPr>
              <a:t>graphes analytiques </a:t>
            </a:r>
            <a:r>
              <a:rPr lang="fr-FR" sz="2200" b="0" i="0" u="none" strike="noStrike" cap="none" dirty="0">
                <a:solidFill>
                  <a:srgbClr val="002060"/>
                </a:solidFill>
                <a:latin typeface="Helvetica Neue"/>
                <a:ea typeface="Helvetica Neue"/>
                <a:cs typeface="Helvetica Neue"/>
                <a:sym typeface="Helvetica Neue"/>
              </a:rPr>
              <a:t>accompagnés de </a:t>
            </a:r>
            <a:r>
              <a:rPr lang="fr-FR" sz="2200" b="1" i="0" u="none" strike="noStrike" cap="none" dirty="0">
                <a:solidFill>
                  <a:srgbClr val="002060"/>
                </a:solidFill>
                <a:latin typeface="Helvetica Neue"/>
                <a:ea typeface="Helvetica Neue"/>
                <a:cs typeface="Helvetica Neue"/>
                <a:sym typeface="Helvetica Neue"/>
              </a:rPr>
              <a:t>conclusions</a:t>
            </a:r>
            <a:r>
              <a:rPr lang="fr-FR" sz="2200" b="0" i="0" u="none" strike="noStrike" cap="none" dirty="0">
                <a:solidFill>
                  <a:srgbClr val="002060"/>
                </a:solidFill>
                <a:latin typeface="Helvetica Neue"/>
                <a:ea typeface="Helvetica Neue"/>
                <a:cs typeface="Helvetica Neue"/>
                <a:sym typeface="Helvetica Neue"/>
              </a:rPr>
              <a:t>.</a:t>
            </a:r>
            <a:endParaRPr sz="2200" b="0" i="0" u="none" strike="noStrike" cap="none" dirty="0">
              <a:solidFill>
                <a:srgbClr val="00206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endParaRPr sz="2200" b="0" i="0" u="none" strike="noStrike" cap="none" dirty="0">
              <a:solidFill>
                <a:srgbClr val="00206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endParaRPr sz="2200" b="0" i="0" u="none" strike="noStrike" cap="none" dirty="0">
              <a:solidFill>
                <a:srgbClr val="00206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r>
              <a:rPr lang="fr-FR" sz="2200" b="0" i="0" u="none" strike="noStrike" cap="none" dirty="0">
                <a:solidFill>
                  <a:srgbClr val="002060"/>
                </a:solidFill>
                <a:latin typeface="Helvetica Neue"/>
                <a:ea typeface="Helvetica Neue"/>
                <a:cs typeface="Helvetica Neue"/>
                <a:sym typeface="Helvetica Neue"/>
              </a:rPr>
              <a:t>Grâce à l’expérience professionnelle et universitaire de Paris-Dauphine, l’Intervenante a été apte à donner des </a:t>
            </a:r>
            <a:r>
              <a:rPr lang="fr-FR" sz="2200" b="1" i="0" u="none" strike="noStrike" cap="none" dirty="0">
                <a:solidFill>
                  <a:srgbClr val="002060"/>
                </a:solidFill>
                <a:latin typeface="Helvetica Neue"/>
                <a:ea typeface="Helvetica Neue"/>
                <a:cs typeface="Helvetica Neue"/>
                <a:sym typeface="Helvetica Neue"/>
              </a:rPr>
              <a:t>recommandations opérationnelles</a:t>
            </a:r>
            <a:r>
              <a:rPr lang="fr-FR" sz="2200" b="0" i="0" u="none" strike="noStrike" cap="none" dirty="0">
                <a:solidFill>
                  <a:srgbClr val="002060"/>
                </a:solidFill>
                <a:latin typeface="Helvetica Neue"/>
                <a:ea typeface="Helvetica Neue"/>
                <a:cs typeface="Helvetica Neue"/>
                <a:sym typeface="Helvetica Neue"/>
              </a:rPr>
              <a:t> qui </a:t>
            </a:r>
            <a:r>
              <a:rPr lang="fr-FR" sz="2200" dirty="0">
                <a:solidFill>
                  <a:srgbClr val="002060"/>
                </a:solidFill>
                <a:latin typeface="Helvetica Neue"/>
                <a:ea typeface="Helvetica Neue"/>
                <a:cs typeface="Helvetica Neue"/>
                <a:sym typeface="Helvetica Neue"/>
              </a:rPr>
              <a:t>ont eu</a:t>
            </a:r>
            <a:r>
              <a:rPr lang="fr-FR" sz="2200" b="0" i="0" u="none" strike="noStrike" cap="none" dirty="0">
                <a:solidFill>
                  <a:srgbClr val="002060"/>
                </a:solidFill>
                <a:latin typeface="Helvetica Neue"/>
                <a:ea typeface="Helvetica Neue"/>
                <a:cs typeface="Helvetica Neue"/>
                <a:sym typeface="Helvetica Neue"/>
              </a:rPr>
              <a:t> pour sources aussi bien l’analyse des données que les cas réels auxquels elle a pu faire face tout au long de son cursus et l’expérience acquise des études précédemment réalisées au sein de Dauphine Junior Consulting Paris. </a:t>
            </a:r>
            <a:endParaRPr sz="2200" dirty="0">
              <a:solidFill>
                <a:srgbClr val="002060"/>
              </a:solidFill>
            </a:endParaRPr>
          </a:p>
          <a:p>
            <a:pPr marL="0" marR="0" lvl="0" indent="0" algn="just" rtl="0">
              <a:lnSpc>
                <a:spcPct val="100000"/>
              </a:lnSpc>
              <a:spcBef>
                <a:spcPts val="0"/>
              </a:spcBef>
              <a:spcAft>
                <a:spcPts val="0"/>
              </a:spcAft>
              <a:buClr>
                <a:srgbClr val="000000"/>
              </a:buClr>
              <a:buSzPts val="2000"/>
              <a:buFont typeface="Arial"/>
              <a:buNone/>
            </a:pPr>
            <a:endParaRPr sz="2200" b="0" i="0" u="none" strike="noStrike" cap="none" dirty="0">
              <a:solidFill>
                <a:srgbClr val="00206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endParaRPr sz="2200" b="0" i="0" u="none" strike="noStrike" cap="none" dirty="0">
              <a:solidFill>
                <a:srgbClr val="00206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r>
              <a:rPr lang="fr-FR" sz="2200" b="0" i="0" u="none" strike="noStrike" cap="none" dirty="0">
                <a:solidFill>
                  <a:srgbClr val="002060"/>
                </a:solidFill>
                <a:latin typeface="Helvetica Neue"/>
                <a:ea typeface="Helvetica Neue"/>
                <a:cs typeface="Helvetica Neue"/>
                <a:sym typeface="Helvetica Neue"/>
              </a:rPr>
              <a:t>À la problématique suivante du Client</a:t>
            </a:r>
            <a:r>
              <a:rPr lang="fr-FR" sz="2200" dirty="0">
                <a:solidFill>
                  <a:srgbClr val="002060"/>
                </a:solidFill>
                <a:latin typeface="Helvetica Neue"/>
                <a:ea typeface="Helvetica Neue"/>
                <a:cs typeface="Helvetica Neue"/>
                <a:sym typeface="Helvetica Neue"/>
              </a:rPr>
              <a:t> : a</a:t>
            </a:r>
            <a:r>
              <a:rPr lang="fr-FR" sz="2200" b="0" i="0" u="none" strike="noStrike" cap="none" dirty="0">
                <a:solidFill>
                  <a:srgbClr val="002060"/>
                </a:solidFill>
                <a:latin typeface="Helvetica Neue"/>
                <a:ea typeface="Helvetica Neue"/>
                <a:cs typeface="Helvetica Neue"/>
                <a:sym typeface="Helvetica Neue"/>
              </a:rPr>
              <a:t>nalyse</a:t>
            </a:r>
            <a:r>
              <a:rPr lang="fr-FR" sz="2200" dirty="0">
                <a:solidFill>
                  <a:srgbClr val="002060"/>
                </a:solidFill>
                <a:latin typeface="Helvetica Neue"/>
                <a:ea typeface="Helvetica Neue"/>
                <a:cs typeface="Helvetica Neue"/>
                <a:sym typeface="Helvetica Neue"/>
              </a:rPr>
              <a:t>r les besoins et attentes des ressortissants français domiciliés à l’étranger,</a:t>
            </a:r>
            <a:r>
              <a:rPr lang="fr-FR" sz="2200" b="0" i="0" u="none" strike="noStrike" cap="none" dirty="0">
                <a:solidFill>
                  <a:srgbClr val="002060"/>
                </a:solidFill>
                <a:latin typeface="Helvetica Neue"/>
                <a:ea typeface="Helvetica Neue"/>
                <a:cs typeface="Helvetica Neue"/>
                <a:sym typeface="Helvetica Neue"/>
              </a:rPr>
              <a:t> l’Intervenante principale s’est chargée d’apporter une réponse concrète et </a:t>
            </a:r>
            <a:r>
              <a:rPr lang="fr-FR" sz="2200" dirty="0">
                <a:solidFill>
                  <a:srgbClr val="002060"/>
                </a:solidFill>
                <a:latin typeface="Helvetica Neue"/>
                <a:ea typeface="Helvetica Neue"/>
                <a:cs typeface="Helvetica Neue"/>
                <a:sym typeface="Helvetica Neue"/>
              </a:rPr>
              <a:t>progressive</a:t>
            </a:r>
            <a:r>
              <a:rPr lang="fr-FR" sz="2200" b="0" i="0" u="none" strike="noStrike" cap="none" dirty="0">
                <a:solidFill>
                  <a:srgbClr val="002060"/>
                </a:solidFill>
                <a:latin typeface="Helvetica Neue"/>
                <a:ea typeface="Helvetica Neue"/>
                <a:cs typeface="Helvetica Neue"/>
                <a:sym typeface="Helvetica Neue"/>
              </a:rPr>
              <a:t>.</a:t>
            </a:r>
            <a:endParaRPr sz="2200" b="0" i="0" u="none" strike="noStrike" cap="none" dirty="0">
              <a:solidFill>
                <a:srgbClr val="00206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dirty="0">
              <a:solidFill>
                <a:srgbClr val="002060"/>
              </a:solidFill>
              <a:latin typeface="Helvetica Neue"/>
              <a:ea typeface="Helvetica Neue"/>
              <a:cs typeface="Helvetica Neue"/>
              <a:sym typeface="Helvetica Neue"/>
            </a:endParaRPr>
          </a:p>
        </p:txBody>
      </p:sp>
      <p:pic>
        <p:nvPicPr>
          <p:cNvPr id="302" name="Google Shape;302;p17"/>
          <p:cNvPicPr preferRelativeResize="0"/>
          <p:nvPr/>
        </p:nvPicPr>
        <p:blipFill rotWithShape="1">
          <a:blip r:embed="rId6">
            <a:alphaModFix/>
            <a:extLst>
              <a:ext uri="{BEBA8EAE-BF5A-486C-A8C5-ECC9F3942E4B}">
                <a14:imgProps xmlns:a14="http://schemas.microsoft.com/office/drawing/2010/main">
                  <a14:imgLayer r:embed="rId7">
                    <a14:imgEffect>
                      <a14:artisticBlur/>
                    </a14:imgEffect>
                  </a14:imgLayer>
                </a14:imgProps>
              </a:ext>
            </a:extLst>
          </a:blip>
          <a:srcRect/>
          <a:stretch/>
        </p:blipFill>
        <p:spPr>
          <a:xfrm>
            <a:off x="12141585" y="2351342"/>
            <a:ext cx="4007549" cy="2214698"/>
          </a:xfrm>
          <a:prstGeom prst="rect">
            <a:avLst/>
          </a:prstGeom>
          <a:noFill/>
          <a:ln w="28575" cap="flat" cmpd="sng">
            <a:solidFill>
              <a:schemeClr val="dk1"/>
            </a:solidFill>
            <a:prstDash val="solid"/>
            <a:round/>
            <a:headEnd type="none" w="sm" len="sm"/>
            <a:tailEnd type="none" w="sm" len="sm"/>
          </a:ln>
        </p:spPr>
      </p:pic>
      <p:pic>
        <p:nvPicPr>
          <p:cNvPr id="303" name="Google Shape;303;p17"/>
          <p:cNvPicPr preferRelativeResize="0"/>
          <p:nvPr/>
        </p:nvPicPr>
        <p:blipFill rotWithShape="1">
          <a:blip r:embed="rId8">
            <a:alphaModFix/>
            <a:extLst>
              <a:ext uri="{BEBA8EAE-BF5A-486C-A8C5-ECC9F3942E4B}">
                <a14:imgProps xmlns:a14="http://schemas.microsoft.com/office/drawing/2010/main">
                  <a14:imgLayer r:embed="rId9">
                    <a14:imgEffect>
                      <a14:artisticBlur/>
                    </a14:imgEffect>
                  </a14:imgLayer>
                </a14:imgProps>
              </a:ext>
            </a:extLst>
          </a:blip>
          <a:srcRect/>
          <a:stretch/>
        </p:blipFill>
        <p:spPr>
          <a:xfrm>
            <a:off x="13481908" y="3810174"/>
            <a:ext cx="4639934" cy="2214698"/>
          </a:xfrm>
          <a:prstGeom prst="rect">
            <a:avLst/>
          </a:prstGeom>
          <a:noFill/>
          <a:ln w="28575" cap="flat" cmpd="sng">
            <a:solidFill>
              <a:schemeClr val="dk1"/>
            </a:solidFill>
            <a:prstDash val="solid"/>
            <a:round/>
            <a:headEnd type="none" w="sm" len="sm"/>
            <a:tailEnd type="none" w="sm" len="sm"/>
          </a:ln>
        </p:spPr>
      </p:pic>
      <p:pic>
        <p:nvPicPr>
          <p:cNvPr id="304" name="Google Shape;304;p17" descr="Une image contenant texte&#10;&#10;Description générée automatiquement"/>
          <p:cNvPicPr preferRelativeResize="0"/>
          <p:nvPr/>
        </p:nvPicPr>
        <p:blipFill rotWithShape="1">
          <a:blip r:embed="rId10">
            <a:alphaModFix/>
            <a:extLst>
              <a:ext uri="{BEBA8EAE-BF5A-486C-A8C5-ECC9F3942E4B}">
                <a14:imgProps xmlns:a14="http://schemas.microsoft.com/office/drawing/2010/main">
                  <a14:imgLayer r:embed="rId11">
                    <a14:imgEffect>
                      <a14:artisticBlur/>
                    </a14:imgEffect>
                  </a14:imgLayer>
                </a14:imgProps>
              </a:ext>
            </a:extLst>
          </a:blip>
          <a:srcRect/>
          <a:stretch/>
        </p:blipFill>
        <p:spPr>
          <a:xfrm>
            <a:off x="11714165" y="5411855"/>
            <a:ext cx="4596380" cy="2619307"/>
          </a:xfrm>
          <a:prstGeom prst="rect">
            <a:avLst/>
          </a:prstGeom>
          <a:noFill/>
          <a:ln w="28575" cap="flat" cmpd="sng">
            <a:solidFill>
              <a:schemeClr val="dk1"/>
            </a:solidFill>
            <a:prstDash val="solid"/>
            <a:round/>
            <a:headEnd type="none" w="sm" len="sm"/>
            <a:tailEnd type="none" w="sm" len="sm"/>
          </a:ln>
        </p:spPr>
      </p:pic>
      <p:pic>
        <p:nvPicPr>
          <p:cNvPr id="305" name="Google Shape;305;p17"/>
          <p:cNvPicPr preferRelativeResize="0"/>
          <p:nvPr/>
        </p:nvPicPr>
        <p:blipFill rotWithShape="1">
          <a:blip r:embed="rId12">
            <a:alphaModFix/>
            <a:extLst>
              <a:ext uri="{BEBA8EAE-BF5A-486C-A8C5-ECC9F3942E4B}">
                <a14:imgProps xmlns:a14="http://schemas.microsoft.com/office/drawing/2010/main">
                  <a14:imgLayer r:embed="rId13">
                    <a14:imgEffect>
                      <a14:artisticBlur/>
                    </a14:imgEffect>
                  </a14:imgLayer>
                </a14:imgProps>
              </a:ext>
            </a:extLst>
          </a:blip>
          <a:srcRect/>
          <a:stretch/>
        </p:blipFill>
        <p:spPr>
          <a:xfrm>
            <a:off x="13920125" y="7109424"/>
            <a:ext cx="4201717" cy="2214698"/>
          </a:xfrm>
          <a:prstGeom prst="rect">
            <a:avLst/>
          </a:prstGeom>
          <a:noFill/>
          <a:ln w="28575" cap="flat" cmpd="sng">
            <a:solidFill>
              <a:schemeClr val="dk1"/>
            </a:solidFill>
            <a:prstDash val="solid"/>
            <a:round/>
            <a:headEnd type="none" w="sm" len="sm"/>
            <a:tailEnd type="none" w="sm" len="sm"/>
          </a:ln>
        </p:spPr>
      </p:pic>
      <p:pic>
        <p:nvPicPr>
          <p:cNvPr id="306" name="Google Shape;306;p17" descr="Zurück contour"/>
          <p:cNvPicPr preferRelativeResize="0"/>
          <p:nvPr/>
        </p:nvPicPr>
        <p:blipFill rotWithShape="1">
          <a:blip r:embed="rId14">
            <a:alphaModFix/>
          </a:blip>
          <a:srcRect/>
          <a:stretch/>
        </p:blipFill>
        <p:spPr>
          <a:xfrm rot="10800000">
            <a:off x="10153985" y="6579774"/>
            <a:ext cx="914400" cy="914400"/>
          </a:xfrm>
          <a:prstGeom prst="rect">
            <a:avLst/>
          </a:prstGeom>
          <a:noFill/>
          <a:ln>
            <a:noFill/>
          </a:ln>
        </p:spPr>
      </p:pic>
      <p:sp>
        <p:nvSpPr>
          <p:cNvPr id="20" name="Google Shape;69;p1">
            <a:extLst>
              <a:ext uri="{FF2B5EF4-FFF2-40B4-BE49-F238E27FC236}">
                <a16:creationId xmlns:a16="http://schemas.microsoft.com/office/drawing/2014/main" id="{A836CFA6-6A21-534D-BD44-307BD1A7E4CC}"/>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110</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6205710" y="4354922"/>
            <a:ext cx="5413861" cy="3785652"/>
          </a:xfrm>
          <a:prstGeom prst="rect">
            <a:avLst/>
          </a:prstGeom>
          <a:noFill/>
        </p:spPr>
        <p:txBody>
          <a:bodyPr wrap="square" rtlCol="0">
            <a:spAutoFit/>
          </a:bodyPr>
          <a:lstStyle/>
          <a:p>
            <a:pPr algn="just"/>
            <a:r>
              <a:rPr lang="fr-FR" sz="2000" dirty="0">
                <a:solidFill>
                  <a:srgbClr val="002060"/>
                </a:solidFill>
              </a:rPr>
              <a:t>Au sujet des revenus annuels nets par ménage en 2021 :</a:t>
            </a:r>
          </a:p>
          <a:p>
            <a:pPr algn="just"/>
            <a:endParaRPr lang="fr-FR" sz="2000" dirty="0">
              <a:solidFill>
                <a:srgbClr val="002060"/>
              </a:solidFill>
            </a:endParaRPr>
          </a:p>
          <a:p>
            <a:pPr marL="342900" indent="-342900" algn="just">
              <a:buFont typeface="Arial" panose="020B0604020202020204" pitchFamily="34" charset="0"/>
              <a:buChar char="•"/>
            </a:pP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35% </a:t>
            </a:r>
            <a:r>
              <a:rPr lang="fr-FR" sz="2000" dirty="0">
                <a:solidFill>
                  <a:srgbClr val="002060"/>
                </a:solidFill>
              </a:rPr>
              <a:t>gagnent moins de 18 000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17%</a:t>
            </a:r>
            <a:r>
              <a:rPr lang="fr-FR" sz="2000" dirty="0">
                <a:solidFill>
                  <a:srgbClr val="002060"/>
                </a:solidFill>
              </a:rPr>
              <a:t> gagnent entre 18 000 et 30 000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16%</a:t>
            </a:r>
            <a:r>
              <a:rPr lang="fr-FR" sz="2000" dirty="0">
                <a:solidFill>
                  <a:srgbClr val="002060"/>
                </a:solidFill>
              </a:rPr>
              <a:t> gagnent entre 30 001 et 50 000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7% </a:t>
            </a:r>
            <a:r>
              <a:rPr lang="fr-FR" sz="2000" dirty="0">
                <a:solidFill>
                  <a:srgbClr val="002060"/>
                </a:solidFill>
              </a:rPr>
              <a:t>gagnent entre 50 001 et 65 000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25% gagnent plus de 65 000 euros</a:t>
            </a:r>
          </a:p>
        </p:txBody>
      </p:sp>
      <p:sp>
        <p:nvSpPr>
          <p:cNvPr id="20" name="ZoneTexte 19">
            <a:extLst>
              <a:ext uri="{FF2B5EF4-FFF2-40B4-BE49-F238E27FC236}">
                <a16:creationId xmlns:a16="http://schemas.microsoft.com/office/drawing/2014/main" id="{49B4841F-0E58-0AC3-0CA3-56215A1F73C3}"/>
              </a:ext>
            </a:extLst>
          </p:cNvPr>
          <p:cNvSpPr txBox="1"/>
          <p:nvPr/>
        </p:nvSpPr>
        <p:spPr>
          <a:xfrm>
            <a:off x="780405" y="4861337"/>
            <a:ext cx="4282831" cy="2246769"/>
          </a:xfrm>
          <a:prstGeom prst="rect">
            <a:avLst/>
          </a:prstGeom>
          <a:noFill/>
        </p:spPr>
        <p:txBody>
          <a:bodyPr wrap="square" rtlCol="0">
            <a:spAutoFit/>
          </a:bodyPr>
          <a:lstStyle/>
          <a:p>
            <a:pPr algn="just"/>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47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rPr>
              <a:t>de ces expatriés disposent d’une autre nationalité.</a:t>
            </a:r>
          </a:p>
          <a:p>
            <a:pPr marL="171450" indent="-171450" algn="just">
              <a:buFont typeface="Arial" charset="0"/>
              <a:buChar char="•"/>
            </a:pPr>
            <a:endParaRPr lang="fr-FR" sz="2000" dirty="0">
              <a:solidFill>
                <a:srgbClr val="002060"/>
              </a:solidFill>
            </a:endParaRPr>
          </a:p>
          <a:p>
            <a:pPr marL="171450" indent="-171450" algn="just">
              <a:buFont typeface="Arial" charset="0"/>
              <a:buChar char="•"/>
            </a:pPr>
            <a:endParaRPr lang="fr-FR" sz="2000" dirty="0">
              <a:solidFill>
                <a:srgbClr val="002060"/>
              </a:solidFill>
            </a:endParaRPr>
          </a:p>
          <a:p>
            <a:pPr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97,68% </a:t>
            </a:r>
            <a:r>
              <a:rPr lang="fr-FR" sz="2000" dirty="0">
                <a:solidFill>
                  <a:srgbClr val="002060"/>
                </a:solidFill>
              </a:rPr>
              <a:t>sont inscrits au registre mondial des Français établis hors de France.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ZoneTexte 20">
            <a:extLst>
              <a:ext uri="{FF2B5EF4-FFF2-40B4-BE49-F238E27FC236}">
                <a16:creationId xmlns:a16="http://schemas.microsoft.com/office/drawing/2014/main" id="{3D4E7024-11C7-7D4A-5127-80F517D20963}"/>
              </a:ext>
            </a:extLst>
          </p:cNvPr>
          <p:cNvSpPr txBox="1"/>
          <p:nvPr/>
        </p:nvSpPr>
        <p:spPr>
          <a:xfrm>
            <a:off x="12585729" y="4553560"/>
            <a:ext cx="4493285" cy="3170099"/>
          </a:xfrm>
          <a:prstGeom prst="rect">
            <a:avLst/>
          </a:prstGeom>
          <a:noFill/>
        </p:spPr>
        <p:txBody>
          <a:bodyPr wrap="square" rtlCol="0">
            <a:spAutoFit/>
          </a:bodyPr>
          <a:lstStyle/>
          <a:p>
            <a:pPr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se définissent comme Français de l’étranger principalement  par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culture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(68,6%),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nationalité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(64,2%) et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langue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(55,5%).</a:t>
            </a:r>
          </a:p>
          <a:p>
            <a:pPr algn="just"/>
            <a:endParaRPr lang="fr-FR" sz="2000" dirty="0">
              <a:solidFill>
                <a:srgbClr val="002060"/>
              </a:solidFill>
            </a:endParaRPr>
          </a:p>
          <a:p>
            <a:pPr algn="just"/>
            <a:endParaRPr lang="fr-FR" sz="2000" dirty="0">
              <a:solidFill>
                <a:srgbClr val="002060"/>
              </a:solidFill>
            </a:endParaRPr>
          </a:p>
          <a:p>
            <a:pPr algn="just"/>
            <a:r>
              <a:rPr lang="fr-FR" sz="2000" b="1" dirty="0">
                <a:solidFill>
                  <a:srgbClr val="002060"/>
                </a:solidFill>
              </a:rPr>
              <a:t>30</a:t>
            </a:r>
            <a:r>
              <a:rPr lang="fr-FR" sz="2000" b="1" dirty="0">
                <a:solidFill>
                  <a:srgbClr val="182360"/>
                </a:solidFill>
              </a:rPr>
              <a:t>%</a:t>
            </a:r>
            <a:r>
              <a:rPr lang="fr-FR" sz="2000" b="1" dirty="0">
                <a:solidFill>
                  <a:srgbClr val="002060"/>
                </a:solidFill>
              </a:rPr>
              <a:t> </a:t>
            </a:r>
            <a:r>
              <a:rPr lang="fr-FR" sz="2000" dirty="0">
                <a:solidFill>
                  <a:srgbClr val="002060"/>
                </a:solidFill>
              </a:rPr>
              <a:t>d’entre eux sont membres d’au moins une association locale dans leur pays de résidence.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Rectangle 1">
            <a:extLst>
              <a:ext uri="{FF2B5EF4-FFF2-40B4-BE49-F238E27FC236}">
                <a16:creationId xmlns:a16="http://schemas.microsoft.com/office/drawing/2014/main" id="{AD48A0A8-24B8-7E5F-4FCE-D8887C77339F}"/>
              </a:ext>
            </a:extLst>
          </p:cNvPr>
          <p:cNvSpPr/>
          <p:nvPr/>
        </p:nvSpPr>
        <p:spPr>
          <a:xfrm>
            <a:off x="512246"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descr="Signature contour">
            <a:extLst>
              <a:ext uri="{FF2B5EF4-FFF2-40B4-BE49-F238E27FC236}">
                <a16:creationId xmlns:a16="http://schemas.microsoft.com/office/drawing/2014/main" id="{8FDF6AE9-6474-41F2-2F90-DA21FDEDCD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7420" y="3448450"/>
            <a:ext cx="914400" cy="914400"/>
          </a:xfrm>
          <a:prstGeom prst="rect">
            <a:avLst/>
          </a:prstGeom>
        </p:spPr>
      </p:pic>
      <p:sp>
        <p:nvSpPr>
          <p:cNvPr id="23" name="Rectangle 22">
            <a:extLst>
              <a:ext uri="{FF2B5EF4-FFF2-40B4-BE49-F238E27FC236}">
                <a16:creationId xmlns:a16="http://schemas.microsoft.com/office/drawing/2014/main" id="{3B019A0D-AD23-4D71-3776-A95C1ECB3053}"/>
              </a:ext>
            </a:extLst>
          </p:cNvPr>
          <p:cNvSpPr/>
          <p:nvPr/>
        </p:nvSpPr>
        <p:spPr>
          <a:xfrm>
            <a:off x="6205710" y="3124268"/>
            <a:ext cx="541386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48F9945-1E29-76B5-3E1C-8395D45D2B7E}"/>
              </a:ext>
            </a:extLst>
          </p:cNvPr>
          <p:cNvSpPr/>
          <p:nvPr/>
        </p:nvSpPr>
        <p:spPr>
          <a:xfrm>
            <a:off x="12445578"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descr="Paie contour">
            <a:extLst>
              <a:ext uri="{FF2B5EF4-FFF2-40B4-BE49-F238E27FC236}">
                <a16:creationId xmlns:a16="http://schemas.microsoft.com/office/drawing/2014/main" id="{A3470456-F978-4C7C-1FAA-093735094F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440" y="3282395"/>
            <a:ext cx="914400" cy="914400"/>
          </a:xfrm>
          <a:prstGeom prst="rect">
            <a:avLst/>
          </a:prstGeom>
        </p:spPr>
      </p:pic>
      <p:pic>
        <p:nvPicPr>
          <p:cNvPr id="10" name="Graphique 9" descr="Globe terrestre : Asie et Australie avec un remplissage uni">
            <a:extLst>
              <a:ext uri="{FF2B5EF4-FFF2-40B4-BE49-F238E27FC236}">
                <a16:creationId xmlns:a16="http://schemas.microsoft.com/office/drawing/2014/main" id="{4C4F92E3-F0B3-8DD5-78CF-022435D80A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75172" y="3282395"/>
            <a:ext cx="914400" cy="914400"/>
          </a:xfrm>
          <a:prstGeom prst="rect">
            <a:avLst/>
          </a:prstGeom>
        </p:spPr>
      </p:pic>
      <p:sp>
        <p:nvSpPr>
          <p:cNvPr id="22" name="Google Shape;351;p11">
            <a:extLst>
              <a:ext uri="{FF2B5EF4-FFF2-40B4-BE49-F238E27FC236}">
                <a16:creationId xmlns:a16="http://schemas.microsoft.com/office/drawing/2014/main" id="{516858A8-389A-1C98-E4F9-1198CD1EC553}"/>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Dixième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497184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111</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3182731" y="8071445"/>
            <a:ext cx="14703632" cy="1261884"/>
          </a:xfrm>
          <a:prstGeom prst="rect">
            <a:avLst/>
          </a:prstGeom>
          <a:noFill/>
        </p:spPr>
        <p:txBody>
          <a:bodyPr wrap="square" rtlCol="0">
            <a:spAutoFit/>
          </a:bodyPr>
          <a:lstStyle/>
          <a:p>
            <a:pPr algn="just"/>
            <a:r>
              <a:rPr lang="fr-FR"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12,43% </a:t>
            </a:r>
            <a:r>
              <a:rPr lang="fr-FR"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de la dixième circonscription envisagent un retour en France en 2022 afin d’y installer leur résidence principale soit plus que la moyenne de la totalité des répondants. </a:t>
            </a:r>
            <a:r>
              <a:rPr lang="fr-FR"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59,75%</a:t>
            </a:r>
            <a:r>
              <a:rPr lang="fr-FR"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d’entre eux ne prévoient pas de retour et </a:t>
            </a:r>
            <a:r>
              <a:rPr lang="fr-FR"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27,82% </a:t>
            </a:r>
            <a:r>
              <a:rPr lang="fr-FR"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déclarent ne pas savoir. </a:t>
            </a:r>
          </a:p>
          <a:p>
            <a:pPr lvl="1" algn="just"/>
            <a:endParaRPr lang="fr-FR"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souhaitant rentrer en France le font principalement pour des motifs familiaux ou pour l’insécurité dans leurs pays de résidence</a:t>
            </a:r>
          </a:p>
          <a:p>
            <a:pPr algn="just"/>
            <a:endParaRPr lang="fr-FR" sz="2000" dirty="0">
              <a:solidFill>
                <a:srgbClr val="002060"/>
              </a:solidFill>
            </a:endParaRPr>
          </a:p>
        </p:txBody>
      </p:sp>
      <p:sp>
        <p:nvSpPr>
          <p:cNvPr id="26" name="Rectangle 25">
            <a:extLst>
              <a:ext uri="{FF2B5EF4-FFF2-40B4-BE49-F238E27FC236}">
                <a16:creationId xmlns:a16="http://schemas.microsoft.com/office/drawing/2014/main" id="{73BFB55F-8BE7-A527-F5CA-45E8CB64DC25}"/>
              </a:ext>
            </a:extLst>
          </p:cNvPr>
          <p:cNvSpPr/>
          <p:nvPr/>
        </p:nvSpPr>
        <p:spPr>
          <a:xfrm>
            <a:off x="2365168" y="1859098"/>
            <a:ext cx="3849131" cy="307777"/>
          </a:xfrm>
          <a:prstGeom prst="rect">
            <a:avLst/>
          </a:prstGeom>
        </p:spPr>
        <p:txBody>
          <a:bodyPr wrap="none">
            <a:spAutoFit/>
          </a:bodyPr>
          <a:lstStyle/>
          <a:p>
            <a:pPr algn="ctr"/>
            <a:r>
              <a:rPr lang="fr-FR" b="1" dirty="0">
                <a:solidFill>
                  <a:schemeClr val="bg1">
                    <a:lumMod val="65000"/>
                  </a:schemeClr>
                </a:solidFill>
              </a:rPr>
              <a:t>Quelle est votre situation professionnelle ?</a:t>
            </a:r>
          </a:p>
        </p:txBody>
      </p:sp>
      <p:sp>
        <p:nvSpPr>
          <p:cNvPr id="27" name="Rectangle 26">
            <a:extLst>
              <a:ext uri="{FF2B5EF4-FFF2-40B4-BE49-F238E27FC236}">
                <a16:creationId xmlns:a16="http://schemas.microsoft.com/office/drawing/2014/main" id="{6F8DFE95-326F-53BA-1FCA-0B11819F7B6B}"/>
              </a:ext>
            </a:extLst>
          </p:cNvPr>
          <p:cNvSpPr/>
          <p:nvPr/>
        </p:nvSpPr>
        <p:spPr>
          <a:xfrm>
            <a:off x="11000891" y="1949662"/>
            <a:ext cx="4826963" cy="307777"/>
          </a:xfrm>
          <a:prstGeom prst="rect">
            <a:avLst/>
          </a:prstGeom>
        </p:spPr>
        <p:txBody>
          <a:bodyPr wrap="none">
            <a:spAutoFit/>
          </a:bodyPr>
          <a:lstStyle/>
          <a:p>
            <a:pPr algn="ctr"/>
            <a:r>
              <a:rPr lang="fr-FR" b="1" dirty="0">
                <a:solidFill>
                  <a:schemeClr val="bg1">
                    <a:lumMod val="65000"/>
                  </a:schemeClr>
                </a:solidFill>
              </a:rPr>
              <a:t>Depuis combien d'années avez-vous quitté la France ?</a:t>
            </a:r>
          </a:p>
        </p:txBody>
      </p:sp>
      <p:sp>
        <p:nvSpPr>
          <p:cNvPr id="20" name="Rectangle 19">
            <a:extLst>
              <a:ext uri="{FF2B5EF4-FFF2-40B4-BE49-F238E27FC236}">
                <a16:creationId xmlns:a16="http://schemas.microsoft.com/office/drawing/2014/main" id="{7824460F-FEAC-1A5C-A88F-339EBC37132A}"/>
              </a:ext>
            </a:extLst>
          </p:cNvPr>
          <p:cNvSpPr/>
          <p:nvPr/>
        </p:nvSpPr>
        <p:spPr>
          <a:xfrm>
            <a:off x="1016001" y="7789622"/>
            <a:ext cx="16998420" cy="16225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descr="Atterrissage contour">
            <a:extLst>
              <a:ext uri="{FF2B5EF4-FFF2-40B4-BE49-F238E27FC236}">
                <a16:creationId xmlns:a16="http://schemas.microsoft.com/office/drawing/2014/main" id="{4A55CC37-F42A-1FE3-27A0-85ACF8ACFD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227" y="7997808"/>
            <a:ext cx="1272808" cy="1272808"/>
          </a:xfrm>
          <a:prstGeom prst="rect">
            <a:avLst/>
          </a:prstGeom>
        </p:spPr>
      </p:pic>
      <p:pic>
        <p:nvPicPr>
          <p:cNvPr id="24" name="Image 23">
            <a:extLst>
              <a:ext uri="{FF2B5EF4-FFF2-40B4-BE49-F238E27FC236}">
                <a16:creationId xmlns:a16="http://schemas.microsoft.com/office/drawing/2014/main" id="{36E34406-B37C-35E9-EAB6-D7522C2C4B82}"/>
              </a:ext>
            </a:extLst>
          </p:cNvPr>
          <p:cNvPicPr>
            <a:picLocks noChangeAspect="1"/>
          </p:cNvPicPr>
          <p:nvPr/>
        </p:nvPicPr>
        <p:blipFill>
          <a:blip r:embed="rId8"/>
          <a:stretch>
            <a:fillRect/>
          </a:stretch>
        </p:blipFill>
        <p:spPr>
          <a:xfrm>
            <a:off x="8855533" y="2759153"/>
            <a:ext cx="9158888" cy="3630783"/>
          </a:xfrm>
          <a:prstGeom prst="rect">
            <a:avLst/>
          </a:prstGeom>
        </p:spPr>
      </p:pic>
      <p:sp>
        <p:nvSpPr>
          <p:cNvPr id="29" name="Google Shape;351;p11">
            <a:extLst>
              <a:ext uri="{FF2B5EF4-FFF2-40B4-BE49-F238E27FC236}">
                <a16:creationId xmlns:a16="http://schemas.microsoft.com/office/drawing/2014/main" id="{D7015551-B207-C863-F8DF-BB7377A1D972}"/>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Dixième circonscription</a:t>
            </a:r>
            <a:endParaRPr sz="2400" b="0" i="0" u="none" strike="noStrike" cap="none" dirty="0">
              <a:solidFill>
                <a:schemeClr val="bg1"/>
              </a:solidFill>
              <a:latin typeface="Helvetica Neue"/>
              <a:ea typeface="Helvetica Neue"/>
              <a:cs typeface="Helvetica Neue"/>
              <a:sym typeface="Helvetica Neue"/>
            </a:endParaRPr>
          </a:p>
        </p:txBody>
      </p:sp>
      <p:pic>
        <p:nvPicPr>
          <p:cNvPr id="4" name="Image 3">
            <a:extLst>
              <a:ext uri="{FF2B5EF4-FFF2-40B4-BE49-F238E27FC236}">
                <a16:creationId xmlns:a16="http://schemas.microsoft.com/office/drawing/2014/main" id="{86C45F91-6EB4-B05C-DB1B-BAFE7BE553EE}"/>
              </a:ext>
            </a:extLst>
          </p:cNvPr>
          <p:cNvPicPr>
            <a:picLocks noChangeAspect="1"/>
          </p:cNvPicPr>
          <p:nvPr/>
        </p:nvPicPr>
        <p:blipFill>
          <a:blip r:embed="rId9"/>
          <a:stretch>
            <a:fillRect/>
          </a:stretch>
        </p:blipFill>
        <p:spPr>
          <a:xfrm>
            <a:off x="569130" y="2257439"/>
            <a:ext cx="8038465" cy="4715357"/>
          </a:xfrm>
          <a:prstGeom prst="rect">
            <a:avLst/>
          </a:prstGeom>
        </p:spPr>
      </p:pic>
    </p:spTree>
    <p:extLst>
      <p:ext uri="{BB962C8B-B14F-4D97-AF65-F5344CB8AC3E}">
        <p14:creationId xmlns:p14="http://schemas.microsoft.com/office/powerpoint/2010/main" val="31878794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112</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0" name="ZoneTexte 19">
            <a:extLst>
              <a:ext uri="{FF2B5EF4-FFF2-40B4-BE49-F238E27FC236}">
                <a16:creationId xmlns:a16="http://schemas.microsoft.com/office/drawing/2014/main" id="{C0BE522D-73A8-F5D6-C379-4F23B4E18389}"/>
              </a:ext>
            </a:extLst>
          </p:cNvPr>
          <p:cNvSpPr txBox="1"/>
          <p:nvPr/>
        </p:nvSpPr>
        <p:spPr>
          <a:xfrm>
            <a:off x="10904886" y="3190924"/>
            <a:ext cx="7248177" cy="5324535"/>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principales préoccupations ressenties par les Français de la dixième circonscription sont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L’accès à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assurance maladie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47%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41%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 leurs enfants (pour 41%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Assurer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revenu</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suffisant (pour 30% d’entre eux)</a:t>
            </a: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préoccupations ressenties en 2022 étaient déjà présentes lors du baromètre de 2019.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DCC5F2DA-D194-FCD1-3578-B45EABBF65E7}"/>
              </a:ext>
            </a:extLst>
          </p:cNvPr>
          <p:cNvSpPr/>
          <p:nvPr/>
        </p:nvSpPr>
        <p:spPr>
          <a:xfrm>
            <a:off x="1080464" y="2852370"/>
            <a:ext cx="8754320" cy="338554"/>
          </a:xfrm>
          <a:prstGeom prst="rect">
            <a:avLst/>
          </a:prstGeom>
        </p:spPr>
        <p:txBody>
          <a:bodyPr wrap="none">
            <a:spAutoFit/>
          </a:bodyPr>
          <a:lstStyle/>
          <a:p>
            <a:pPr algn="ctr"/>
            <a:r>
              <a:rPr lang="fr-FR" sz="1600" b="1" dirty="0">
                <a:solidFill>
                  <a:schemeClr val="bg1">
                    <a:lumMod val="65000"/>
                  </a:schemeClr>
                </a:solidFill>
              </a:rPr>
              <a:t>Quelles sont vos principales préoccupations en tant que Français à l'étranger en 2022 ?</a:t>
            </a:r>
          </a:p>
        </p:txBody>
      </p:sp>
      <p:pic>
        <p:nvPicPr>
          <p:cNvPr id="4" name="Image 3">
            <a:extLst>
              <a:ext uri="{FF2B5EF4-FFF2-40B4-BE49-F238E27FC236}">
                <a16:creationId xmlns:a16="http://schemas.microsoft.com/office/drawing/2014/main" id="{CC95ADD7-9B53-CCF4-84F1-97ED4110EFB1}"/>
              </a:ext>
            </a:extLst>
          </p:cNvPr>
          <p:cNvPicPr>
            <a:picLocks noChangeAspect="1"/>
          </p:cNvPicPr>
          <p:nvPr/>
        </p:nvPicPr>
        <p:blipFill>
          <a:blip r:embed="rId6"/>
          <a:stretch>
            <a:fillRect/>
          </a:stretch>
        </p:blipFill>
        <p:spPr>
          <a:xfrm>
            <a:off x="276696" y="3797720"/>
            <a:ext cx="10093139" cy="4110942"/>
          </a:xfrm>
          <a:prstGeom prst="rect">
            <a:avLst/>
          </a:prstGeom>
        </p:spPr>
      </p:pic>
      <p:sp>
        <p:nvSpPr>
          <p:cNvPr id="19" name="Google Shape;351;p11">
            <a:extLst>
              <a:ext uri="{FF2B5EF4-FFF2-40B4-BE49-F238E27FC236}">
                <a16:creationId xmlns:a16="http://schemas.microsoft.com/office/drawing/2014/main" id="{8DB02D0B-AA05-A146-CCBA-99BA965A4D78}"/>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Dixième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6664994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113</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773657" y="2001278"/>
            <a:ext cx="1664238"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L’éducation</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741812" y="2566285"/>
            <a:ext cx="6272609" cy="7786747"/>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cette partie du baromètre, portant sur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seuls les répondants ayant des enfants ont pu répondre. Cela représentait  749 répondants.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ici que les Français appartenant à la 10</a:t>
            </a:r>
            <a:r>
              <a:rPr lang="fr-FR" sz="2000" baseline="30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ème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circonscription attachent une importance particulière aux faits suivants: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accès facilité à l’université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réseau d’enseignement français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à l’étranger.</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remarque que les répondants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attachent plus d’importance aux critères proposés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2022 que lors du baromètre de 2019.</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scolariser ses enfants dans le réseau d’enseignement français</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à l’étranger avait une importance moyenne de 3,95 en 2019 contre 4,48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F7931316-3FCE-F47F-C641-84383DA31832}"/>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00038AC5-720D-BD42-9062-C9191AA66E43}"/>
              </a:ext>
            </a:extLst>
          </p:cNvPr>
          <p:cNvPicPr>
            <a:picLocks noChangeAspect="1"/>
          </p:cNvPicPr>
          <p:nvPr/>
        </p:nvPicPr>
        <p:blipFill>
          <a:blip r:embed="rId6"/>
          <a:stretch>
            <a:fillRect/>
          </a:stretch>
        </p:blipFill>
        <p:spPr>
          <a:xfrm>
            <a:off x="57476" y="2539553"/>
            <a:ext cx="11171616" cy="2451519"/>
          </a:xfrm>
          <a:prstGeom prst="rect">
            <a:avLst/>
          </a:prstGeom>
        </p:spPr>
      </p:pic>
      <p:pic>
        <p:nvPicPr>
          <p:cNvPr id="8" name="Image 7">
            <a:extLst>
              <a:ext uri="{FF2B5EF4-FFF2-40B4-BE49-F238E27FC236}">
                <a16:creationId xmlns:a16="http://schemas.microsoft.com/office/drawing/2014/main" id="{63025EB5-0ABD-4B92-9DB9-ACA9D351B73E}"/>
              </a:ext>
            </a:extLst>
          </p:cNvPr>
          <p:cNvPicPr>
            <a:picLocks noChangeAspect="1"/>
          </p:cNvPicPr>
          <p:nvPr/>
        </p:nvPicPr>
        <p:blipFill>
          <a:blip r:embed="rId7"/>
          <a:stretch>
            <a:fillRect/>
          </a:stretch>
        </p:blipFill>
        <p:spPr>
          <a:xfrm>
            <a:off x="570196" y="4957070"/>
            <a:ext cx="11171616" cy="2460098"/>
          </a:xfrm>
          <a:prstGeom prst="rect">
            <a:avLst/>
          </a:prstGeom>
        </p:spPr>
      </p:pic>
      <p:pic>
        <p:nvPicPr>
          <p:cNvPr id="10" name="Image 9">
            <a:extLst>
              <a:ext uri="{FF2B5EF4-FFF2-40B4-BE49-F238E27FC236}">
                <a16:creationId xmlns:a16="http://schemas.microsoft.com/office/drawing/2014/main" id="{6A9F2C22-4AAC-FA59-9A6D-ED6D67B2161B}"/>
              </a:ext>
            </a:extLst>
          </p:cNvPr>
          <p:cNvPicPr>
            <a:picLocks noChangeAspect="1"/>
          </p:cNvPicPr>
          <p:nvPr/>
        </p:nvPicPr>
        <p:blipFill>
          <a:blip r:embed="rId8"/>
          <a:stretch>
            <a:fillRect/>
          </a:stretch>
        </p:blipFill>
        <p:spPr>
          <a:xfrm>
            <a:off x="3775424" y="7443558"/>
            <a:ext cx="4134992" cy="2523234"/>
          </a:xfrm>
          <a:prstGeom prst="rect">
            <a:avLst/>
          </a:prstGeom>
        </p:spPr>
      </p:pic>
      <p:sp>
        <p:nvSpPr>
          <p:cNvPr id="25" name="Google Shape;351;p11">
            <a:extLst>
              <a:ext uri="{FF2B5EF4-FFF2-40B4-BE49-F238E27FC236}">
                <a16:creationId xmlns:a16="http://schemas.microsoft.com/office/drawing/2014/main" id="{0977247A-EE36-D577-91D3-2DD02A476AC6}"/>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Dixième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1631920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114</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28458" y="2162335"/>
            <a:ext cx="7726795"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actions menées en direction des Français de l’étranger</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2391397" y="4355518"/>
            <a:ext cx="5228266" cy="4093428"/>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Français de l’étranger appartenant à la dixième circonscription affirment qu’ils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connaissent peu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actions menées en direction des Français de l’étranger. </a:t>
            </a:r>
          </a:p>
          <a:p>
            <a:pPr lvl="1" algn="just">
              <a:lnSpc>
                <a:spcPct val="150000"/>
              </a:lnSpc>
            </a:pP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Ils connaissent légèrement mieux les actions menées par l’État Français que la moyenne de la totalité des répondants </a:t>
            </a: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D52DFF8A-39D3-4C7D-0561-65666859E2B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EB9EA5BC-4190-E490-CB61-2D37D0AF635C}"/>
              </a:ext>
            </a:extLst>
          </p:cNvPr>
          <p:cNvPicPr>
            <a:picLocks noChangeAspect="1"/>
          </p:cNvPicPr>
          <p:nvPr/>
        </p:nvPicPr>
        <p:blipFill>
          <a:blip r:embed="rId6"/>
          <a:stretch>
            <a:fillRect/>
          </a:stretch>
        </p:blipFill>
        <p:spPr>
          <a:xfrm>
            <a:off x="485425" y="2834783"/>
            <a:ext cx="11453533" cy="2806889"/>
          </a:xfrm>
          <a:prstGeom prst="rect">
            <a:avLst/>
          </a:prstGeom>
        </p:spPr>
      </p:pic>
      <p:pic>
        <p:nvPicPr>
          <p:cNvPr id="7" name="Image 6">
            <a:extLst>
              <a:ext uri="{FF2B5EF4-FFF2-40B4-BE49-F238E27FC236}">
                <a16:creationId xmlns:a16="http://schemas.microsoft.com/office/drawing/2014/main" id="{F0D82B11-3028-1E93-C488-8B08427F47C5}"/>
              </a:ext>
            </a:extLst>
          </p:cNvPr>
          <p:cNvPicPr>
            <a:picLocks noChangeAspect="1"/>
          </p:cNvPicPr>
          <p:nvPr/>
        </p:nvPicPr>
        <p:blipFill>
          <a:blip r:embed="rId7"/>
          <a:stretch>
            <a:fillRect/>
          </a:stretch>
        </p:blipFill>
        <p:spPr>
          <a:xfrm>
            <a:off x="668337" y="6556192"/>
            <a:ext cx="11270621" cy="2808841"/>
          </a:xfrm>
          <a:prstGeom prst="rect">
            <a:avLst/>
          </a:prstGeom>
        </p:spPr>
      </p:pic>
      <p:sp>
        <p:nvSpPr>
          <p:cNvPr id="21" name="Google Shape;351;p11">
            <a:extLst>
              <a:ext uri="{FF2B5EF4-FFF2-40B4-BE49-F238E27FC236}">
                <a16:creationId xmlns:a16="http://schemas.microsoft.com/office/drawing/2014/main" id="{E46739C3-E724-AD0C-81D6-E23D0D2C45C8}"/>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Dixième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498180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115</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30862" y="2052797"/>
            <a:ext cx="124585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L’emploi</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786505" y="2834114"/>
            <a:ext cx="5955630" cy="7786747"/>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 le thème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l’emploi</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on constate ici que les Français appartenant à la dixième circonscription attachent une importance particulière aux faits suivants: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Travailler à l’étranger tout en continuant à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cotiser pour la retraite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suivre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formation professionnelle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d’une aide à 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création d’entreprise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les structures françaises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a aussi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augmenté</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depuis 2019.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l’importance moyenne de bénéficier d’une aide à la création d’entreprise par les structures françaises était de 3,53/5 en 2019 contre 4,19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A5458D65-D918-4292-E82B-88CF17FB98F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40A0DC08-1352-F42F-88BA-C70837D3826F}"/>
              </a:ext>
            </a:extLst>
          </p:cNvPr>
          <p:cNvPicPr>
            <a:picLocks noChangeAspect="1"/>
          </p:cNvPicPr>
          <p:nvPr/>
        </p:nvPicPr>
        <p:blipFill>
          <a:blip r:embed="rId6"/>
          <a:stretch>
            <a:fillRect/>
          </a:stretch>
        </p:blipFill>
        <p:spPr>
          <a:xfrm>
            <a:off x="510825" y="2667371"/>
            <a:ext cx="11100330" cy="2466740"/>
          </a:xfrm>
          <a:prstGeom prst="rect">
            <a:avLst/>
          </a:prstGeom>
        </p:spPr>
      </p:pic>
      <p:pic>
        <p:nvPicPr>
          <p:cNvPr id="6" name="Image 5">
            <a:extLst>
              <a:ext uri="{FF2B5EF4-FFF2-40B4-BE49-F238E27FC236}">
                <a16:creationId xmlns:a16="http://schemas.microsoft.com/office/drawing/2014/main" id="{C589538E-6857-2F37-7E7A-137505F47EF1}"/>
              </a:ext>
            </a:extLst>
          </p:cNvPr>
          <p:cNvPicPr>
            <a:picLocks noChangeAspect="1"/>
          </p:cNvPicPr>
          <p:nvPr/>
        </p:nvPicPr>
        <p:blipFill>
          <a:blip r:embed="rId7"/>
          <a:stretch>
            <a:fillRect/>
          </a:stretch>
        </p:blipFill>
        <p:spPr>
          <a:xfrm>
            <a:off x="545865" y="5205216"/>
            <a:ext cx="11240640" cy="2351728"/>
          </a:xfrm>
          <a:prstGeom prst="rect">
            <a:avLst/>
          </a:prstGeom>
        </p:spPr>
      </p:pic>
      <p:pic>
        <p:nvPicPr>
          <p:cNvPr id="9" name="Image 8">
            <a:extLst>
              <a:ext uri="{FF2B5EF4-FFF2-40B4-BE49-F238E27FC236}">
                <a16:creationId xmlns:a16="http://schemas.microsoft.com/office/drawing/2014/main" id="{4BEF2073-BB37-EA8B-9ED4-BA178C064C7C}"/>
              </a:ext>
            </a:extLst>
          </p:cNvPr>
          <p:cNvPicPr>
            <a:picLocks noChangeAspect="1"/>
          </p:cNvPicPr>
          <p:nvPr/>
        </p:nvPicPr>
        <p:blipFill>
          <a:blip r:embed="rId8"/>
          <a:stretch>
            <a:fillRect/>
          </a:stretch>
        </p:blipFill>
        <p:spPr>
          <a:xfrm>
            <a:off x="3536329" y="7533705"/>
            <a:ext cx="5930333" cy="2482717"/>
          </a:xfrm>
          <a:prstGeom prst="rect">
            <a:avLst/>
          </a:prstGeom>
        </p:spPr>
      </p:pic>
      <p:sp>
        <p:nvSpPr>
          <p:cNvPr id="24" name="Google Shape;351;p11">
            <a:extLst>
              <a:ext uri="{FF2B5EF4-FFF2-40B4-BE49-F238E27FC236}">
                <a16:creationId xmlns:a16="http://schemas.microsoft.com/office/drawing/2014/main" id="{0A47817C-A472-5A42-4D84-5DAA4D8A6AC4}"/>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Dixième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2826257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116</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56057" y="2213329"/>
            <a:ext cx="2948243"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prises de contact</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4" name="ZoneTexte 23">
            <a:extLst>
              <a:ext uri="{FF2B5EF4-FFF2-40B4-BE49-F238E27FC236}">
                <a16:creationId xmlns:a16="http://schemas.microsoft.com/office/drawing/2014/main" id="{662686E8-7AF5-6A11-24DB-DE601AD492C5}"/>
              </a:ext>
            </a:extLst>
          </p:cNvPr>
          <p:cNvSpPr txBox="1"/>
          <p:nvPr/>
        </p:nvSpPr>
        <p:spPr>
          <a:xfrm>
            <a:off x="12525654" y="3065240"/>
            <a:ext cx="5319685" cy="7417415"/>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accordent une très forte importance à ces trois propositions: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contacter facilement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mail ou téléphone une administration en France.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Recevoir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soutien en ligne du consulat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démarches courantes.</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son consulat en cas de problème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et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être informé des évènements importants.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en 2022 est proche des résultats de 2019 mais a légèrement augmenté</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3200" b="1" dirty="0">
                <a:ln>
                  <a:solidFill>
                    <a:srgbClr val="001D58"/>
                  </a:solidFill>
                </a:ln>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93%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ont indiqué être informés des possibilités de vote à l’étranger pour les élections présidentielles et législatives prévues en 2022 </a:t>
            </a: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3">
            <a:extLst>
              <a:ext uri="{FF2B5EF4-FFF2-40B4-BE49-F238E27FC236}">
                <a16:creationId xmlns:a16="http://schemas.microsoft.com/office/drawing/2014/main" id="{FE580F90-EBCE-85DC-5C12-E6DC5AAC6DA1}"/>
              </a:ext>
            </a:extLst>
          </p:cNvPr>
          <p:cNvPicPr>
            <a:picLocks noChangeAspect="1"/>
          </p:cNvPicPr>
          <p:nvPr/>
        </p:nvPicPr>
        <p:blipFill>
          <a:blip r:embed="rId6"/>
          <a:stretch>
            <a:fillRect/>
          </a:stretch>
        </p:blipFill>
        <p:spPr>
          <a:xfrm>
            <a:off x="442661" y="2879016"/>
            <a:ext cx="11503533" cy="2725452"/>
          </a:xfrm>
          <a:prstGeom prst="rect">
            <a:avLst/>
          </a:prstGeom>
        </p:spPr>
      </p:pic>
      <p:pic>
        <p:nvPicPr>
          <p:cNvPr id="7" name="Image 6">
            <a:extLst>
              <a:ext uri="{FF2B5EF4-FFF2-40B4-BE49-F238E27FC236}">
                <a16:creationId xmlns:a16="http://schemas.microsoft.com/office/drawing/2014/main" id="{374B0DCE-879F-1937-FDE2-289DF41639AF}"/>
              </a:ext>
            </a:extLst>
          </p:cNvPr>
          <p:cNvPicPr>
            <a:picLocks noChangeAspect="1"/>
          </p:cNvPicPr>
          <p:nvPr/>
        </p:nvPicPr>
        <p:blipFill>
          <a:blip r:embed="rId7"/>
          <a:stretch>
            <a:fillRect/>
          </a:stretch>
        </p:blipFill>
        <p:spPr>
          <a:xfrm>
            <a:off x="2968627" y="6606821"/>
            <a:ext cx="6451600" cy="2933700"/>
          </a:xfrm>
          <a:prstGeom prst="rect">
            <a:avLst/>
          </a:prstGeom>
        </p:spPr>
      </p:pic>
      <p:sp>
        <p:nvSpPr>
          <p:cNvPr id="22" name="Google Shape;351;p11">
            <a:extLst>
              <a:ext uri="{FF2B5EF4-FFF2-40B4-BE49-F238E27FC236}">
                <a16:creationId xmlns:a16="http://schemas.microsoft.com/office/drawing/2014/main" id="{1C1A023F-58A3-7154-07F0-F0ED85D46B19}"/>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Dixième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6185802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117</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699918" y="2484108"/>
            <a:ext cx="1920719"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La COVID-19</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9" name="Rectangle 18">
            <a:extLst>
              <a:ext uri="{FF2B5EF4-FFF2-40B4-BE49-F238E27FC236}">
                <a16:creationId xmlns:a16="http://schemas.microsoft.com/office/drawing/2014/main" id="{773A32A5-A341-E114-59ED-FA0496A66C85}"/>
              </a:ext>
            </a:extLst>
          </p:cNvPr>
          <p:cNvSpPr/>
          <p:nvPr/>
        </p:nvSpPr>
        <p:spPr>
          <a:xfrm>
            <a:off x="1011093" y="3314663"/>
            <a:ext cx="4980852" cy="523220"/>
          </a:xfrm>
          <a:prstGeom prst="rect">
            <a:avLst/>
          </a:prstGeom>
        </p:spPr>
        <p:txBody>
          <a:bodyPr wrap="none">
            <a:spAutoFit/>
          </a:bodyPr>
          <a:lstStyle/>
          <a:p>
            <a:pPr algn="ctr"/>
            <a:r>
              <a:rPr lang="fr-FR" b="1" dirty="0">
                <a:solidFill>
                  <a:schemeClr val="bg1">
                    <a:lumMod val="65000"/>
                  </a:schemeClr>
                </a:solidFill>
              </a:rPr>
              <a:t>Avez-vous été suffisamment informés des </a:t>
            </a:r>
          </a:p>
          <a:p>
            <a:pPr algn="ctr"/>
            <a:r>
              <a:rPr lang="fr-FR" b="1" dirty="0">
                <a:solidFill>
                  <a:schemeClr val="bg1">
                    <a:lumMod val="65000"/>
                  </a:schemeClr>
                </a:solidFill>
              </a:rPr>
              <a:t>mesures sanitaires prises en cas d'un retour en France?</a:t>
            </a:r>
            <a:endParaRPr lang="fr-FR" b="1" dirty="0">
              <a:solidFill>
                <a:schemeClr val="bg1">
                  <a:lumMod val="65000"/>
                </a:schemeClr>
              </a:solidFill>
              <a:latin typeface="+mn-lt"/>
            </a:endParaRPr>
          </a:p>
        </p:txBody>
      </p:sp>
      <p:sp>
        <p:nvSpPr>
          <p:cNvPr id="18" name="Rectangle 17">
            <a:extLst>
              <a:ext uri="{FF2B5EF4-FFF2-40B4-BE49-F238E27FC236}">
                <a16:creationId xmlns:a16="http://schemas.microsoft.com/office/drawing/2014/main" id="{1DE183FA-F018-534D-3199-B91A2B1D1BA7}"/>
              </a:ext>
            </a:extLst>
          </p:cNvPr>
          <p:cNvSpPr/>
          <p:nvPr/>
        </p:nvSpPr>
        <p:spPr>
          <a:xfrm>
            <a:off x="9785484" y="2059309"/>
            <a:ext cx="6369052" cy="307777"/>
          </a:xfrm>
          <a:prstGeom prst="rect">
            <a:avLst/>
          </a:prstGeom>
        </p:spPr>
        <p:txBody>
          <a:bodyPr wrap="none">
            <a:spAutoFit/>
          </a:bodyPr>
          <a:lstStyle/>
          <a:p>
            <a:pPr algn="ctr"/>
            <a:r>
              <a:rPr lang="fr-FR" b="1" dirty="0">
                <a:solidFill>
                  <a:schemeClr val="bg1">
                    <a:lumMod val="65000"/>
                  </a:schemeClr>
                </a:solidFill>
              </a:rPr>
              <a:t>Comment la Covid-19 a-t-elle impacté votre vie de Français à l’étranger ?</a:t>
            </a:r>
            <a:endParaRPr lang="fr-FR" b="1" dirty="0">
              <a:solidFill>
                <a:schemeClr val="bg1">
                  <a:lumMod val="65000"/>
                </a:schemeClr>
              </a:solidFill>
              <a:latin typeface="+mn-lt"/>
            </a:endParaRPr>
          </a:p>
        </p:txBody>
      </p:sp>
      <p:sp>
        <p:nvSpPr>
          <p:cNvPr id="20" name="ZoneTexte 19">
            <a:extLst>
              <a:ext uri="{FF2B5EF4-FFF2-40B4-BE49-F238E27FC236}">
                <a16:creationId xmlns:a16="http://schemas.microsoft.com/office/drawing/2014/main" id="{6409FA2B-FD3E-D554-BA80-D2316654B780}"/>
              </a:ext>
            </a:extLst>
          </p:cNvPr>
          <p:cNvSpPr txBox="1"/>
          <p:nvPr/>
        </p:nvSpPr>
        <p:spPr>
          <a:xfrm>
            <a:off x="6813762" y="6789530"/>
            <a:ext cx="11339301" cy="3600986"/>
          </a:xfrm>
          <a:prstGeom prst="rect">
            <a:avLst/>
          </a:prstGeom>
          <a:noFill/>
        </p:spPr>
        <p:txBody>
          <a:bodyPr wrap="square" rtlCol="0">
            <a:spAutoFit/>
          </a:bodyPr>
          <a:lstStyle/>
          <a:p>
            <a:pPr lvl="1" algn="just"/>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majorité des répondants (71,87%) estiment qu’ils ont été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suffisamment informés</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mesures sanitaires prises en cas d’un retour en France. </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64%</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répondants ont bénéficié d’une campagne de vaccination par les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autorités locales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et</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20%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les autorités françaises</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p>
          <a:p>
            <a:pPr lvl="1" algn="just"/>
            <a:endPar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44%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disent ne pas avoir subi de conséquences économiques avec la COVID 19 et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50%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ont subi soit 16 points de plus que la totalité des répondants.</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crise économique et la hausse du coût de la vie ont particulièrement affecté les répondants.</a:t>
            </a:r>
          </a:p>
          <a:p>
            <a:pPr marL="285750" lvl="1" indent="-285750" algn="just">
              <a:buFont typeface="Arial" panose="020B0604020202020204" pitchFamily="34" charset="0"/>
              <a:buChar char="•"/>
            </a:pPr>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Image 2">
            <a:extLst>
              <a:ext uri="{FF2B5EF4-FFF2-40B4-BE49-F238E27FC236}">
                <a16:creationId xmlns:a16="http://schemas.microsoft.com/office/drawing/2014/main" id="{C4E0C824-8ED6-64EB-7773-1CC815441F07}"/>
              </a:ext>
            </a:extLst>
          </p:cNvPr>
          <p:cNvPicPr>
            <a:picLocks noChangeAspect="1"/>
          </p:cNvPicPr>
          <p:nvPr/>
        </p:nvPicPr>
        <p:blipFill>
          <a:blip r:embed="rId6"/>
          <a:stretch>
            <a:fillRect/>
          </a:stretch>
        </p:blipFill>
        <p:spPr>
          <a:xfrm>
            <a:off x="556946" y="3837883"/>
            <a:ext cx="6098841" cy="5275275"/>
          </a:xfrm>
          <a:prstGeom prst="rect">
            <a:avLst/>
          </a:prstGeom>
        </p:spPr>
      </p:pic>
      <p:pic>
        <p:nvPicPr>
          <p:cNvPr id="5" name="Image 4">
            <a:extLst>
              <a:ext uri="{FF2B5EF4-FFF2-40B4-BE49-F238E27FC236}">
                <a16:creationId xmlns:a16="http://schemas.microsoft.com/office/drawing/2014/main" id="{BE2F94EF-4CC0-B587-83A9-34651DE3D475}"/>
              </a:ext>
            </a:extLst>
          </p:cNvPr>
          <p:cNvPicPr>
            <a:picLocks noChangeAspect="1"/>
          </p:cNvPicPr>
          <p:nvPr/>
        </p:nvPicPr>
        <p:blipFill>
          <a:blip r:embed="rId7"/>
          <a:stretch>
            <a:fillRect/>
          </a:stretch>
        </p:blipFill>
        <p:spPr>
          <a:xfrm>
            <a:off x="9524569" y="2424474"/>
            <a:ext cx="6890882" cy="4245999"/>
          </a:xfrm>
          <a:prstGeom prst="rect">
            <a:avLst/>
          </a:prstGeom>
        </p:spPr>
      </p:pic>
      <p:sp>
        <p:nvSpPr>
          <p:cNvPr id="25" name="Google Shape;351;p11">
            <a:extLst>
              <a:ext uri="{FF2B5EF4-FFF2-40B4-BE49-F238E27FC236}">
                <a16:creationId xmlns:a16="http://schemas.microsoft.com/office/drawing/2014/main" id="{28F43B32-1F6F-5EB7-83AC-12CB365D55E7}"/>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Dixième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169757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geeecb0e0f7_0_0"/>
          <p:cNvPicPr preferRelativeResize="0"/>
          <p:nvPr/>
        </p:nvPicPr>
        <p:blipFill rotWithShape="1">
          <a:blip r:embed="rId3">
            <a:alphaModFix/>
          </a:blip>
          <a:srcRect/>
          <a:stretch/>
        </p:blipFill>
        <p:spPr>
          <a:xfrm>
            <a:off x="0" y="3"/>
            <a:ext cx="18287997" cy="10259369"/>
          </a:xfrm>
          <a:prstGeom prst="rect">
            <a:avLst/>
          </a:prstGeom>
          <a:noFill/>
          <a:ln>
            <a:noFill/>
          </a:ln>
        </p:spPr>
      </p:pic>
      <p:sp>
        <p:nvSpPr>
          <p:cNvPr id="12" name="Google Shape;98;p3">
            <a:extLst>
              <a:ext uri="{FF2B5EF4-FFF2-40B4-BE49-F238E27FC236}">
                <a16:creationId xmlns:a16="http://schemas.microsoft.com/office/drawing/2014/main" id="{388C2676-551F-1347-B85C-79BC5E4745E8}"/>
              </a:ext>
            </a:extLst>
          </p:cNvPr>
          <p:cNvSpPr/>
          <p:nvPr/>
        </p:nvSpPr>
        <p:spPr>
          <a:xfrm>
            <a:off x="0" y="-45074"/>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999" name="Google Shape;999;geeecb0e0f7_0_0"/>
          <p:cNvPicPr preferRelativeResize="0"/>
          <p:nvPr/>
        </p:nvPicPr>
        <p:blipFill rotWithShape="1">
          <a:blip r:embed="rId4">
            <a:alphaModFix/>
          </a:blip>
          <a:srcRect/>
          <a:stretch/>
        </p:blipFill>
        <p:spPr>
          <a:xfrm>
            <a:off x="15311617" y="229537"/>
            <a:ext cx="2828924" cy="904772"/>
          </a:xfrm>
          <a:prstGeom prst="rect">
            <a:avLst/>
          </a:prstGeom>
          <a:noFill/>
          <a:ln>
            <a:noFill/>
          </a:ln>
        </p:spPr>
      </p:pic>
      <p:grpSp>
        <p:nvGrpSpPr>
          <p:cNvPr id="4" name="Groupe 3">
            <a:extLst>
              <a:ext uri="{FF2B5EF4-FFF2-40B4-BE49-F238E27FC236}">
                <a16:creationId xmlns:a16="http://schemas.microsoft.com/office/drawing/2014/main" id="{0007A36E-6F77-8DBB-1714-5CBBB54015DC}"/>
              </a:ext>
            </a:extLst>
          </p:cNvPr>
          <p:cNvGrpSpPr/>
          <p:nvPr/>
        </p:nvGrpSpPr>
        <p:grpSpPr>
          <a:xfrm>
            <a:off x="5562723" y="1748470"/>
            <a:ext cx="7193032" cy="1569660"/>
            <a:chOff x="5555101" y="1622646"/>
            <a:chExt cx="7193032" cy="1569660"/>
          </a:xfrm>
        </p:grpSpPr>
        <p:sp>
          <p:nvSpPr>
            <p:cNvPr id="3" name="Rectangle : coins arrondis 2">
              <a:extLst>
                <a:ext uri="{FF2B5EF4-FFF2-40B4-BE49-F238E27FC236}">
                  <a16:creationId xmlns:a16="http://schemas.microsoft.com/office/drawing/2014/main" id="{6B9890CE-4E43-640B-F188-B4BE1E99382C}"/>
                </a:ext>
              </a:extLst>
            </p:cNvPr>
            <p:cNvSpPr/>
            <p:nvPr/>
          </p:nvSpPr>
          <p:spPr>
            <a:xfrm>
              <a:off x="5570343" y="1622646"/>
              <a:ext cx="7177790" cy="1569660"/>
            </a:xfrm>
            <a:prstGeom prst="roundRect">
              <a:avLst/>
            </a:prstGeom>
            <a:solidFill>
              <a:srgbClr val="3D547B">
                <a:alpha val="610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0" name="Google Shape;1000;geeecb0e0f7_0_0"/>
            <p:cNvSpPr txBox="1"/>
            <p:nvPr/>
          </p:nvSpPr>
          <p:spPr>
            <a:xfrm>
              <a:off x="5555101" y="1947742"/>
              <a:ext cx="717779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7200"/>
                <a:buFont typeface="Arial"/>
                <a:buNone/>
              </a:pPr>
              <a:r>
                <a:rPr lang="fr-FR" sz="4800" b="1" i="0" u="none" strike="noStrike" cap="none" dirty="0">
                  <a:solidFill>
                    <a:schemeClr val="lt1"/>
                  </a:solidFill>
                  <a:latin typeface="Helvetica Neue"/>
                  <a:ea typeface="Helvetica Neue"/>
                  <a:cs typeface="Helvetica Neue"/>
                  <a:sym typeface="Helvetica Neue"/>
                </a:rPr>
                <a:t>11</a:t>
              </a:r>
              <a:r>
                <a:rPr lang="fr-FR" sz="4800" b="1" i="0" u="none" strike="noStrike" cap="none" baseline="30000" dirty="0">
                  <a:solidFill>
                    <a:schemeClr val="lt1"/>
                  </a:solidFill>
                  <a:latin typeface="Helvetica Neue"/>
                  <a:ea typeface="Helvetica Neue"/>
                  <a:cs typeface="Helvetica Neue"/>
                  <a:sym typeface="Helvetica Neue"/>
                </a:rPr>
                <a:t>ème</a:t>
              </a:r>
              <a:r>
                <a:rPr lang="fr-FR" sz="4800" b="1" i="0" u="none" strike="noStrike" cap="none" dirty="0">
                  <a:solidFill>
                    <a:schemeClr val="lt1"/>
                  </a:solidFill>
                  <a:latin typeface="Helvetica Neue"/>
                  <a:ea typeface="Helvetica Neue"/>
                  <a:cs typeface="Helvetica Neue"/>
                  <a:sym typeface="Helvetica Neue"/>
                </a:rPr>
                <a:t> circonscription</a:t>
              </a:r>
              <a:endParaRPr sz="1000" b="0" i="0" u="none" strike="noStrike" cap="none" dirty="0">
                <a:solidFill>
                  <a:schemeClr val="dk1"/>
                </a:solidFill>
                <a:latin typeface="Helvetica Neue"/>
                <a:ea typeface="Helvetica Neue"/>
                <a:cs typeface="Helvetica Neue"/>
                <a:sym typeface="Helvetica Neue"/>
              </a:endParaRPr>
            </a:p>
          </p:txBody>
        </p:sp>
      </p:grpSp>
      <p:sp>
        <p:nvSpPr>
          <p:cNvPr id="1001" name="Google Shape;1001;geeecb0e0f7_0_0"/>
          <p:cNvSpPr/>
          <p:nvPr/>
        </p:nvSpPr>
        <p:spPr>
          <a:xfrm>
            <a:off x="-30480" y="9969431"/>
            <a:ext cx="18331811" cy="33522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geeecb0e0f7_0_0"/>
          <p:cNvSpPr txBox="1">
            <a:spLocks noGrp="1"/>
          </p:cNvSpPr>
          <p:nvPr>
            <p:ph type="sldNum" idx="12"/>
          </p:nvPr>
        </p:nvSpPr>
        <p:spPr>
          <a:xfrm>
            <a:off x="17754598" y="9969431"/>
            <a:ext cx="533400" cy="307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118</a:t>
            </a:fld>
            <a:endParaRPr/>
          </a:p>
        </p:txBody>
      </p:sp>
      <p:sp>
        <p:nvSpPr>
          <p:cNvPr id="11" name="Google Shape;69;p1">
            <a:extLst>
              <a:ext uri="{FF2B5EF4-FFF2-40B4-BE49-F238E27FC236}">
                <a16:creationId xmlns:a16="http://schemas.microsoft.com/office/drawing/2014/main" id="{1CDFDA71-8F2E-3043-BAC3-9FD05AEA0F04}"/>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 name="ZoneTexte 1">
            <a:extLst>
              <a:ext uri="{FF2B5EF4-FFF2-40B4-BE49-F238E27FC236}">
                <a16:creationId xmlns:a16="http://schemas.microsoft.com/office/drawing/2014/main" id="{5C755DF1-3590-A9CE-56C9-BC3993993485}"/>
              </a:ext>
            </a:extLst>
          </p:cNvPr>
          <p:cNvSpPr txBox="1"/>
          <p:nvPr/>
        </p:nvSpPr>
        <p:spPr>
          <a:xfrm>
            <a:off x="6230737" y="3544185"/>
            <a:ext cx="7177790" cy="8094524"/>
          </a:xfrm>
          <a:prstGeom prst="rect">
            <a:avLst/>
          </a:prstGeom>
          <a:noFill/>
        </p:spPr>
        <p:txBody>
          <a:bodyPr wrap="square" rtlCol="0">
            <a:spAutoFit/>
          </a:bodyPr>
          <a:lstStyle/>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1368</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Répondants</a:t>
            </a:r>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17%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Thaïlande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15%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Australie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12%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Chine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10%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Japon</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8%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Singapour</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6%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Vanuatu</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5%</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Vietnam et Cambodge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4%</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Malaisie Nouvelle-Zélande et Indonésie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3%</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Philippines</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2%</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Russie, Inde et Corée du Sud </a:t>
            </a:r>
          </a:p>
          <a:p>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948409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119</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6205710" y="4354922"/>
            <a:ext cx="5413861" cy="3785652"/>
          </a:xfrm>
          <a:prstGeom prst="rect">
            <a:avLst/>
          </a:prstGeom>
          <a:noFill/>
        </p:spPr>
        <p:txBody>
          <a:bodyPr wrap="square" rtlCol="0">
            <a:spAutoFit/>
          </a:bodyPr>
          <a:lstStyle/>
          <a:p>
            <a:pPr algn="just"/>
            <a:r>
              <a:rPr lang="fr-FR" sz="2000" dirty="0">
                <a:solidFill>
                  <a:srgbClr val="002060"/>
                </a:solidFill>
              </a:rPr>
              <a:t>Au sujet des revenus annuels nets par ménage en 2021 :</a:t>
            </a:r>
          </a:p>
          <a:p>
            <a:pPr algn="just"/>
            <a:endParaRPr lang="fr-FR" sz="2000" dirty="0">
              <a:solidFill>
                <a:srgbClr val="002060"/>
              </a:solidFill>
            </a:endParaRPr>
          </a:p>
          <a:p>
            <a:pPr marL="342900" indent="-342900" algn="just">
              <a:buFont typeface="Arial" panose="020B0604020202020204" pitchFamily="34" charset="0"/>
              <a:buChar char="•"/>
            </a:pP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19% </a:t>
            </a:r>
            <a:r>
              <a:rPr lang="fr-FR" sz="2000" dirty="0">
                <a:solidFill>
                  <a:srgbClr val="002060"/>
                </a:solidFill>
              </a:rPr>
              <a:t>gagnent moins de 18 000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20%</a:t>
            </a:r>
            <a:r>
              <a:rPr lang="fr-FR" sz="2000" dirty="0">
                <a:solidFill>
                  <a:srgbClr val="002060"/>
                </a:solidFill>
              </a:rPr>
              <a:t> gagnent entre 18 000 et 30 000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18%</a:t>
            </a:r>
            <a:r>
              <a:rPr lang="fr-FR" sz="2000" dirty="0">
                <a:solidFill>
                  <a:srgbClr val="002060"/>
                </a:solidFill>
              </a:rPr>
              <a:t> gagnent entre 30 001 et 50 000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10% </a:t>
            </a:r>
            <a:r>
              <a:rPr lang="fr-FR" sz="2000" dirty="0">
                <a:solidFill>
                  <a:srgbClr val="002060"/>
                </a:solidFill>
              </a:rPr>
              <a:t>gagnent entre 50 001 et 65 000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32% gagnent plus de 65 000 euros</a:t>
            </a:r>
          </a:p>
        </p:txBody>
      </p:sp>
      <p:sp>
        <p:nvSpPr>
          <p:cNvPr id="20" name="ZoneTexte 19">
            <a:extLst>
              <a:ext uri="{FF2B5EF4-FFF2-40B4-BE49-F238E27FC236}">
                <a16:creationId xmlns:a16="http://schemas.microsoft.com/office/drawing/2014/main" id="{49B4841F-0E58-0AC3-0CA3-56215A1F73C3}"/>
              </a:ext>
            </a:extLst>
          </p:cNvPr>
          <p:cNvSpPr txBox="1"/>
          <p:nvPr/>
        </p:nvSpPr>
        <p:spPr>
          <a:xfrm>
            <a:off x="780405" y="4861337"/>
            <a:ext cx="4282831" cy="2246769"/>
          </a:xfrm>
          <a:prstGeom prst="rect">
            <a:avLst/>
          </a:prstGeom>
          <a:noFill/>
        </p:spPr>
        <p:txBody>
          <a:bodyPr wrap="square" rtlCol="0">
            <a:spAutoFit/>
          </a:bodyPr>
          <a:lstStyle/>
          <a:p>
            <a:pPr algn="just"/>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24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rPr>
              <a:t>de ces expatriés disposent d’une autre nationalité.</a:t>
            </a:r>
          </a:p>
          <a:p>
            <a:pPr marL="171450" indent="-171450" algn="just">
              <a:buFont typeface="Arial" charset="0"/>
              <a:buChar char="•"/>
            </a:pPr>
            <a:endParaRPr lang="fr-FR" sz="2000" dirty="0">
              <a:solidFill>
                <a:srgbClr val="002060"/>
              </a:solidFill>
            </a:endParaRPr>
          </a:p>
          <a:p>
            <a:pPr marL="171450" indent="-171450" algn="just">
              <a:buFont typeface="Arial" charset="0"/>
              <a:buChar char="•"/>
            </a:pPr>
            <a:endParaRPr lang="fr-FR" sz="2000" dirty="0">
              <a:solidFill>
                <a:srgbClr val="002060"/>
              </a:solidFill>
            </a:endParaRPr>
          </a:p>
          <a:p>
            <a:pPr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96,4% </a:t>
            </a:r>
            <a:r>
              <a:rPr lang="fr-FR" sz="2000" dirty="0">
                <a:solidFill>
                  <a:srgbClr val="002060"/>
                </a:solidFill>
              </a:rPr>
              <a:t>sont inscrits au registre mondial des Français établis hors de France.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ZoneTexte 20">
            <a:extLst>
              <a:ext uri="{FF2B5EF4-FFF2-40B4-BE49-F238E27FC236}">
                <a16:creationId xmlns:a16="http://schemas.microsoft.com/office/drawing/2014/main" id="{3D4E7024-11C7-7D4A-5127-80F517D20963}"/>
              </a:ext>
            </a:extLst>
          </p:cNvPr>
          <p:cNvSpPr txBox="1"/>
          <p:nvPr/>
        </p:nvSpPr>
        <p:spPr>
          <a:xfrm>
            <a:off x="12585729" y="4553560"/>
            <a:ext cx="4493285" cy="3170099"/>
          </a:xfrm>
          <a:prstGeom prst="rect">
            <a:avLst/>
          </a:prstGeom>
          <a:noFill/>
        </p:spPr>
        <p:txBody>
          <a:bodyPr wrap="square" rtlCol="0">
            <a:spAutoFit/>
          </a:bodyPr>
          <a:lstStyle/>
          <a:p>
            <a:pPr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se définissent comme Français de l’étranger principalement  par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culture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(68,6%),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nationalité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(58,8%) et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langue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(56,7%).</a:t>
            </a:r>
          </a:p>
          <a:p>
            <a:pPr algn="just"/>
            <a:endParaRPr lang="fr-FR" sz="2000" dirty="0">
              <a:solidFill>
                <a:srgbClr val="002060"/>
              </a:solidFill>
            </a:endParaRPr>
          </a:p>
          <a:p>
            <a:pPr algn="just"/>
            <a:endParaRPr lang="fr-FR" sz="2000" dirty="0">
              <a:solidFill>
                <a:srgbClr val="002060"/>
              </a:solidFill>
            </a:endParaRPr>
          </a:p>
          <a:p>
            <a:pPr algn="just"/>
            <a:r>
              <a:rPr lang="fr-FR" sz="2000" b="1" dirty="0">
                <a:solidFill>
                  <a:srgbClr val="002060"/>
                </a:solidFill>
              </a:rPr>
              <a:t>32</a:t>
            </a:r>
            <a:r>
              <a:rPr lang="fr-FR" sz="2000" b="1" dirty="0">
                <a:solidFill>
                  <a:srgbClr val="182360"/>
                </a:solidFill>
              </a:rPr>
              <a:t>%</a:t>
            </a:r>
            <a:r>
              <a:rPr lang="fr-FR" sz="2000" b="1" dirty="0">
                <a:solidFill>
                  <a:srgbClr val="002060"/>
                </a:solidFill>
              </a:rPr>
              <a:t> </a:t>
            </a:r>
            <a:r>
              <a:rPr lang="fr-FR" sz="2000" dirty="0">
                <a:solidFill>
                  <a:srgbClr val="002060"/>
                </a:solidFill>
              </a:rPr>
              <a:t>d’entre eux sont membres d’au moins une association locale dans leur pays de résidence.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Rectangle 1">
            <a:extLst>
              <a:ext uri="{FF2B5EF4-FFF2-40B4-BE49-F238E27FC236}">
                <a16:creationId xmlns:a16="http://schemas.microsoft.com/office/drawing/2014/main" id="{AD48A0A8-24B8-7E5F-4FCE-D8887C77339F}"/>
              </a:ext>
            </a:extLst>
          </p:cNvPr>
          <p:cNvSpPr/>
          <p:nvPr/>
        </p:nvSpPr>
        <p:spPr>
          <a:xfrm>
            <a:off x="512246"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descr="Signature contour">
            <a:extLst>
              <a:ext uri="{FF2B5EF4-FFF2-40B4-BE49-F238E27FC236}">
                <a16:creationId xmlns:a16="http://schemas.microsoft.com/office/drawing/2014/main" id="{8FDF6AE9-6474-41F2-2F90-DA21FDEDCD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7420" y="3448450"/>
            <a:ext cx="914400" cy="914400"/>
          </a:xfrm>
          <a:prstGeom prst="rect">
            <a:avLst/>
          </a:prstGeom>
        </p:spPr>
      </p:pic>
      <p:sp>
        <p:nvSpPr>
          <p:cNvPr id="23" name="Rectangle 22">
            <a:extLst>
              <a:ext uri="{FF2B5EF4-FFF2-40B4-BE49-F238E27FC236}">
                <a16:creationId xmlns:a16="http://schemas.microsoft.com/office/drawing/2014/main" id="{3B019A0D-AD23-4D71-3776-A95C1ECB3053}"/>
              </a:ext>
            </a:extLst>
          </p:cNvPr>
          <p:cNvSpPr/>
          <p:nvPr/>
        </p:nvSpPr>
        <p:spPr>
          <a:xfrm>
            <a:off x="6205710" y="3124268"/>
            <a:ext cx="541386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48F9945-1E29-76B5-3E1C-8395D45D2B7E}"/>
              </a:ext>
            </a:extLst>
          </p:cNvPr>
          <p:cNvSpPr/>
          <p:nvPr/>
        </p:nvSpPr>
        <p:spPr>
          <a:xfrm>
            <a:off x="12445578"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descr="Paie contour">
            <a:extLst>
              <a:ext uri="{FF2B5EF4-FFF2-40B4-BE49-F238E27FC236}">
                <a16:creationId xmlns:a16="http://schemas.microsoft.com/office/drawing/2014/main" id="{A3470456-F978-4C7C-1FAA-093735094F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440" y="3282395"/>
            <a:ext cx="914400" cy="914400"/>
          </a:xfrm>
          <a:prstGeom prst="rect">
            <a:avLst/>
          </a:prstGeom>
        </p:spPr>
      </p:pic>
      <p:pic>
        <p:nvPicPr>
          <p:cNvPr id="10" name="Graphique 9" descr="Globe terrestre : Asie et Australie avec un remplissage uni">
            <a:extLst>
              <a:ext uri="{FF2B5EF4-FFF2-40B4-BE49-F238E27FC236}">
                <a16:creationId xmlns:a16="http://schemas.microsoft.com/office/drawing/2014/main" id="{4C4F92E3-F0B3-8DD5-78CF-022435D80A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75172" y="3282395"/>
            <a:ext cx="914400" cy="914400"/>
          </a:xfrm>
          <a:prstGeom prst="rect">
            <a:avLst/>
          </a:prstGeom>
        </p:spPr>
      </p:pic>
      <p:sp>
        <p:nvSpPr>
          <p:cNvPr id="25" name="Google Shape;351;p11">
            <a:extLst>
              <a:ext uri="{FF2B5EF4-FFF2-40B4-BE49-F238E27FC236}">
                <a16:creationId xmlns:a16="http://schemas.microsoft.com/office/drawing/2014/main" id="{A13CB74E-2329-4DBD-9915-7DFC57803FAF}"/>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Onzième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226137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995"/>
        <p:cNvGrpSpPr/>
        <p:nvPr/>
      </p:nvGrpSpPr>
      <p:grpSpPr>
        <a:xfrm>
          <a:off x="0" y="0"/>
          <a:ext cx="0" cy="0"/>
          <a:chOff x="0" y="0"/>
          <a:chExt cx="0" cy="0"/>
        </a:xfrm>
      </p:grpSpPr>
      <p:pic>
        <p:nvPicPr>
          <p:cNvPr id="996" name="Google Shape;996;geeecb0e0f7_0_0"/>
          <p:cNvPicPr preferRelativeResize="0"/>
          <p:nvPr/>
        </p:nvPicPr>
        <p:blipFill rotWithShape="1">
          <a:blip r:embed="rId3">
            <a:alphaModFix/>
          </a:blip>
          <a:srcRect/>
          <a:stretch/>
        </p:blipFill>
        <p:spPr>
          <a:xfrm>
            <a:off x="0" y="3"/>
            <a:ext cx="18287997" cy="10259369"/>
          </a:xfrm>
          <a:prstGeom prst="rect">
            <a:avLst/>
          </a:prstGeom>
          <a:noFill/>
          <a:ln>
            <a:noFill/>
          </a:ln>
        </p:spPr>
      </p:pic>
      <p:sp>
        <p:nvSpPr>
          <p:cNvPr id="12" name="Google Shape;98;p3">
            <a:extLst>
              <a:ext uri="{FF2B5EF4-FFF2-40B4-BE49-F238E27FC236}">
                <a16:creationId xmlns:a16="http://schemas.microsoft.com/office/drawing/2014/main" id="{388C2676-551F-1347-B85C-79BC5E4745E8}"/>
              </a:ext>
            </a:extLst>
          </p:cNvPr>
          <p:cNvSpPr/>
          <p:nvPr/>
        </p:nvSpPr>
        <p:spPr>
          <a:xfrm>
            <a:off x="-30480" y="-11061"/>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7" name="Google Shape;997;geeecb0e0f7_0_0"/>
          <p:cNvSpPr/>
          <p:nvPr/>
        </p:nvSpPr>
        <p:spPr>
          <a:xfrm>
            <a:off x="-2" y="-38859"/>
            <a:ext cx="7177791" cy="9984337"/>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263B66">
              <a:alpha val="79607"/>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99" name="Google Shape;999;geeecb0e0f7_0_0"/>
          <p:cNvPicPr preferRelativeResize="0"/>
          <p:nvPr/>
        </p:nvPicPr>
        <p:blipFill rotWithShape="1">
          <a:blip r:embed="rId4">
            <a:alphaModFix/>
          </a:blip>
          <a:srcRect/>
          <a:stretch/>
        </p:blipFill>
        <p:spPr>
          <a:xfrm>
            <a:off x="15311617" y="229537"/>
            <a:ext cx="2828924" cy="904772"/>
          </a:xfrm>
          <a:prstGeom prst="rect">
            <a:avLst/>
          </a:prstGeom>
          <a:noFill/>
          <a:ln>
            <a:noFill/>
          </a:ln>
        </p:spPr>
      </p:pic>
      <p:sp>
        <p:nvSpPr>
          <p:cNvPr id="1000" name="Google Shape;1000;geeecb0e0f7_0_0"/>
          <p:cNvSpPr txBox="1"/>
          <p:nvPr/>
        </p:nvSpPr>
        <p:spPr>
          <a:xfrm>
            <a:off x="3588893" y="3741202"/>
            <a:ext cx="13865099"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7200"/>
              <a:buFont typeface="Arial"/>
              <a:buNone/>
            </a:pPr>
            <a:r>
              <a:rPr lang="fr-FR" sz="4800" b="1" i="0" u="none" strike="noStrike" cap="none" dirty="0">
                <a:solidFill>
                  <a:schemeClr val="lt1"/>
                </a:solidFill>
                <a:latin typeface="Helvetica Neue"/>
                <a:ea typeface="Helvetica Neue"/>
                <a:cs typeface="Helvetica Neue"/>
                <a:sym typeface="Helvetica Neue"/>
              </a:rPr>
              <a:t>Récolte quantitative et analyse des données</a:t>
            </a:r>
            <a:endParaRPr sz="1000" b="0" i="0" u="none" strike="noStrike" cap="none" dirty="0">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7200"/>
              <a:buFont typeface="Arial"/>
              <a:buNone/>
            </a:pPr>
            <a:endParaRPr sz="4800" b="1" i="0" u="none" strike="noStrike" cap="none" dirty="0">
              <a:solidFill>
                <a:schemeClr val="lt1"/>
              </a:solidFill>
              <a:latin typeface="Helvetica Neue"/>
              <a:ea typeface="Helvetica Neue"/>
              <a:cs typeface="Helvetica Neue"/>
              <a:sym typeface="Helvetica Neue"/>
            </a:endParaRPr>
          </a:p>
        </p:txBody>
      </p:sp>
      <p:sp>
        <p:nvSpPr>
          <p:cNvPr id="1001" name="Google Shape;1001;geeecb0e0f7_0_0"/>
          <p:cNvSpPr/>
          <p:nvPr/>
        </p:nvSpPr>
        <p:spPr>
          <a:xfrm>
            <a:off x="-30480" y="9969431"/>
            <a:ext cx="18331811" cy="33522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geeecb0e0f7_0_0"/>
          <p:cNvSpPr txBox="1">
            <a:spLocks noGrp="1"/>
          </p:cNvSpPr>
          <p:nvPr>
            <p:ph type="sldNum" idx="12"/>
          </p:nvPr>
        </p:nvSpPr>
        <p:spPr>
          <a:xfrm>
            <a:off x="17754598" y="9969431"/>
            <a:ext cx="533400" cy="307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12</a:t>
            </a:fld>
            <a:endParaRPr/>
          </a:p>
        </p:txBody>
      </p:sp>
      <p:sp>
        <p:nvSpPr>
          <p:cNvPr id="1005" name="Google Shape;1005;geeecb0e0f7_0_0"/>
          <p:cNvSpPr txBox="1"/>
          <p:nvPr/>
        </p:nvSpPr>
        <p:spPr>
          <a:xfrm>
            <a:off x="2622775" y="2955452"/>
            <a:ext cx="6021900" cy="2569200"/>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Clr>
                <a:srgbClr val="000000"/>
              </a:buClr>
              <a:buSzPts val="16600"/>
              <a:buFont typeface="Arial"/>
              <a:buNone/>
            </a:pPr>
            <a:r>
              <a:rPr lang="fr-FR" sz="16600" b="1" i="0" u="none" strike="noStrike" cap="none">
                <a:solidFill>
                  <a:srgbClr val="587DB8"/>
                </a:solidFill>
                <a:latin typeface="Trebuchet MS"/>
                <a:ea typeface="Trebuchet MS"/>
                <a:cs typeface="Trebuchet MS"/>
                <a:sym typeface="Trebuchet MS"/>
              </a:rPr>
              <a:t>2</a:t>
            </a:r>
            <a:endParaRPr sz="16600" b="1" i="0" u="none" strike="noStrike" cap="none">
              <a:solidFill>
                <a:schemeClr val="dk1"/>
              </a:solidFill>
              <a:latin typeface="Trebuchet MS"/>
              <a:ea typeface="Trebuchet MS"/>
              <a:cs typeface="Trebuchet MS"/>
              <a:sym typeface="Trebuchet MS"/>
            </a:endParaRPr>
          </a:p>
        </p:txBody>
      </p:sp>
      <p:sp>
        <p:nvSpPr>
          <p:cNvPr id="11" name="Google Shape;69;p1">
            <a:extLst>
              <a:ext uri="{FF2B5EF4-FFF2-40B4-BE49-F238E27FC236}">
                <a16:creationId xmlns:a16="http://schemas.microsoft.com/office/drawing/2014/main" id="{1CDFDA71-8F2E-3043-BAC3-9FD05AEA0F04}"/>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120</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3182731" y="8071445"/>
            <a:ext cx="14703632" cy="1384995"/>
          </a:xfrm>
          <a:prstGeom prst="rect">
            <a:avLst/>
          </a:prstGeom>
          <a:noFill/>
        </p:spPr>
        <p:txBody>
          <a:bodyPr wrap="square" rtlCol="0">
            <a:spAutoFit/>
          </a:bodyPr>
          <a:lstStyle/>
          <a:p>
            <a:pPr algn="just"/>
            <a:r>
              <a:rPr lang="fr-FR"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6,43% </a:t>
            </a:r>
            <a:r>
              <a:rPr lang="fr-FR"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de la onzième circonscription envisagent un retour en France en 2022 afin d’y installer leur résidence principale soit plus que la moyenne de la totalité des répondants. </a:t>
            </a:r>
            <a:r>
              <a:rPr lang="fr-FR"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79,53%</a:t>
            </a:r>
            <a:r>
              <a:rPr lang="fr-FR"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d’entre eux ne prévoient pas de retour et </a:t>
            </a:r>
            <a:r>
              <a:rPr lang="fr-FR"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14,04% </a:t>
            </a:r>
            <a:r>
              <a:rPr lang="fr-FR"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déclarent ne pas savoir. </a:t>
            </a:r>
          </a:p>
          <a:p>
            <a:pPr lvl="1" algn="just"/>
            <a:endParaRPr lang="fr-FR"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souhaitant rentrer en France le font principalement pour des motifs familiaux</a:t>
            </a:r>
          </a:p>
          <a:p>
            <a:pPr algn="just"/>
            <a:endParaRPr lang="fr-FR" sz="2000" dirty="0">
              <a:solidFill>
                <a:srgbClr val="002060"/>
              </a:solidFill>
            </a:endParaRPr>
          </a:p>
        </p:txBody>
      </p:sp>
      <p:sp>
        <p:nvSpPr>
          <p:cNvPr id="26" name="Rectangle 25">
            <a:extLst>
              <a:ext uri="{FF2B5EF4-FFF2-40B4-BE49-F238E27FC236}">
                <a16:creationId xmlns:a16="http://schemas.microsoft.com/office/drawing/2014/main" id="{73BFB55F-8BE7-A527-F5CA-45E8CB64DC25}"/>
              </a:ext>
            </a:extLst>
          </p:cNvPr>
          <p:cNvSpPr/>
          <p:nvPr/>
        </p:nvSpPr>
        <p:spPr>
          <a:xfrm>
            <a:off x="2365168" y="1859098"/>
            <a:ext cx="3849131" cy="307777"/>
          </a:xfrm>
          <a:prstGeom prst="rect">
            <a:avLst/>
          </a:prstGeom>
        </p:spPr>
        <p:txBody>
          <a:bodyPr wrap="none">
            <a:spAutoFit/>
          </a:bodyPr>
          <a:lstStyle/>
          <a:p>
            <a:pPr algn="ctr"/>
            <a:r>
              <a:rPr lang="fr-FR" b="1" dirty="0">
                <a:solidFill>
                  <a:schemeClr val="bg1">
                    <a:lumMod val="65000"/>
                  </a:schemeClr>
                </a:solidFill>
              </a:rPr>
              <a:t>Quelle est votre situation professionnelle ?</a:t>
            </a:r>
          </a:p>
        </p:txBody>
      </p:sp>
      <p:sp>
        <p:nvSpPr>
          <p:cNvPr id="27" name="Rectangle 26">
            <a:extLst>
              <a:ext uri="{FF2B5EF4-FFF2-40B4-BE49-F238E27FC236}">
                <a16:creationId xmlns:a16="http://schemas.microsoft.com/office/drawing/2014/main" id="{6F8DFE95-326F-53BA-1FCA-0B11819F7B6B}"/>
              </a:ext>
            </a:extLst>
          </p:cNvPr>
          <p:cNvSpPr/>
          <p:nvPr/>
        </p:nvSpPr>
        <p:spPr>
          <a:xfrm>
            <a:off x="11000891" y="1949662"/>
            <a:ext cx="4826963" cy="307777"/>
          </a:xfrm>
          <a:prstGeom prst="rect">
            <a:avLst/>
          </a:prstGeom>
        </p:spPr>
        <p:txBody>
          <a:bodyPr wrap="none">
            <a:spAutoFit/>
          </a:bodyPr>
          <a:lstStyle/>
          <a:p>
            <a:pPr algn="ctr"/>
            <a:r>
              <a:rPr lang="fr-FR" b="1" dirty="0">
                <a:solidFill>
                  <a:schemeClr val="bg1">
                    <a:lumMod val="65000"/>
                  </a:schemeClr>
                </a:solidFill>
              </a:rPr>
              <a:t>Depuis combien d'années avez-vous quitté la France ?</a:t>
            </a:r>
          </a:p>
        </p:txBody>
      </p:sp>
      <p:sp>
        <p:nvSpPr>
          <p:cNvPr id="20" name="Rectangle 19">
            <a:extLst>
              <a:ext uri="{FF2B5EF4-FFF2-40B4-BE49-F238E27FC236}">
                <a16:creationId xmlns:a16="http://schemas.microsoft.com/office/drawing/2014/main" id="{7824460F-FEAC-1A5C-A88F-339EBC37132A}"/>
              </a:ext>
            </a:extLst>
          </p:cNvPr>
          <p:cNvSpPr/>
          <p:nvPr/>
        </p:nvSpPr>
        <p:spPr>
          <a:xfrm>
            <a:off x="1016001" y="7789622"/>
            <a:ext cx="16998420" cy="16225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descr="Atterrissage contour">
            <a:extLst>
              <a:ext uri="{FF2B5EF4-FFF2-40B4-BE49-F238E27FC236}">
                <a16:creationId xmlns:a16="http://schemas.microsoft.com/office/drawing/2014/main" id="{4A55CC37-F42A-1FE3-27A0-85ACF8ACFD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227" y="7997808"/>
            <a:ext cx="1272808" cy="1272808"/>
          </a:xfrm>
          <a:prstGeom prst="rect">
            <a:avLst/>
          </a:prstGeom>
        </p:spPr>
      </p:pic>
      <p:pic>
        <p:nvPicPr>
          <p:cNvPr id="23" name="Image 22">
            <a:extLst>
              <a:ext uri="{FF2B5EF4-FFF2-40B4-BE49-F238E27FC236}">
                <a16:creationId xmlns:a16="http://schemas.microsoft.com/office/drawing/2014/main" id="{BC6A68F3-8ED5-F759-3B0F-FAAA86BE549D}"/>
              </a:ext>
            </a:extLst>
          </p:cNvPr>
          <p:cNvPicPr>
            <a:picLocks noChangeAspect="1"/>
          </p:cNvPicPr>
          <p:nvPr/>
        </p:nvPicPr>
        <p:blipFill>
          <a:blip r:embed="rId8"/>
          <a:stretch>
            <a:fillRect/>
          </a:stretch>
        </p:blipFill>
        <p:spPr>
          <a:xfrm>
            <a:off x="10179661" y="2557385"/>
            <a:ext cx="6838338" cy="3922262"/>
          </a:xfrm>
          <a:prstGeom prst="rect">
            <a:avLst/>
          </a:prstGeom>
        </p:spPr>
      </p:pic>
      <p:sp>
        <p:nvSpPr>
          <p:cNvPr id="25" name="Google Shape;351;p11">
            <a:extLst>
              <a:ext uri="{FF2B5EF4-FFF2-40B4-BE49-F238E27FC236}">
                <a16:creationId xmlns:a16="http://schemas.microsoft.com/office/drawing/2014/main" id="{E11AF829-C1FE-E7CD-9867-4F25A61C8F39}"/>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Onzième circonscription</a:t>
            </a:r>
            <a:endParaRPr sz="2400" b="0" i="0" u="none" strike="noStrike" cap="none" dirty="0">
              <a:solidFill>
                <a:schemeClr val="bg1"/>
              </a:solidFill>
              <a:latin typeface="Helvetica Neue"/>
              <a:ea typeface="Helvetica Neue"/>
              <a:cs typeface="Helvetica Neue"/>
              <a:sym typeface="Helvetica Neue"/>
            </a:endParaRPr>
          </a:p>
        </p:txBody>
      </p:sp>
      <p:pic>
        <p:nvPicPr>
          <p:cNvPr id="4" name="Image 3">
            <a:extLst>
              <a:ext uri="{FF2B5EF4-FFF2-40B4-BE49-F238E27FC236}">
                <a16:creationId xmlns:a16="http://schemas.microsoft.com/office/drawing/2014/main" id="{EC7B4F9D-2C81-9AB4-97FF-33A0F5C62EC5}"/>
              </a:ext>
            </a:extLst>
          </p:cNvPr>
          <p:cNvPicPr>
            <a:picLocks noChangeAspect="1"/>
          </p:cNvPicPr>
          <p:nvPr/>
        </p:nvPicPr>
        <p:blipFill>
          <a:blip r:embed="rId9"/>
          <a:stretch>
            <a:fillRect/>
          </a:stretch>
        </p:blipFill>
        <p:spPr>
          <a:xfrm>
            <a:off x="420604" y="2323224"/>
            <a:ext cx="9369592" cy="4740721"/>
          </a:xfrm>
          <a:prstGeom prst="rect">
            <a:avLst/>
          </a:prstGeom>
        </p:spPr>
      </p:pic>
    </p:spTree>
    <p:extLst>
      <p:ext uri="{BB962C8B-B14F-4D97-AF65-F5344CB8AC3E}">
        <p14:creationId xmlns:p14="http://schemas.microsoft.com/office/powerpoint/2010/main" val="14521024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121</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0" name="ZoneTexte 19">
            <a:extLst>
              <a:ext uri="{FF2B5EF4-FFF2-40B4-BE49-F238E27FC236}">
                <a16:creationId xmlns:a16="http://schemas.microsoft.com/office/drawing/2014/main" id="{C0BE522D-73A8-F5D6-C379-4F23B4E18389}"/>
              </a:ext>
            </a:extLst>
          </p:cNvPr>
          <p:cNvSpPr txBox="1"/>
          <p:nvPr/>
        </p:nvSpPr>
        <p:spPr>
          <a:xfrm>
            <a:off x="10904886" y="3190924"/>
            <a:ext cx="7248177" cy="5786199"/>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principales préoccupations ressenties par les Français de la onzième circonscription sont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38%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L’accès à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assurance maladie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34%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 leurs enfants (pour 32%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situation internationale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29% d’entre eux)</a:t>
            </a: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trois premières préoccupations ressenties en 2022 étaient déjà présentes lors du baromètre de 2019. En revanche, la situation internationale est une nouvelle préoccupation.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DCC5F2DA-D194-FCD1-3578-B45EABBF65E7}"/>
              </a:ext>
            </a:extLst>
          </p:cNvPr>
          <p:cNvSpPr/>
          <p:nvPr/>
        </p:nvSpPr>
        <p:spPr>
          <a:xfrm>
            <a:off x="1080464" y="2852370"/>
            <a:ext cx="8754320" cy="338554"/>
          </a:xfrm>
          <a:prstGeom prst="rect">
            <a:avLst/>
          </a:prstGeom>
        </p:spPr>
        <p:txBody>
          <a:bodyPr wrap="none">
            <a:spAutoFit/>
          </a:bodyPr>
          <a:lstStyle/>
          <a:p>
            <a:pPr algn="ctr"/>
            <a:r>
              <a:rPr lang="fr-FR" sz="1600" b="1" dirty="0">
                <a:solidFill>
                  <a:schemeClr val="bg1">
                    <a:lumMod val="65000"/>
                  </a:schemeClr>
                </a:solidFill>
              </a:rPr>
              <a:t>Quelles sont vos principales préoccupations en tant que Français à l'étranger en 2022 ?</a:t>
            </a:r>
          </a:p>
        </p:txBody>
      </p:sp>
      <p:pic>
        <p:nvPicPr>
          <p:cNvPr id="3" name="Image 2">
            <a:extLst>
              <a:ext uri="{FF2B5EF4-FFF2-40B4-BE49-F238E27FC236}">
                <a16:creationId xmlns:a16="http://schemas.microsoft.com/office/drawing/2014/main" id="{F71BFCF1-6671-B8DE-9FF6-F9D46D09E272}"/>
              </a:ext>
            </a:extLst>
          </p:cNvPr>
          <p:cNvPicPr>
            <a:picLocks noChangeAspect="1"/>
          </p:cNvPicPr>
          <p:nvPr/>
        </p:nvPicPr>
        <p:blipFill>
          <a:blip r:embed="rId6"/>
          <a:stretch>
            <a:fillRect/>
          </a:stretch>
        </p:blipFill>
        <p:spPr>
          <a:xfrm>
            <a:off x="369956" y="3309588"/>
            <a:ext cx="10136470" cy="4987969"/>
          </a:xfrm>
          <a:prstGeom prst="rect">
            <a:avLst/>
          </a:prstGeom>
        </p:spPr>
      </p:pic>
      <p:sp>
        <p:nvSpPr>
          <p:cNvPr id="18" name="Google Shape;351;p11">
            <a:extLst>
              <a:ext uri="{FF2B5EF4-FFF2-40B4-BE49-F238E27FC236}">
                <a16:creationId xmlns:a16="http://schemas.microsoft.com/office/drawing/2014/main" id="{A18DA6B3-65A4-6B81-6E26-1C9891FECFFB}"/>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Onzième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8443199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122</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773657" y="2001278"/>
            <a:ext cx="1664238"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L’éducation</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741812" y="2566285"/>
            <a:ext cx="6272609" cy="8710077"/>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cette partie du baromètre, portant sur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seuls les répondants ayant des enfants ont pu répondre. Cela représentait  914 répondants.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ici que les Français appartenant à la 11</a:t>
            </a:r>
            <a:r>
              <a:rPr lang="fr-FR" sz="2000" baseline="30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ème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circonscription attachent une importance particulière aux faits suivants: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accès facilité à l’université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filière bilingue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à l’étranger.</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cours de français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enfants dans son pays d’accueil.</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remarque que les répondants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attachent plus d’importance aux critères proposés en 2022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que lors du baromètre de 2019.</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scolariser ses enfants dans le réseau d’enseignement français</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à l’étranger avait une importance moyenne de 3,53 en 2019 contre 4,06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F7931316-3FCE-F47F-C641-84383DA31832}"/>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740A2A49-9CF3-5929-39B9-199DB5BB127B}"/>
              </a:ext>
            </a:extLst>
          </p:cNvPr>
          <p:cNvPicPr>
            <a:picLocks noChangeAspect="1"/>
          </p:cNvPicPr>
          <p:nvPr/>
        </p:nvPicPr>
        <p:blipFill>
          <a:blip r:embed="rId6"/>
          <a:stretch>
            <a:fillRect/>
          </a:stretch>
        </p:blipFill>
        <p:spPr>
          <a:xfrm>
            <a:off x="-5271" y="2397121"/>
            <a:ext cx="11171616" cy="2437051"/>
          </a:xfrm>
          <a:prstGeom prst="rect">
            <a:avLst/>
          </a:prstGeom>
        </p:spPr>
      </p:pic>
      <p:pic>
        <p:nvPicPr>
          <p:cNvPr id="6" name="Image 5">
            <a:extLst>
              <a:ext uri="{FF2B5EF4-FFF2-40B4-BE49-F238E27FC236}">
                <a16:creationId xmlns:a16="http://schemas.microsoft.com/office/drawing/2014/main" id="{5BB204E4-8D6A-E104-F9F5-037CCA367A82}"/>
              </a:ext>
            </a:extLst>
          </p:cNvPr>
          <p:cNvPicPr>
            <a:picLocks noChangeAspect="1"/>
          </p:cNvPicPr>
          <p:nvPr/>
        </p:nvPicPr>
        <p:blipFill>
          <a:blip r:embed="rId7"/>
          <a:stretch>
            <a:fillRect/>
          </a:stretch>
        </p:blipFill>
        <p:spPr>
          <a:xfrm>
            <a:off x="552276" y="4882241"/>
            <a:ext cx="11171616" cy="2451519"/>
          </a:xfrm>
          <a:prstGeom prst="rect">
            <a:avLst/>
          </a:prstGeom>
        </p:spPr>
      </p:pic>
      <p:pic>
        <p:nvPicPr>
          <p:cNvPr id="9" name="Image 8">
            <a:extLst>
              <a:ext uri="{FF2B5EF4-FFF2-40B4-BE49-F238E27FC236}">
                <a16:creationId xmlns:a16="http://schemas.microsoft.com/office/drawing/2014/main" id="{932B287D-9F83-4F0A-4295-5EBA79D36D38}"/>
              </a:ext>
            </a:extLst>
          </p:cNvPr>
          <p:cNvPicPr>
            <a:picLocks noChangeAspect="1"/>
          </p:cNvPicPr>
          <p:nvPr/>
        </p:nvPicPr>
        <p:blipFill>
          <a:blip r:embed="rId8"/>
          <a:stretch>
            <a:fillRect/>
          </a:stretch>
        </p:blipFill>
        <p:spPr>
          <a:xfrm>
            <a:off x="4055422" y="7437711"/>
            <a:ext cx="3872534" cy="2451520"/>
          </a:xfrm>
          <a:prstGeom prst="rect">
            <a:avLst/>
          </a:prstGeom>
        </p:spPr>
      </p:pic>
      <p:sp>
        <p:nvSpPr>
          <p:cNvPr id="24" name="Google Shape;351;p11">
            <a:extLst>
              <a:ext uri="{FF2B5EF4-FFF2-40B4-BE49-F238E27FC236}">
                <a16:creationId xmlns:a16="http://schemas.microsoft.com/office/drawing/2014/main" id="{EC6FD403-CCFC-F217-7AC4-D1C3A2C3B802}"/>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Onzième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7460135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123</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28458" y="2162335"/>
            <a:ext cx="7726795"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actions menées en direction des Français de l’étranger</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2391397" y="4663254"/>
            <a:ext cx="5228266" cy="3264868"/>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Français de l’étranger appartenant à la onzième circonscription affirment qu’ils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connaissent peu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actions menées en direction des Français de l’étranger, particulièrement celles des sénateurs. </a:t>
            </a:r>
          </a:p>
          <a:p>
            <a:pPr lvl="1" algn="just">
              <a:lnSpc>
                <a:spcPct val="150000"/>
              </a:lnSpc>
            </a:pP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D52DFF8A-39D3-4C7D-0561-65666859E2B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29C939C5-64DF-1A98-32EC-DC75A4EE6AB3}"/>
              </a:ext>
            </a:extLst>
          </p:cNvPr>
          <p:cNvPicPr>
            <a:picLocks noChangeAspect="1"/>
          </p:cNvPicPr>
          <p:nvPr/>
        </p:nvPicPr>
        <p:blipFill>
          <a:blip r:embed="rId6"/>
          <a:stretch>
            <a:fillRect/>
          </a:stretch>
        </p:blipFill>
        <p:spPr>
          <a:xfrm>
            <a:off x="358084" y="2924052"/>
            <a:ext cx="11582400" cy="2772063"/>
          </a:xfrm>
          <a:prstGeom prst="rect">
            <a:avLst/>
          </a:prstGeom>
        </p:spPr>
      </p:pic>
      <p:pic>
        <p:nvPicPr>
          <p:cNvPr id="6" name="Image 5">
            <a:extLst>
              <a:ext uri="{FF2B5EF4-FFF2-40B4-BE49-F238E27FC236}">
                <a16:creationId xmlns:a16="http://schemas.microsoft.com/office/drawing/2014/main" id="{406F808A-B1C8-48EB-ABB0-07428CBD1167}"/>
              </a:ext>
            </a:extLst>
          </p:cNvPr>
          <p:cNvPicPr>
            <a:picLocks noChangeAspect="1"/>
          </p:cNvPicPr>
          <p:nvPr/>
        </p:nvPicPr>
        <p:blipFill>
          <a:blip r:embed="rId7"/>
          <a:stretch>
            <a:fillRect/>
          </a:stretch>
        </p:blipFill>
        <p:spPr>
          <a:xfrm>
            <a:off x="358084" y="6128932"/>
            <a:ext cx="11582400" cy="3175000"/>
          </a:xfrm>
          <a:prstGeom prst="rect">
            <a:avLst/>
          </a:prstGeom>
        </p:spPr>
      </p:pic>
      <p:sp>
        <p:nvSpPr>
          <p:cNvPr id="22" name="Google Shape;351;p11">
            <a:extLst>
              <a:ext uri="{FF2B5EF4-FFF2-40B4-BE49-F238E27FC236}">
                <a16:creationId xmlns:a16="http://schemas.microsoft.com/office/drawing/2014/main" id="{67B62D35-23EB-F471-96B7-4B9CB63ADD4E}"/>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Onzième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8547542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124</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30862" y="2052797"/>
            <a:ext cx="124585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L’emploi</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786505" y="2834114"/>
            <a:ext cx="5955630" cy="7786747"/>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 le thème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l’emploi</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on constate ici que les Français appartenant à la onzième circonscription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Travailler à l’étranger tout en continuant à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cotiser pour la retraite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formation professionnelle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son pays d’accueil.</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d’une aide à 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création d’entreprise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les structures françaises.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a aussi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augmenté</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depuis 2019.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l’importance moyenne de bénéficier d’une aide à la création d’entreprise par les structures françaises était de 3,22/5 en 2019 contre 4,02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A5458D65-D918-4292-E82B-88CF17FB98F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6797D743-E263-FCF8-5A2E-0996782140AB}"/>
              </a:ext>
            </a:extLst>
          </p:cNvPr>
          <p:cNvPicPr>
            <a:picLocks noChangeAspect="1"/>
          </p:cNvPicPr>
          <p:nvPr/>
        </p:nvPicPr>
        <p:blipFill>
          <a:blip r:embed="rId6"/>
          <a:stretch>
            <a:fillRect/>
          </a:stretch>
        </p:blipFill>
        <p:spPr>
          <a:xfrm>
            <a:off x="510825" y="2733497"/>
            <a:ext cx="10864752" cy="2403892"/>
          </a:xfrm>
          <a:prstGeom prst="rect">
            <a:avLst/>
          </a:prstGeom>
        </p:spPr>
      </p:pic>
      <p:pic>
        <p:nvPicPr>
          <p:cNvPr id="6" name="Image 5">
            <a:extLst>
              <a:ext uri="{FF2B5EF4-FFF2-40B4-BE49-F238E27FC236}">
                <a16:creationId xmlns:a16="http://schemas.microsoft.com/office/drawing/2014/main" id="{1FD7FA24-25C9-E89A-4F9F-AFE34A95128E}"/>
              </a:ext>
            </a:extLst>
          </p:cNvPr>
          <p:cNvPicPr>
            <a:picLocks noChangeAspect="1"/>
          </p:cNvPicPr>
          <p:nvPr/>
        </p:nvPicPr>
        <p:blipFill>
          <a:blip r:embed="rId7"/>
          <a:stretch>
            <a:fillRect/>
          </a:stretch>
        </p:blipFill>
        <p:spPr>
          <a:xfrm>
            <a:off x="510825" y="5292387"/>
            <a:ext cx="10864752" cy="2260989"/>
          </a:xfrm>
          <a:prstGeom prst="rect">
            <a:avLst/>
          </a:prstGeom>
        </p:spPr>
      </p:pic>
      <p:pic>
        <p:nvPicPr>
          <p:cNvPr id="9" name="Image 8">
            <a:extLst>
              <a:ext uri="{FF2B5EF4-FFF2-40B4-BE49-F238E27FC236}">
                <a16:creationId xmlns:a16="http://schemas.microsoft.com/office/drawing/2014/main" id="{FC2136A6-81CD-C291-ADE9-9415EE439BFD}"/>
              </a:ext>
            </a:extLst>
          </p:cNvPr>
          <p:cNvPicPr>
            <a:picLocks noChangeAspect="1"/>
          </p:cNvPicPr>
          <p:nvPr/>
        </p:nvPicPr>
        <p:blipFill>
          <a:blip r:embed="rId8"/>
          <a:stretch>
            <a:fillRect/>
          </a:stretch>
        </p:blipFill>
        <p:spPr>
          <a:xfrm>
            <a:off x="3607125" y="7526912"/>
            <a:ext cx="5788741" cy="2444135"/>
          </a:xfrm>
          <a:prstGeom prst="rect">
            <a:avLst/>
          </a:prstGeom>
        </p:spPr>
      </p:pic>
      <p:sp>
        <p:nvSpPr>
          <p:cNvPr id="24" name="Google Shape;351;p11">
            <a:extLst>
              <a:ext uri="{FF2B5EF4-FFF2-40B4-BE49-F238E27FC236}">
                <a16:creationId xmlns:a16="http://schemas.microsoft.com/office/drawing/2014/main" id="{4613D491-6280-D184-FBE6-EA9D3103A9A0}"/>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Onzième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4995702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125</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56057" y="2213329"/>
            <a:ext cx="294824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prises de contact</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4" name="ZoneTexte 23">
            <a:extLst>
              <a:ext uri="{FF2B5EF4-FFF2-40B4-BE49-F238E27FC236}">
                <a16:creationId xmlns:a16="http://schemas.microsoft.com/office/drawing/2014/main" id="{662686E8-7AF5-6A11-24DB-DE601AD492C5}"/>
              </a:ext>
            </a:extLst>
          </p:cNvPr>
          <p:cNvSpPr txBox="1"/>
          <p:nvPr/>
        </p:nvSpPr>
        <p:spPr>
          <a:xfrm>
            <a:off x="12525654" y="3065240"/>
            <a:ext cx="5319685" cy="7417415"/>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accordent une très forte importance à ces trois propositions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contacter facilement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mail ou téléphone une administration en France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Recevoir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soutien en ligne du consulat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démarches courantes</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contacter son consulat en cas de problème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et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être informé des évènements importants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endPar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en 2022 est proche des résultats de 2019 mais a augmenté.</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3200" b="1" dirty="0">
                <a:ln>
                  <a:solidFill>
                    <a:srgbClr val="001D58"/>
                  </a:solidFill>
                </a:ln>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91%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ont indiqué être informés des possibilités de vote à l’étranger pour les élections présidentielles et législatives prévues en 2022. </a:t>
            </a: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Image 2">
            <a:extLst>
              <a:ext uri="{FF2B5EF4-FFF2-40B4-BE49-F238E27FC236}">
                <a16:creationId xmlns:a16="http://schemas.microsoft.com/office/drawing/2014/main" id="{CE2D5DDD-AF87-3380-E30F-8AE8BB74922F}"/>
              </a:ext>
            </a:extLst>
          </p:cNvPr>
          <p:cNvPicPr>
            <a:picLocks noChangeAspect="1"/>
          </p:cNvPicPr>
          <p:nvPr/>
        </p:nvPicPr>
        <p:blipFill>
          <a:blip r:embed="rId6"/>
          <a:stretch>
            <a:fillRect/>
          </a:stretch>
        </p:blipFill>
        <p:spPr>
          <a:xfrm>
            <a:off x="346354" y="3168783"/>
            <a:ext cx="12179300" cy="2819400"/>
          </a:xfrm>
          <a:prstGeom prst="rect">
            <a:avLst/>
          </a:prstGeom>
        </p:spPr>
      </p:pic>
      <p:pic>
        <p:nvPicPr>
          <p:cNvPr id="6" name="Image 5">
            <a:extLst>
              <a:ext uri="{FF2B5EF4-FFF2-40B4-BE49-F238E27FC236}">
                <a16:creationId xmlns:a16="http://schemas.microsoft.com/office/drawing/2014/main" id="{2CB18EBB-00A9-9B78-69C4-0F487540705D}"/>
              </a:ext>
            </a:extLst>
          </p:cNvPr>
          <p:cNvPicPr>
            <a:picLocks noChangeAspect="1"/>
          </p:cNvPicPr>
          <p:nvPr/>
        </p:nvPicPr>
        <p:blipFill>
          <a:blip r:embed="rId7"/>
          <a:stretch>
            <a:fillRect/>
          </a:stretch>
        </p:blipFill>
        <p:spPr>
          <a:xfrm>
            <a:off x="3402698" y="6779696"/>
            <a:ext cx="5321300" cy="2717800"/>
          </a:xfrm>
          <a:prstGeom prst="rect">
            <a:avLst/>
          </a:prstGeom>
        </p:spPr>
      </p:pic>
      <p:sp>
        <p:nvSpPr>
          <p:cNvPr id="21" name="Google Shape;351;p11">
            <a:extLst>
              <a:ext uri="{FF2B5EF4-FFF2-40B4-BE49-F238E27FC236}">
                <a16:creationId xmlns:a16="http://schemas.microsoft.com/office/drawing/2014/main" id="{D614EC72-C51E-B132-47D1-32223ED93879}"/>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Onzième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3425957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126</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699918" y="2484108"/>
            <a:ext cx="1920719"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La COVID-19</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9" name="Rectangle 18">
            <a:extLst>
              <a:ext uri="{FF2B5EF4-FFF2-40B4-BE49-F238E27FC236}">
                <a16:creationId xmlns:a16="http://schemas.microsoft.com/office/drawing/2014/main" id="{773A32A5-A341-E114-59ED-FA0496A66C85}"/>
              </a:ext>
            </a:extLst>
          </p:cNvPr>
          <p:cNvSpPr/>
          <p:nvPr/>
        </p:nvSpPr>
        <p:spPr>
          <a:xfrm>
            <a:off x="1011093" y="3314663"/>
            <a:ext cx="4980852" cy="523220"/>
          </a:xfrm>
          <a:prstGeom prst="rect">
            <a:avLst/>
          </a:prstGeom>
        </p:spPr>
        <p:txBody>
          <a:bodyPr wrap="none">
            <a:spAutoFit/>
          </a:bodyPr>
          <a:lstStyle/>
          <a:p>
            <a:pPr algn="ctr"/>
            <a:r>
              <a:rPr lang="fr-FR" b="1" dirty="0">
                <a:solidFill>
                  <a:schemeClr val="bg1">
                    <a:lumMod val="65000"/>
                  </a:schemeClr>
                </a:solidFill>
              </a:rPr>
              <a:t>Avez-vous été suffisamment informés des </a:t>
            </a:r>
          </a:p>
          <a:p>
            <a:pPr algn="ctr"/>
            <a:r>
              <a:rPr lang="fr-FR" b="1" dirty="0">
                <a:solidFill>
                  <a:schemeClr val="bg1">
                    <a:lumMod val="65000"/>
                  </a:schemeClr>
                </a:solidFill>
              </a:rPr>
              <a:t>mesures sanitaires prises en cas d'un retour en France?</a:t>
            </a:r>
            <a:endParaRPr lang="fr-FR" b="1" dirty="0">
              <a:solidFill>
                <a:schemeClr val="bg1">
                  <a:lumMod val="65000"/>
                </a:schemeClr>
              </a:solidFill>
              <a:latin typeface="+mn-lt"/>
            </a:endParaRPr>
          </a:p>
        </p:txBody>
      </p:sp>
      <p:sp>
        <p:nvSpPr>
          <p:cNvPr id="18" name="Rectangle 17">
            <a:extLst>
              <a:ext uri="{FF2B5EF4-FFF2-40B4-BE49-F238E27FC236}">
                <a16:creationId xmlns:a16="http://schemas.microsoft.com/office/drawing/2014/main" id="{1DE183FA-F018-534D-3199-B91A2B1D1BA7}"/>
              </a:ext>
            </a:extLst>
          </p:cNvPr>
          <p:cNvSpPr/>
          <p:nvPr/>
        </p:nvSpPr>
        <p:spPr>
          <a:xfrm>
            <a:off x="9785484" y="2059309"/>
            <a:ext cx="6369052" cy="307777"/>
          </a:xfrm>
          <a:prstGeom prst="rect">
            <a:avLst/>
          </a:prstGeom>
        </p:spPr>
        <p:txBody>
          <a:bodyPr wrap="none">
            <a:spAutoFit/>
          </a:bodyPr>
          <a:lstStyle/>
          <a:p>
            <a:pPr algn="ctr"/>
            <a:r>
              <a:rPr lang="fr-FR" b="1" dirty="0">
                <a:solidFill>
                  <a:schemeClr val="bg1">
                    <a:lumMod val="65000"/>
                  </a:schemeClr>
                </a:solidFill>
              </a:rPr>
              <a:t>Comment la Covid-19 a-t-elle impacté votre vie de Français à l’étranger ?</a:t>
            </a:r>
            <a:endParaRPr lang="fr-FR" b="1" dirty="0">
              <a:solidFill>
                <a:schemeClr val="bg1">
                  <a:lumMod val="65000"/>
                </a:schemeClr>
              </a:solidFill>
              <a:latin typeface="+mn-lt"/>
            </a:endParaRPr>
          </a:p>
        </p:txBody>
      </p:sp>
      <p:sp>
        <p:nvSpPr>
          <p:cNvPr id="20" name="ZoneTexte 19">
            <a:extLst>
              <a:ext uri="{FF2B5EF4-FFF2-40B4-BE49-F238E27FC236}">
                <a16:creationId xmlns:a16="http://schemas.microsoft.com/office/drawing/2014/main" id="{6409FA2B-FD3E-D554-BA80-D2316654B780}"/>
              </a:ext>
            </a:extLst>
          </p:cNvPr>
          <p:cNvSpPr txBox="1"/>
          <p:nvPr/>
        </p:nvSpPr>
        <p:spPr>
          <a:xfrm>
            <a:off x="6813762" y="6511489"/>
            <a:ext cx="11339301" cy="3893374"/>
          </a:xfrm>
          <a:prstGeom prst="rect">
            <a:avLst/>
          </a:prstGeom>
          <a:noFill/>
        </p:spPr>
        <p:txBody>
          <a:bodyPr wrap="square" rtlCol="0">
            <a:spAutoFit/>
          </a:bodyPr>
          <a:lstStyle/>
          <a:p>
            <a:pPr lvl="1" algn="just"/>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majorité des répondants (67,32%) estiment qu’ils ont été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suffisamment informés</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mesures sanitaires prises en cas d’un retour en France. </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70%</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répondants ont bénéficié d’une campagne de vaccination par les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autorités locales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et</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18%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les autorités françaises</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p>
          <a:p>
            <a:pPr lvl="1" algn="just"/>
            <a:endPar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53%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disent ne pas avoir subi de conséquences économiques avec la COVID 19 et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43%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ont subi.</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L’impossibilité de rentrer en France, le changement de mode de vie, la crise économique et la fermeture des écoles ont affecté les répondants.</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3">
            <a:extLst>
              <a:ext uri="{FF2B5EF4-FFF2-40B4-BE49-F238E27FC236}">
                <a16:creationId xmlns:a16="http://schemas.microsoft.com/office/drawing/2014/main" id="{6A5532C7-E4DB-13E9-50D8-D71F25D64560}"/>
              </a:ext>
            </a:extLst>
          </p:cNvPr>
          <p:cNvPicPr>
            <a:picLocks noChangeAspect="1"/>
          </p:cNvPicPr>
          <p:nvPr/>
        </p:nvPicPr>
        <p:blipFill>
          <a:blip r:embed="rId6"/>
          <a:stretch>
            <a:fillRect/>
          </a:stretch>
        </p:blipFill>
        <p:spPr>
          <a:xfrm>
            <a:off x="487266" y="4252940"/>
            <a:ext cx="6399124" cy="5302812"/>
          </a:xfrm>
          <a:prstGeom prst="rect">
            <a:avLst/>
          </a:prstGeom>
        </p:spPr>
      </p:pic>
      <p:pic>
        <p:nvPicPr>
          <p:cNvPr id="9" name="Image 8">
            <a:extLst>
              <a:ext uri="{FF2B5EF4-FFF2-40B4-BE49-F238E27FC236}">
                <a16:creationId xmlns:a16="http://schemas.microsoft.com/office/drawing/2014/main" id="{FABA0DC7-68FB-53D9-B06D-5D1C8C45B033}"/>
              </a:ext>
            </a:extLst>
          </p:cNvPr>
          <p:cNvPicPr>
            <a:picLocks noChangeAspect="1"/>
          </p:cNvPicPr>
          <p:nvPr/>
        </p:nvPicPr>
        <p:blipFill>
          <a:blip r:embed="rId7"/>
          <a:stretch>
            <a:fillRect/>
          </a:stretch>
        </p:blipFill>
        <p:spPr>
          <a:xfrm>
            <a:off x="7798768" y="2438136"/>
            <a:ext cx="9748437" cy="3868282"/>
          </a:xfrm>
          <a:prstGeom prst="rect">
            <a:avLst/>
          </a:prstGeom>
        </p:spPr>
      </p:pic>
      <p:sp>
        <p:nvSpPr>
          <p:cNvPr id="26" name="Google Shape;351;p11">
            <a:extLst>
              <a:ext uri="{FF2B5EF4-FFF2-40B4-BE49-F238E27FC236}">
                <a16:creationId xmlns:a16="http://schemas.microsoft.com/office/drawing/2014/main" id="{E8BDEFE2-6C9B-C772-33E3-5859781EBED9}"/>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Onzième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520192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geeecb0e0f7_0_0"/>
          <p:cNvPicPr preferRelativeResize="0"/>
          <p:nvPr/>
        </p:nvPicPr>
        <p:blipFill rotWithShape="1">
          <a:blip r:embed="rId3">
            <a:alphaModFix/>
          </a:blip>
          <a:srcRect/>
          <a:stretch/>
        </p:blipFill>
        <p:spPr>
          <a:xfrm>
            <a:off x="0" y="3"/>
            <a:ext cx="18287997" cy="10259369"/>
          </a:xfrm>
          <a:prstGeom prst="rect">
            <a:avLst/>
          </a:prstGeom>
          <a:noFill/>
          <a:ln>
            <a:noFill/>
          </a:ln>
        </p:spPr>
      </p:pic>
      <p:sp>
        <p:nvSpPr>
          <p:cNvPr id="12" name="Google Shape;98;p3">
            <a:extLst>
              <a:ext uri="{FF2B5EF4-FFF2-40B4-BE49-F238E27FC236}">
                <a16:creationId xmlns:a16="http://schemas.microsoft.com/office/drawing/2014/main" id="{388C2676-551F-1347-B85C-79BC5E4745E8}"/>
              </a:ext>
            </a:extLst>
          </p:cNvPr>
          <p:cNvSpPr/>
          <p:nvPr/>
        </p:nvSpPr>
        <p:spPr>
          <a:xfrm>
            <a:off x="0" y="-45074"/>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999" name="Google Shape;999;geeecb0e0f7_0_0"/>
          <p:cNvPicPr preferRelativeResize="0"/>
          <p:nvPr/>
        </p:nvPicPr>
        <p:blipFill rotWithShape="1">
          <a:blip r:embed="rId4">
            <a:alphaModFix/>
          </a:blip>
          <a:srcRect/>
          <a:stretch/>
        </p:blipFill>
        <p:spPr>
          <a:xfrm>
            <a:off x="15311617" y="229537"/>
            <a:ext cx="2828924" cy="904772"/>
          </a:xfrm>
          <a:prstGeom prst="rect">
            <a:avLst/>
          </a:prstGeom>
          <a:noFill/>
          <a:ln>
            <a:noFill/>
          </a:ln>
        </p:spPr>
      </p:pic>
      <p:grpSp>
        <p:nvGrpSpPr>
          <p:cNvPr id="4" name="Groupe 3">
            <a:extLst>
              <a:ext uri="{FF2B5EF4-FFF2-40B4-BE49-F238E27FC236}">
                <a16:creationId xmlns:a16="http://schemas.microsoft.com/office/drawing/2014/main" id="{0007A36E-6F77-8DBB-1714-5CBBB54015DC}"/>
              </a:ext>
            </a:extLst>
          </p:cNvPr>
          <p:cNvGrpSpPr/>
          <p:nvPr/>
        </p:nvGrpSpPr>
        <p:grpSpPr>
          <a:xfrm>
            <a:off x="5562723" y="1748470"/>
            <a:ext cx="7193032" cy="1569660"/>
            <a:chOff x="5555101" y="1622646"/>
            <a:chExt cx="7193032" cy="1569660"/>
          </a:xfrm>
        </p:grpSpPr>
        <p:sp>
          <p:nvSpPr>
            <p:cNvPr id="3" name="Rectangle : coins arrondis 2">
              <a:extLst>
                <a:ext uri="{FF2B5EF4-FFF2-40B4-BE49-F238E27FC236}">
                  <a16:creationId xmlns:a16="http://schemas.microsoft.com/office/drawing/2014/main" id="{6B9890CE-4E43-640B-F188-B4BE1E99382C}"/>
                </a:ext>
              </a:extLst>
            </p:cNvPr>
            <p:cNvSpPr/>
            <p:nvPr/>
          </p:nvSpPr>
          <p:spPr>
            <a:xfrm>
              <a:off x="5570343" y="1622646"/>
              <a:ext cx="7177790" cy="1569660"/>
            </a:xfrm>
            <a:prstGeom prst="roundRect">
              <a:avLst/>
            </a:prstGeom>
            <a:solidFill>
              <a:srgbClr val="3D547B">
                <a:alpha val="610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0" name="Google Shape;1000;geeecb0e0f7_0_0"/>
            <p:cNvSpPr txBox="1"/>
            <p:nvPr/>
          </p:nvSpPr>
          <p:spPr>
            <a:xfrm>
              <a:off x="5555101" y="1947742"/>
              <a:ext cx="717779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7200"/>
                <a:buFont typeface="Arial"/>
                <a:buNone/>
              </a:pPr>
              <a:r>
                <a:rPr lang="fr-FR" sz="4800" b="1" i="0" u="none" strike="noStrike" cap="none" dirty="0">
                  <a:solidFill>
                    <a:schemeClr val="lt1"/>
                  </a:solidFill>
                  <a:latin typeface="Helvetica Neue"/>
                  <a:ea typeface="Helvetica Neue"/>
                  <a:cs typeface="Helvetica Neue"/>
                  <a:sym typeface="Helvetica Neue"/>
                </a:rPr>
                <a:t>Union Européenne</a:t>
              </a:r>
              <a:endParaRPr sz="1000" b="0" i="0" u="none" strike="noStrike" cap="none" dirty="0">
                <a:solidFill>
                  <a:schemeClr val="dk1"/>
                </a:solidFill>
                <a:latin typeface="Helvetica Neue"/>
                <a:ea typeface="Helvetica Neue"/>
                <a:cs typeface="Helvetica Neue"/>
                <a:sym typeface="Helvetica Neue"/>
              </a:endParaRPr>
            </a:p>
          </p:txBody>
        </p:sp>
      </p:grpSp>
      <p:sp>
        <p:nvSpPr>
          <p:cNvPr id="1001" name="Google Shape;1001;geeecb0e0f7_0_0"/>
          <p:cNvSpPr/>
          <p:nvPr/>
        </p:nvSpPr>
        <p:spPr>
          <a:xfrm>
            <a:off x="-30480" y="9969431"/>
            <a:ext cx="18331811" cy="33522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geeecb0e0f7_0_0"/>
          <p:cNvSpPr txBox="1">
            <a:spLocks noGrp="1"/>
          </p:cNvSpPr>
          <p:nvPr>
            <p:ph type="sldNum" idx="12"/>
          </p:nvPr>
        </p:nvSpPr>
        <p:spPr>
          <a:xfrm>
            <a:off x="17754598" y="9969431"/>
            <a:ext cx="533400" cy="307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127</a:t>
            </a:fld>
            <a:endParaRPr/>
          </a:p>
        </p:txBody>
      </p:sp>
      <p:sp>
        <p:nvSpPr>
          <p:cNvPr id="11" name="Google Shape;69;p1">
            <a:extLst>
              <a:ext uri="{FF2B5EF4-FFF2-40B4-BE49-F238E27FC236}">
                <a16:creationId xmlns:a16="http://schemas.microsoft.com/office/drawing/2014/main" id="{1CDFDA71-8F2E-3043-BAC3-9FD05AEA0F04}"/>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 name="ZoneTexte 1">
            <a:extLst>
              <a:ext uri="{FF2B5EF4-FFF2-40B4-BE49-F238E27FC236}">
                <a16:creationId xmlns:a16="http://schemas.microsoft.com/office/drawing/2014/main" id="{5C755DF1-3590-A9CE-56C9-BC3993993485}"/>
              </a:ext>
            </a:extLst>
          </p:cNvPr>
          <p:cNvSpPr txBox="1"/>
          <p:nvPr/>
        </p:nvSpPr>
        <p:spPr>
          <a:xfrm>
            <a:off x="5956300" y="3468511"/>
            <a:ext cx="7726664" cy="8463855"/>
          </a:xfrm>
          <a:prstGeom prst="rect">
            <a:avLst/>
          </a:prstGeom>
          <a:noFill/>
        </p:spPr>
        <p:txBody>
          <a:bodyPr wrap="square" rtlCol="0">
            <a:spAutoFit/>
          </a:bodyPr>
          <a:lstStyle/>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4149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Répondants</a:t>
            </a:r>
          </a:p>
          <a:p>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23%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Allemagne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18%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Espagne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11%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Belgique, Italie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5%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Pays-Bas</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4%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Grèce et Portugal</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3%</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Autriche, Luxembourg, Irlande et Suède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2%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Danemark, France et Tchéquie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Bulgarie, Finlande, Hongrie, Malte, Pologne et Roumanie</a:t>
            </a:r>
          </a:p>
          <a:p>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5249702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128</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6205710" y="4354922"/>
            <a:ext cx="5413861" cy="3785652"/>
          </a:xfrm>
          <a:prstGeom prst="rect">
            <a:avLst/>
          </a:prstGeom>
          <a:noFill/>
        </p:spPr>
        <p:txBody>
          <a:bodyPr wrap="square" rtlCol="0">
            <a:spAutoFit/>
          </a:bodyPr>
          <a:lstStyle/>
          <a:p>
            <a:pPr algn="just"/>
            <a:r>
              <a:rPr lang="fr-FR" sz="2000" dirty="0">
                <a:solidFill>
                  <a:srgbClr val="002060"/>
                </a:solidFill>
              </a:rPr>
              <a:t>Au sujet des revenus annuels nets par ménage en 2021 :</a:t>
            </a:r>
          </a:p>
          <a:p>
            <a:pPr algn="just"/>
            <a:endParaRPr lang="fr-FR" sz="2000" dirty="0">
              <a:solidFill>
                <a:srgbClr val="002060"/>
              </a:solidFill>
            </a:endParaRPr>
          </a:p>
          <a:p>
            <a:pPr marL="342900" indent="-342900" algn="just">
              <a:buFont typeface="Arial" panose="020B0604020202020204" pitchFamily="34" charset="0"/>
              <a:buChar char="•"/>
            </a:pP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17% </a:t>
            </a:r>
            <a:r>
              <a:rPr lang="fr-FR" sz="2000" dirty="0">
                <a:solidFill>
                  <a:srgbClr val="002060"/>
                </a:solidFill>
              </a:rPr>
              <a:t>gagnent moins de 18 000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23%</a:t>
            </a:r>
            <a:r>
              <a:rPr lang="fr-FR" sz="2000" dirty="0">
                <a:solidFill>
                  <a:srgbClr val="002060"/>
                </a:solidFill>
              </a:rPr>
              <a:t> gagnent entre 18 000 et 30 000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25%</a:t>
            </a:r>
            <a:r>
              <a:rPr lang="fr-FR" sz="2000" dirty="0">
                <a:solidFill>
                  <a:srgbClr val="002060"/>
                </a:solidFill>
              </a:rPr>
              <a:t> gagnent entre 30 001 et 50 000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13% </a:t>
            </a:r>
            <a:r>
              <a:rPr lang="fr-FR" sz="2000" dirty="0">
                <a:solidFill>
                  <a:srgbClr val="002060"/>
                </a:solidFill>
              </a:rPr>
              <a:t>gagnent entre 50 001 et 65 000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23% gagnent plus de 65 000 euros</a:t>
            </a:r>
          </a:p>
        </p:txBody>
      </p:sp>
      <p:sp>
        <p:nvSpPr>
          <p:cNvPr id="20" name="ZoneTexte 19">
            <a:extLst>
              <a:ext uri="{FF2B5EF4-FFF2-40B4-BE49-F238E27FC236}">
                <a16:creationId xmlns:a16="http://schemas.microsoft.com/office/drawing/2014/main" id="{49B4841F-0E58-0AC3-0CA3-56215A1F73C3}"/>
              </a:ext>
            </a:extLst>
          </p:cNvPr>
          <p:cNvSpPr txBox="1"/>
          <p:nvPr/>
        </p:nvSpPr>
        <p:spPr>
          <a:xfrm>
            <a:off x="780405" y="4861337"/>
            <a:ext cx="4282831" cy="2246769"/>
          </a:xfrm>
          <a:prstGeom prst="rect">
            <a:avLst/>
          </a:prstGeom>
          <a:noFill/>
        </p:spPr>
        <p:txBody>
          <a:bodyPr wrap="square" rtlCol="0">
            <a:spAutoFit/>
          </a:bodyPr>
          <a:lstStyle/>
          <a:p>
            <a:pPr algn="just"/>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26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rPr>
              <a:t>de ces expatriés disposent d’une autre nationalité.</a:t>
            </a:r>
          </a:p>
          <a:p>
            <a:pPr marL="171450" indent="-171450" algn="just">
              <a:buFont typeface="Arial" charset="0"/>
              <a:buChar char="•"/>
            </a:pPr>
            <a:endParaRPr lang="fr-FR" sz="2000" dirty="0">
              <a:solidFill>
                <a:srgbClr val="002060"/>
              </a:solidFill>
            </a:endParaRPr>
          </a:p>
          <a:p>
            <a:pPr marL="171450" indent="-171450" algn="just">
              <a:buFont typeface="Arial" charset="0"/>
              <a:buChar char="•"/>
            </a:pPr>
            <a:endParaRPr lang="fr-FR" sz="2000" dirty="0">
              <a:solidFill>
                <a:srgbClr val="002060"/>
              </a:solidFill>
            </a:endParaRPr>
          </a:p>
          <a:p>
            <a:pPr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94,6% </a:t>
            </a:r>
            <a:r>
              <a:rPr lang="fr-FR" sz="2000" dirty="0">
                <a:solidFill>
                  <a:srgbClr val="002060"/>
                </a:solidFill>
              </a:rPr>
              <a:t>sont inscrits au registre mondial des Français établis hors de France.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ZoneTexte 20">
            <a:extLst>
              <a:ext uri="{FF2B5EF4-FFF2-40B4-BE49-F238E27FC236}">
                <a16:creationId xmlns:a16="http://schemas.microsoft.com/office/drawing/2014/main" id="{3D4E7024-11C7-7D4A-5127-80F517D20963}"/>
              </a:ext>
            </a:extLst>
          </p:cNvPr>
          <p:cNvSpPr txBox="1"/>
          <p:nvPr/>
        </p:nvSpPr>
        <p:spPr>
          <a:xfrm>
            <a:off x="12585729" y="4553560"/>
            <a:ext cx="4493285" cy="3170099"/>
          </a:xfrm>
          <a:prstGeom prst="rect">
            <a:avLst/>
          </a:prstGeom>
          <a:noFill/>
        </p:spPr>
        <p:txBody>
          <a:bodyPr wrap="square" rtlCol="0">
            <a:spAutoFit/>
          </a:bodyPr>
          <a:lstStyle/>
          <a:p>
            <a:pPr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se définissent comme Français de l’étranger principalement par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culture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(67,7%),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langue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(60,8%) et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nationalité</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(54,4%).</a:t>
            </a:r>
          </a:p>
          <a:p>
            <a:pPr algn="just"/>
            <a:endParaRPr lang="fr-FR" sz="2000" dirty="0">
              <a:solidFill>
                <a:srgbClr val="002060"/>
              </a:solidFill>
            </a:endParaRPr>
          </a:p>
          <a:p>
            <a:pPr algn="just"/>
            <a:endParaRPr lang="fr-FR" sz="2000" dirty="0">
              <a:solidFill>
                <a:srgbClr val="002060"/>
              </a:solidFill>
            </a:endParaRPr>
          </a:p>
          <a:p>
            <a:pPr algn="just"/>
            <a:r>
              <a:rPr lang="fr-FR" sz="2000" b="1" dirty="0">
                <a:solidFill>
                  <a:srgbClr val="002060"/>
                </a:solidFill>
              </a:rPr>
              <a:t>31</a:t>
            </a:r>
            <a:r>
              <a:rPr lang="fr-FR" sz="2000" b="1" dirty="0">
                <a:solidFill>
                  <a:srgbClr val="182360"/>
                </a:solidFill>
              </a:rPr>
              <a:t>%</a:t>
            </a:r>
            <a:r>
              <a:rPr lang="fr-FR" sz="2000" b="1" dirty="0">
                <a:solidFill>
                  <a:srgbClr val="002060"/>
                </a:solidFill>
              </a:rPr>
              <a:t> </a:t>
            </a:r>
            <a:r>
              <a:rPr lang="fr-FR" sz="2000" dirty="0">
                <a:solidFill>
                  <a:srgbClr val="002060"/>
                </a:solidFill>
              </a:rPr>
              <a:t>d’entre eux sont membres d’au moins une association locale dans leur pays de résidence.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Rectangle 1">
            <a:extLst>
              <a:ext uri="{FF2B5EF4-FFF2-40B4-BE49-F238E27FC236}">
                <a16:creationId xmlns:a16="http://schemas.microsoft.com/office/drawing/2014/main" id="{AD48A0A8-24B8-7E5F-4FCE-D8887C77339F}"/>
              </a:ext>
            </a:extLst>
          </p:cNvPr>
          <p:cNvSpPr/>
          <p:nvPr/>
        </p:nvSpPr>
        <p:spPr>
          <a:xfrm>
            <a:off x="512246"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descr="Signature contour">
            <a:extLst>
              <a:ext uri="{FF2B5EF4-FFF2-40B4-BE49-F238E27FC236}">
                <a16:creationId xmlns:a16="http://schemas.microsoft.com/office/drawing/2014/main" id="{8FDF6AE9-6474-41F2-2F90-DA21FDEDCD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7420" y="3448450"/>
            <a:ext cx="914400" cy="914400"/>
          </a:xfrm>
          <a:prstGeom prst="rect">
            <a:avLst/>
          </a:prstGeom>
        </p:spPr>
      </p:pic>
      <p:sp>
        <p:nvSpPr>
          <p:cNvPr id="23" name="Rectangle 22">
            <a:extLst>
              <a:ext uri="{FF2B5EF4-FFF2-40B4-BE49-F238E27FC236}">
                <a16:creationId xmlns:a16="http://schemas.microsoft.com/office/drawing/2014/main" id="{3B019A0D-AD23-4D71-3776-A95C1ECB3053}"/>
              </a:ext>
            </a:extLst>
          </p:cNvPr>
          <p:cNvSpPr/>
          <p:nvPr/>
        </p:nvSpPr>
        <p:spPr>
          <a:xfrm>
            <a:off x="6205710" y="3124268"/>
            <a:ext cx="541386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48F9945-1E29-76B5-3E1C-8395D45D2B7E}"/>
              </a:ext>
            </a:extLst>
          </p:cNvPr>
          <p:cNvSpPr/>
          <p:nvPr/>
        </p:nvSpPr>
        <p:spPr>
          <a:xfrm>
            <a:off x="12445578"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descr="Paie contour">
            <a:extLst>
              <a:ext uri="{FF2B5EF4-FFF2-40B4-BE49-F238E27FC236}">
                <a16:creationId xmlns:a16="http://schemas.microsoft.com/office/drawing/2014/main" id="{A3470456-F978-4C7C-1FAA-093735094F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440" y="3282395"/>
            <a:ext cx="914400" cy="914400"/>
          </a:xfrm>
          <a:prstGeom prst="rect">
            <a:avLst/>
          </a:prstGeom>
        </p:spPr>
      </p:pic>
      <p:pic>
        <p:nvPicPr>
          <p:cNvPr id="10" name="Graphique 9" descr="Globe terrestre : Asie et Australie avec un remplissage uni">
            <a:extLst>
              <a:ext uri="{FF2B5EF4-FFF2-40B4-BE49-F238E27FC236}">
                <a16:creationId xmlns:a16="http://schemas.microsoft.com/office/drawing/2014/main" id="{4C4F92E3-F0B3-8DD5-78CF-022435D80A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75172" y="3282395"/>
            <a:ext cx="914400" cy="914400"/>
          </a:xfrm>
          <a:prstGeom prst="rect">
            <a:avLst/>
          </a:prstGeom>
        </p:spPr>
      </p:pic>
      <p:sp>
        <p:nvSpPr>
          <p:cNvPr id="22" name="Google Shape;351;p11">
            <a:extLst>
              <a:ext uri="{FF2B5EF4-FFF2-40B4-BE49-F238E27FC236}">
                <a16:creationId xmlns:a16="http://schemas.microsoft.com/office/drawing/2014/main" id="{0564FC35-B4D6-5579-5C8C-4BBCA4CCC750}"/>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endParaRPr lang="fr-FR" sz="2000" b="1" i="0" u="none" strike="noStrike" cap="none" dirty="0">
              <a:solidFill>
                <a:schemeClr val="bg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Union Européenne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5254424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129</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3182731" y="8071445"/>
            <a:ext cx="14703632" cy="1446550"/>
          </a:xfrm>
          <a:prstGeom prst="rect">
            <a:avLst/>
          </a:prstGeom>
          <a:noFill/>
        </p:spPr>
        <p:txBody>
          <a:bodyPr wrap="square" rtlCol="0">
            <a:spAutoFit/>
          </a:bodyPr>
          <a:lstStyle/>
          <a:p>
            <a:pPr algn="just"/>
            <a:r>
              <a:rPr lang="fr-FR" sz="17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Seulement</a:t>
            </a:r>
            <a:r>
              <a:rPr lang="fr-FR" sz="17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4,27% </a:t>
            </a:r>
            <a:r>
              <a:rPr lang="fr-FR" sz="17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de l’UE envisagent un retour en France en 2022 afin d’y installer leur résidence principale soit plus que la moyenne de la totalité des répondants. </a:t>
            </a:r>
            <a:r>
              <a:rPr lang="fr-FR" sz="17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77,35%</a:t>
            </a:r>
            <a:r>
              <a:rPr lang="fr-FR" sz="17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d’entre eux ne prévoient pas de retour et </a:t>
            </a:r>
            <a:r>
              <a:rPr lang="fr-FR" sz="17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18,49% </a:t>
            </a:r>
            <a:r>
              <a:rPr lang="fr-FR" sz="17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déclarent ne pas savoir. </a:t>
            </a:r>
          </a:p>
          <a:p>
            <a:pPr lvl="1" algn="just"/>
            <a:endParaRPr lang="fr-FR" sz="17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7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souhaitant rentrer en France le font principalement pour des motifs familiaux ou pour la retraite en France.</a:t>
            </a:r>
          </a:p>
          <a:p>
            <a:pPr algn="just"/>
            <a:endParaRPr lang="fr-FR" sz="2000" dirty="0">
              <a:solidFill>
                <a:srgbClr val="002060"/>
              </a:solidFill>
            </a:endParaRPr>
          </a:p>
        </p:txBody>
      </p:sp>
      <p:sp>
        <p:nvSpPr>
          <p:cNvPr id="26" name="Rectangle 25">
            <a:extLst>
              <a:ext uri="{FF2B5EF4-FFF2-40B4-BE49-F238E27FC236}">
                <a16:creationId xmlns:a16="http://schemas.microsoft.com/office/drawing/2014/main" id="{73BFB55F-8BE7-A527-F5CA-45E8CB64DC25}"/>
              </a:ext>
            </a:extLst>
          </p:cNvPr>
          <p:cNvSpPr/>
          <p:nvPr/>
        </p:nvSpPr>
        <p:spPr>
          <a:xfrm>
            <a:off x="2365168" y="1859098"/>
            <a:ext cx="3849131" cy="307777"/>
          </a:xfrm>
          <a:prstGeom prst="rect">
            <a:avLst/>
          </a:prstGeom>
        </p:spPr>
        <p:txBody>
          <a:bodyPr wrap="none">
            <a:spAutoFit/>
          </a:bodyPr>
          <a:lstStyle/>
          <a:p>
            <a:pPr algn="ctr"/>
            <a:r>
              <a:rPr lang="fr-FR" b="1" dirty="0">
                <a:solidFill>
                  <a:schemeClr val="bg1">
                    <a:lumMod val="65000"/>
                  </a:schemeClr>
                </a:solidFill>
              </a:rPr>
              <a:t>Quelle est votre situation professionnelle ?</a:t>
            </a:r>
          </a:p>
        </p:txBody>
      </p:sp>
      <p:sp>
        <p:nvSpPr>
          <p:cNvPr id="27" name="Rectangle 26">
            <a:extLst>
              <a:ext uri="{FF2B5EF4-FFF2-40B4-BE49-F238E27FC236}">
                <a16:creationId xmlns:a16="http://schemas.microsoft.com/office/drawing/2014/main" id="{6F8DFE95-326F-53BA-1FCA-0B11819F7B6B}"/>
              </a:ext>
            </a:extLst>
          </p:cNvPr>
          <p:cNvSpPr/>
          <p:nvPr/>
        </p:nvSpPr>
        <p:spPr>
          <a:xfrm>
            <a:off x="11000891" y="1949662"/>
            <a:ext cx="4826963" cy="307777"/>
          </a:xfrm>
          <a:prstGeom prst="rect">
            <a:avLst/>
          </a:prstGeom>
        </p:spPr>
        <p:txBody>
          <a:bodyPr wrap="none">
            <a:spAutoFit/>
          </a:bodyPr>
          <a:lstStyle/>
          <a:p>
            <a:pPr algn="ctr"/>
            <a:r>
              <a:rPr lang="fr-FR" b="1" dirty="0">
                <a:solidFill>
                  <a:schemeClr val="bg1">
                    <a:lumMod val="65000"/>
                  </a:schemeClr>
                </a:solidFill>
              </a:rPr>
              <a:t>Depuis combien d'années avez-vous quitté la France ?</a:t>
            </a:r>
          </a:p>
        </p:txBody>
      </p:sp>
      <p:sp>
        <p:nvSpPr>
          <p:cNvPr id="20" name="Rectangle 19">
            <a:extLst>
              <a:ext uri="{FF2B5EF4-FFF2-40B4-BE49-F238E27FC236}">
                <a16:creationId xmlns:a16="http://schemas.microsoft.com/office/drawing/2014/main" id="{7824460F-FEAC-1A5C-A88F-339EBC37132A}"/>
              </a:ext>
            </a:extLst>
          </p:cNvPr>
          <p:cNvSpPr/>
          <p:nvPr/>
        </p:nvSpPr>
        <p:spPr>
          <a:xfrm>
            <a:off x="1016001" y="7789622"/>
            <a:ext cx="16998420" cy="16225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descr="Atterrissage contour">
            <a:extLst>
              <a:ext uri="{FF2B5EF4-FFF2-40B4-BE49-F238E27FC236}">
                <a16:creationId xmlns:a16="http://schemas.microsoft.com/office/drawing/2014/main" id="{4A55CC37-F42A-1FE3-27A0-85ACF8ACFD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227" y="7997808"/>
            <a:ext cx="1272808" cy="1272808"/>
          </a:xfrm>
          <a:prstGeom prst="rect">
            <a:avLst/>
          </a:prstGeom>
        </p:spPr>
      </p:pic>
      <p:sp>
        <p:nvSpPr>
          <p:cNvPr id="28" name="Google Shape;351;p11">
            <a:extLst>
              <a:ext uri="{FF2B5EF4-FFF2-40B4-BE49-F238E27FC236}">
                <a16:creationId xmlns:a16="http://schemas.microsoft.com/office/drawing/2014/main" id="{5F746EC9-52E0-1F90-147A-9BE8A8ADA673}"/>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endParaRPr lang="fr-FR" sz="2000" b="1" i="0" u="none" strike="noStrike" cap="none" dirty="0">
              <a:solidFill>
                <a:schemeClr val="bg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Union Européenne</a:t>
            </a:r>
            <a:endParaRPr sz="2400" b="0" i="0" u="none" strike="noStrike" cap="none" dirty="0">
              <a:solidFill>
                <a:schemeClr val="bg1"/>
              </a:solidFill>
              <a:latin typeface="Helvetica Neue"/>
              <a:ea typeface="Helvetica Neue"/>
              <a:cs typeface="Helvetica Neue"/>
              <a:sym typeface="Helvetica Neue"/>
            </a:endParaRPr>
          </a:p>
        </p:txBody>
      </p:sp>
      <p:pic>
        <p:nvPicPr>
          <p:cNvPr id="4" name="Image 3">
            <a:extLst>
              <a:ext uri="{FF2B5EF4-FFF2-40B4-BE49-F238E27FC236}">
                <a16:creationId xmlns:a16="http://schemas.microsoft.com/office/drawing/2014/main" id="{CC1DE410-E390-591A-B8A3-6F9397D1C936}"/>
              </a:ext>
            </a:extLst>
          </p:cNvPr>
          <p:cNvPicPr>
            <a:picLocks noChangeAspect="1"/>
          </p:cNvPicPr>
          <p:nvPr/>
        </p:nvPicPr>
        <p:blipFill>
          <a:blip r:embed="rId8"/>
          <a:stretch>
            <a:fillRect/>
          </a:stretch>
        </p:blipFill>
        <p:spPr>
          <a:xfrm>
            <a:off x="223105" y="2329805"/>
            <a:ext cx="9286655" cy="4751111"/>
          </a:xfrm>
          <a:prstGeom prst="rect">
            <a:avLst/>
          </a:prstGeom>
        </p:spPr>
      </p:pic>
      <p:pic>
        <p:nvPicPr>
          <p:cNvPr id="6" name="Image 5">
            <a:extLst>
              <a:ext uri="{FF2B5EF4-FFF2-40B4-BE49-F238E27FC236}">
                <a16:creationId xmlns:a16="http://schemas.microsoft.com/office/drawing/2014/main" id="{B8EEB9B3-5ABB-AD97-0F86-3CFA12D67C4D}"/>
              </a:ext>
            </a:extLst>
          </p:cNvPr>
          <p:cNvPicPr>
            <a:picLocks noChangeAspect="1"/>
          </p:cNvPicPr>
          <p:nvPr/>
        </p:nvPicPr>
        <p:blipFill>
          <a:blip r:embed="rId9"/>
          <a:stretch>
            <a:fillRect/>
          </a:stretch>
        </p:blipFill>
        <p:spPr>
          <a:xfrm>
            <a:off x="9369461" y="2776896"/>
            <a:ext cx="8089822" cy="3120571"/>
          </a:xfrm>
          <a:prstGeom prst="rect">
            <a:avLst/>
          </a:prstGeom>
        </p:spPr>
      </p:pic>
    </p:spTree>
    <p:extLst>
      <p:ext uri="{BB962C8B-B14F-4D97-AF65-F5344CB8AC3E}">
        <p14:creationId xmlns:p14="http://schemas.microsoft.com/office/powerpoint/2010/main" val="2268934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3"/>
            <a:ext cx="18367010" cy="307778"/>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a:buClr>
                <a:srgbClr val="000000"/>
              </a:buClr>
              <a:buSzPts val="1800"/>
            </a:pPr>
            <a:endParaRPr sz="1800">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50"/>
            <a:ext cx="533400" cy="307682"/>
          </a:xfrm>
          <a:prstGeom prst="rect">
            <a:avLst/>
          </a:prstGeom>
          <a:noFill/>
          <a:ln>
            <a:noFill/>
          </a:ln>
        </p:spPr>
        <p:txBody>
          <a:bodyPr spcFirstLastPara="1" vert="horz" wrap="square" lIns="0" tIns="0" rIns="0" bIns="0" rtlCol="0" anchor="t" anchorCtr="0">
            <a:spAutoFit/>
          </a:bodyPr>
          <a:lstStyle/>
          <a:p>
            <a:fld id="{00000000-1234-1234-1234-123412341234}" type="slidenum">
              <a:rPr lang="fr-FR"/>
              <a:pPr/>
              <a:t>13</a:t>
            </a:fld>
            <a:endParaRPr/>
          </a:p>
        </p:txBody>
      </p:sp>
      <p:grpSp>
        <p:nvGrpSpPr>
          <p:cNvPr id="345" name="Google Shape;345;p11"/>
          <p:cNvGrpSpPr/>
          <p:nvPr/>
        </p:nvGrpSpPr>
        <p:grpSpPr>
          <a:xfrm>
            <a:off x="-55974" y="0"/>
            <a:ext cx="18399545" cy="1735713"/>
            <a:chOff x="36664" y="4084"/>
            <a:chExt cx="18399544" cy="1735713"/>
          </a:xfrm>
        </p:grpSpPr>
        <p:pic>
          <p:nvPicPr>
            <p:cNvPr id="346" name="Google Shape;346;p11"/>
            <p:cNvPicPr preferRelativeResize="0"/>
            <p:nvPr/>
          </p:nvPicPr>
          <p:blipFill rotWithShape="1">
            <a:blip r:embed="rId4">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5">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a:buClr>
                  <a:srgbClr val="000000"/>
                </a:buClr>
                <a:buSzPts val="1800"/>
              </a:pPr>
              <a:endParaRPr sz="1800">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4">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a:buClr>
                  <a:srgbClr val="000000"/>
                </a:buClr>
                <a:buSzPts val="1800"/>
              </a:pPr>
              <a:endParaRPr sz="1800">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6">
            <a:alphaModFix/>
          </a:blip>
          <a:srcRect/>
          <a:stretch/>
        </p:blipFill>
        <p:spPr>
          <a:xfrm>
            <a:off x="-55973" y="160395"/>
            <a:ext cx="1627200" cy="1627200"/>
          </a:xfrm>
          <a:prstGeom prst="rect">
            <a:avLst/>
          </a:prstGeom>
          <a:noFill/>
          <a:ln>
            <a:noFill/>
          </a:ln>
        </p:spPr>
      </p:pic>
      <p:sp>
        <p:nvSpPr>
          <p:cNvPr id="17" name="Google Shape;351;p11">
            <a:extLst>
              <a:ext uri="{FF2B5EF4-FFF2-40B4-BE49-F238E27FC236}">
                <a16:creationId xmlns:a16="http://schemas.microsoft.com/office/drawing/2014/main" id="{D5716444-ABF8-5740-BE2D-80A8B0160E65}"/>
              </a:ext>
            </a:extLst>
          </p:cNvPr>
          <p:cNvSpPr txBox="1"/>
          <p:nvPr/>
        </p:nvSpPr>
        <p:spPr>
          <a:xfrm>
            <a:off x="1627424" y="385901"/>
            <a:ext cx="11471879" cy="707976"/>
          </a:xfrm>
          <a:prstGeom prst="rect">
            <a:avLst/>
          </a:prstGeom>
          <a:noFill/>
          <a:ln>
            <a:noFill/>
          </a:ln>
        </p:spPr>
        <p:txBody>
          <a:bodyPr spcFirstLastPara="1" wrap="square" lIns="91425" tIns="45701" rIns="91425" bIns="45701" anchor="t" anchorCtr="0">
            <a:spAutoFit/>
          </a:bodyPr>
          <a:lstStyle/>
          <a:p>
            <a:pPr>
              <a:buClr>
                <a:srgbClr val="000000"/>
              </a:buClr>
              <a:buSzPts val="4000"/>
            </a:pPr>
            <a:r>
              <a:rPr lang="fr-FR" sz="4001" b="1" dirty="0">
                <a:solidFill>
                  <a:schemeClr val="lt1"/>
                </a:solidFill>
                <a:latin typeface="Helvetica Neue"/>
                <a:ea typeface="Helvetica Neue"/>
                <a:cs typeface="Helvetica Neue"/>
                <a:sym typeface="Helvetica Neue"/>
              </a:rPr>
              <a:t>Récolte quantitative et analyse des données</a:t>
            </a:r>
          </a:p>
        </p:txBody>
      </p:sp>
      <p:sp>
        <p:nvSpPr>
          <p:cNvPr id="16" name="Google Shape;69;p1">
            <a:extLst>
              <a:ext uri="{FF2B5EF4-FFF2-40B4-BE49-F238E27FC236}">
                <a16:creationId xmlns:a16="http://schemas.microsoft.com/office/drawing/2014/main" id="{AFBC62D4-7A78-AC03-5035-463D11F71268}"/>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2" name="ZoneTexte 21">
            <a:extLst>
              <a:ext uri="{FF2B5EF4-FFF2-40B4-BE49-F238E27FC236}">
                <a16:creationId xmlns:a16="http://schemas.microsoft.com/office/drawing/2014/main" id="{5F754252-2794-3C78-67AA-EB1A08FFCD91}"/>
              </a:ext>
            </a:extLst>
          </p:cNvPr>
          <p:cNvSpPr txBox="1"/>
          <p:nvPr/>
        </p:nvSpPr>
        <p:spPr>
          <a:xfrm>
            <a:off x="11628780" y="3003270"/>
            <a:ext cx="5990883" cy="5355312"/>
          </a:xfrm>
          <a:custGeom>
            <a:avLst/>
            <a:gdLst>
              <a:gd name="connsiteX0" fmla="*/ 0 w 5990883"/>
              <a:gd name="connsiteY0" fmla="*/ 0 h 5355312"/>
              <a:gd name="connsiteX1" fmla="*/ 5990883 w 5990883"/>
              <a:gd name="connsiteY1" fmla="*/ 0 h 5355312"/>
              <a:gd name="connsiteX2" fmla="*/ 5990883 w 5990883"/>
              <a:gd name="connsiteY2" fmla="*/ 5355312 h 5355312"/>
              <a:gd name="connsiteX3" fmla="*/ 0 w 5990883"/>
              <a:gd name="connsiteY3" fmla="*/ 5355312 h 5355312"/>
              <a:gd name="connsiteX4" fmla="*/ 0 w 5990883"/>
              <a:gd name="connsiteY4" fmla="*/ 0 h 535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83" h="5355312" fill="none" extrusionOk="0">
                <a:moveTo>
                  <a:pt x="0" y="0"/>
                </a:moveTo>
                <a:cubicBezTo>
                  <a:pt x="2844690" y="-49533"/>
                  <a:pt x="4470379" y="-14809"/>
                  <a:pt x="5990883" y="0"/>
                </a:cubicBezTo>
                <a:cubicBezTo>
                  <a:pt x="6078522" y="578890"/>
                  <a:pt x="5918204" y="3320664"/>
                  <a:pt x="5990883" y="5355312"/>
                </a:cubicBezTo>
                <a:cubicBezTo>
                  <a:pt x="3506890" y="5307081"/>
                  <a:pt x="2825419" y="5439767"/>
                  <a:pt x="0" y="5355312"/>
                </a:cubicBezTo>
                <a:cubicBezTo>
                  <a:pt x="-38581" y="4077875"/>
                  <a:pt x="63341" y="2296542"/>
                  <a:pt x="0" y="0"/>
                </a:cubicBezTo>
                <a:close/>
              </a:path>
              <a:path w="5990883" h="5355312" stroke="0" extrusionOk="0">
                <a:moveTo>
                  <a:pt x="0" y="0"/>
                </a:moveTo>
                <a:cubicBezTo>
                  <a:pt x="2173236" y="118645"/>
                  <a:pt x="3314087" y="116012"/>
                  <a:pt x="5990883" y="0"/>
                </a:cubicBezTo>
                <a:cubicBezTo>
                  <a:pt x="5858001" y="2604543"/>
                  <a:pt x="6075834" y="3205254"/>
                  <a:pt x="5990883" y="5355312"/>
                </a:cubicBezTo>
                <a:cubicBezTo>
                  <a:pt x="4739804" y="5489912"/>
                  <a:pt x="1272568" y="5198116"/>
                  <a:pt x="0" y="5355312"/>
                </a:cubicBezTo>
                <a:cubicBezTo>
                  <a:pt x="-20187" y="4361066"/>
                  <a:pt x="-152480" y="578129"/>
                  <a:pt x="0" y="0"/>
                </a:cubicBezTo>
                <a:close/>
              </a:path>
            </a:pathLst>
          </a:custGeom>
          <a:solidFill>
            <a:schemeClr val="accent6">
              <a:lumMod val="20000"/>
              <a:lumOff val="80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lvl="0" algn="just">
              <a:buClr>
                <a:schemeClr val="dk1"/>
              </a:buClr>
              <a:buSzPts val="1000"/>
            </a:pPr>
            <a:r>
              <a:rPr lang="fr-FR" sz="1900" dirty="0">
                <a:solidFill>
                  <a:srgbClr val="002060"/>
                </a:solidFill>
                <a:latin typeface="Helvetica" pitchFamily="2" charset="0"/>
              </a:rPr>
              <a:t>L’association Français du monde-</a:t>
            </a:r>
            <a:r>
              <a:rPr lang="fr-FR" sz="1900" dirty="0" err="1">
                <a:solidFill>
                  <a:srgbClr val="002060"/>
                </a:solidFill>
                <a:latin typeface="Helvetica" pitchFamily="2" charset="0"/>
              </a:rPr>
              <a:t>adfe</a:t>
            </a:r>
            <a:r>
              <a:rPr lang="fr-FR" sz="1900" dirty="0">
                <a:solidFill>
                  <a:srgbClr val="002060"/>
                </a:solidFill>
                <a:latin typeface="Helvetica" pitchFamily="2" charset="0"/>
              </a:rPr>
              <a:t> a mis au point un sondage destiné à prendre en compte le « vécu » des Français qui habitent hors de France. </a:t>
            </a:r>
          </a:p>
          <a:p>
            <a:pPr lvl="0" algn="just">
              <a:buClr>
                <a:schemeClr val="dk1"/>
              </a:buClr>
              <a:buSzPts val="1000"/>
            </a:pPr>
            <a:endParaRPr lang="fr-FR" sz="1900" dirty="0">
              <a:solidFill>
                <a:srgbClr val="002060"/>
              </a:solidFill>
              <a:latin typeface="Helvetica" pitchFamily="2" charset="0"/>
            </a:endParaRPr>
          </a:p>
          <a:p>
            <a:pPr lvl="0" algn="just">
              <a:buClr>
                <a:schemeClr val="dk1"/>
              </a:buClr>
              <a:buSzPts val="1000"/>
            </a:pPr>
            <a:r>
              <a:rPr lang="fr-FR" sz="1900" dirty="0">
                <a:solidFill>
                  <a:srgbClr val="002060"/>
                </a:solidFill>
                <a:latin typeface="Helvetica" pitchFamily="2" charset="0"/>
              </a:rPr>
              <a:t>Du 9 mars au 6 avril 2022, l’ensemble des Français de l’étranger inscrits au Registre consulaire ont été invités à participer à ce questionnaire. Leur engagement nous a permis d’obtenir des résultats représentatifs des besoins et des attentes des Français établis hors de France. </a:t>
            </a:r>
          </a:p>
          <a:p>
            <a:pPr lvl="0" algn="just">
              <a:buClr>
                <a:schemeClr val="dk1"/>
              </a:buClr>
              <a:buSzPts val="1000"/>
            </a:pPr>
            <a:endParaRPr lang="fr-FR" sz="1900" dirty="0">
              <a:solidFill>
                <a:srgbClr val="002060"/>
              </a:solidFill>
              <a:latin typeface="Helvetica" pitchFamily="2" charset="0"/>
            </a:endParaRPr>
          </a:p>
          <a:p>
            <a:pPr lvl="0" algn="just">
              <a:buClr>
                <a:schemeClr val="dk1"/>
              </a:buClr>
              <a:buSzPts val="1000"/>
            </a:pPr>
            <a:r>
              <a:rPr lang="fr-FR" sz="1900" dirty="0">
                <a:solidFill>
                  <a:srgbClr val="002060"/>
                </a:solidFill>
                <a:latin typeface="Helvetica" pitchFamily="2" charset="0"/>
              </a:rPr>
              <a:t>Ces données seront analysées par circonscription législative. Les circonscriptions sont au nombre de 11 et disposent chacune d’un député.</a:t>
            </a:r>
          </a:p>
          <a:p>
            <a:pPr lvl="0" algn="just">
              <a:buClr>
                <a:schemeClr val="dk1"/>
              </a:buClr>
              <a:buSzPts val="1000"/>
            </a:pPr>
            <a:endParaRPr lang="fr-FR" sz="1900" dirty="0">
              <a:solidFill>
                <a:srgbClr val="002060"/>
              </a:solidFill>
              <a:latin typeface="Helvetica" pitchFamily="2" charset="0"/>
            </a:endParaRPr>
          </a:p>
          <a:p>
            <a:pPr lvl="0" algn="just">
              <a:buClr>
                <a:schemeClr val="dk1"/>
              </a:buClr>
              <a:buSzPts val="1000"/>
            </a:pPr>
            <a:r>
              <a:rPr lang="fr-FR" sz="1900" i="1" dirty="0">
                <a:solidFill>
                  <a:srgbClr val="002060"/>
                </a:solidFill>
                <a:latin typeface="Helvetica" pitchFamily="2" charset="0"/>
              </a:rPr>
              <a:t>Ci-contre la représentation de chaque circonscription en pourcentage de réponses par rapport au nombre de réponses totales.</a:t>
            </a:r>
            <a:endParaRPr lang="fr-FR" sz="2000" dirty="0">
              <a:solidFill>
                <a:srgbClr val="002060"/>
              </a:solidFill>
              <a:latin typeface="Helvetica" pitchFamily="2" charset="0"/>
              <a:ea typeface="Helvetica Neue" panose="02000503000000020004" pitchFamily="2" charset="0"/>
              <a:cs typeface="Helvetica Neue" panose="02000503000000020004" pitchFamily="2" charset="0"/>
            </a:endParaRPr>
          </a:p>
        </p:txBody>
      </p:sp>
      <p:graphicFrame>
        <p:nvGraphicFramePr>
          <p:cNvPr id="23" name="Graphique 22">
            <a:extLst>
              <a:ext uri="{FF2B5EF4-FFF2-40B4-BE49-F238E27FC236}">
                <a16:creationId xmlns:a16="http://schemas.microsoft.com/office/drawing/2014/main" id="{ECBC8173-BA59-A100-F229-D0EADF5F6E76}"/>
              </a:ext>
            </a:extLst>
          </p:cNvPr>
          <p:cNvGraphicFramePr>
            <a:graphicFrameLocks/>
          </p:cNvGraphicFramePr>
          <p:nvPr>
            <p:extLst>
              <p:ext uri="{D42A27DB-BD31-4B8C-83A1-F6EECF244321}">
                <p14:modId xmlns:p14="http://schemas.microsoft.com/office/powerpoint/2010/main" val="1694752395"/>
              </p:ext>
            </p:extLst>
          </p:nvPr>
        </p:nvGraphicFramePr>
        <p:xfrm>
          <a:off x="1299882" y="2944015"/>
          <a:ext cx="9672918" cy="5796595"/>
        </p:xfrm>
        <a:graphic>
          <a:graphicData uri="http://schemas.openxmlformats.org/drawingml/2006/chart">
            <c:chart xmlns:c="http://schemas.openxmlformats.org/drawingml/2006/chart" xmlns:r="http://schemas.openxmlformats.org/officeDocument/2006/relationships" r:id="rId7"/>
          </a:graphicData>
        </a:graphic>
      </p:graphicFrame>
      <p:sp>
        <p:nvSpPr>
          <p:cNvPr id="2" name="ZoneTexte 1">
            <a:extLst>
              <a:ext uri="{FF2B5EF4-FFF2-40B4-BE49-F238E27FC236}">
                <a16:creationId xmlns:a16="http://schemas.microsoft.com/office/drawing/2014/main" id="{6256C47F-9F3F-6E61-5EBB-97E44914FEB4}"/>
              </a:ext>
            </a:extLst>
          </p:cNvPr>
          <p:cNvSpPr txBox="1"/>
          <p:nvPr/>
        </p:nvSpPr>
        <p:spPr>
          <a:xfrm>
            <a:off x="11628780" y="2497292"/>
            <a:ext cx="5593976" cy="461665"/>
          </a:xfrm>
          <a:prstGeom prst="rect">
            <a:avLst/>
          </a:prstGeom>
          <a:noFill/>
        </p:spPr>
        <p:txBody>
          <a:bodyPr wrap="square" rtlCol="0">
            <a:spAutoFit/>
          </a:bodyPr>
          <a:lstStyle/>
          <a:p>
            <a:r>
              <a:rPr lang="fr-FR" sz="2400" i="1" dirty="0">
                <a:solidFill>
                  <a:srgbClr val="001D58"/>
                </a:solidFill>
                <a:latin typeface="Helvetica Neue UltraLight" panose="02000206000000020004" pitchFamily="2" charset="0"/>
                <a:ea typeface="Helvetica Neue UltraLight" panose="02000206000000020004" pitchFamily="2" charset="0"/>
                <a:cs typeface="Helvetica Neue" panose="02000503000000020004" pitchFamily="2" charset="0"/>
              </a:rPr>
              <a:t>Introduction</a:t>
            </a:r>
            <a:endParaRPr lang="fr-FR" i="1" dirty="0">
              <a:solidFill>
                <a:srgbClr val="001D58"/>
              </a:solidFill>
              <a:latin typeface="Helvetica Neue UltraLight" panose="02000206000000020004" pitchFamily="2" charset="0"/>
              <a:ea typeface="Helvetica Neue UltraLight" panose="02000206000000020004" pitchFamily="2" charset="0"/>
              <a:cs typeface="Helvetica Neue" panose="02000503000000020004" pitchFamily="2" charset="0"/>
            </a:endParaRPr>
          </a:p>
        </p:txBody>
      </p:sp>
    </p:spTree>
    <p:extLst>
      <p:ext uri="{BB962C8B-B14F-4D97-AF65-F5344CB8AC3E}">
        <p14:creationId xmlns:p14="http://schemas.microsoft.com/office/powerpoint/2010/main" val="1024937044"/>
      </p:ext>
    </p:extLst>
  </p:cSld>
  <p:clrMapOvr>
    <a:masterClrMapping/>
  </p:clrMapOvr>
  <p:extLst>
    <p:ext uri="{6950BFC3-D8DA-4A85-94F7-54DA5524770B}">
      <p188:commentRel xmlns:p188="http://schemas.microsoft.com/office/powerpoint/2018/8/main" r:id="rId3"/>
    </p:ext>
  </p:extLs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130</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0" name="ZoneTexte 19">
            <a:extLst>
              <a:ext uri="{FF2B5EF4-FFF2-40B4-BE49-F238E27FC236}">
                <a16:creationId xmlns:a16="http://schemas.microsoft.com/office/drawing/2014/main" id="{C0BE522D-73A8-F5D6-C379-4F23B4E18389}"/>
              </a:ext>
            </a:extLst>
          </p:cNvPr>
          <p:cNvSpPr txBox="1"/>
          <p:nvPr/>
        </p:nvSpPr>
        <p:spPr>
          <a:xfrm>
            <a:off x="10904886" y="4238230"/>
            <a:ext cx="7248177" cy="4401205"/>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principales préoccupations ressenties par les Français de l’UE sont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situation internationale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39%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39%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dérèglement climatique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30%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 leurs enfants (pour 27% d’entre eux)</a:t>
            </a: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DCC5F2DA-D194-FCD1-3578-B45EABBF65E7}"/>
              </a:ext>
            </a:extLst>
          </p:cNvPr>
          <p:cNvSpPr/>
          <p:nvPr/>
        </p:nvSpPr>
        <p:spPr>
          <a:xfrm>
            <a:off x="1080464" y="2852370"/>
            <a:ext cx="8754320" cy="338554"/>
          </a:xfrm>
          <a:prstGeom prst="rect">
            <a:avLst/>
          </a:prstGeom>
        </p:spPr>
        <p:txBody>
          <a:bodyPr wrap="none">
            <a:spAutoFit/>
          </a:bodyPr>
          <a:lstStyle/>
          <a:p>
            <a:pPr algn="ctr"/>
            <a:r>
              <a:rPr lang="fr-FR" sz="1600" b="1" dirty="0">
                <a:solidFill>
                  <a:schemeClr val="bg1">
                    <a:lumMod val="65000"/>
                  </a:schemeClr>
                </a:solidFill>
              </a:rPr>
              <a:t>Quelles sont vos principales préoccupations en tant que Français à l'étranger en 2022 ?</a:t>
            </a:r>
          </a:p>
        </p:txBody>
      </p:sp>
      <p:pic>
        <p:nvPicPr>
          <p:cNvPr id="4" name="Image 3">
            <a:extLst>
              <a:ext uri="{FF2B5EF4-FFF2-40B4-BE49-F238E27FC236}">
                <a16:creationId xmlns:a16="http://schemas.microsoft.com/office/drawing/2014/main" id="{7BBEE358-89C7-8D85-FF0F-1B894DB5EE66}"/>
              </a:ext>
            </a:extLst>
          </p:cNvPr>
          <p:cNvPicPr>
            <a:picLocks noChangeAspect="1"/>
          </p:cNvPicPr>
          <p:nvPr/>
        </p:nvPicPr>
        <p:blipFill rotWithShape="1">
          <a:blip r:embed="rId6"/>
          <a:srcRect r="36957"/>
          <a:stretch/>
        </p:blipFill>
        <p:spPr>
          <a:xfrm>
            <a:off x="57477" y="3497745"/>
            <a:ext cx="6680208" cy="4755542"/>
          </a:xfrm>
          <a:prstGeom prst="rect">
            <a:avLst/>
          </a:prstGeom>
        </p:spPr>
      </p:pic>
      <p:sp>
        <p:nvSpPr>
          <p:cNvPr id="19" name="Google Shape;351;p11">
            <a:extLst>
              <a:ext uri="{FF2B5EF4-FFF2-40B4-BE49-F238E27FC236}">
                <a16:creationId xmlns:a16="http://schemas.microsoft.com/office/drawing/2014/main" id="{B0D0A31E-F58A-8DAC-459A-7869E0CBED8B}"/>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Union Européenne</a:t>
            </a:r>
            <a:endParaRPr sz="2400" b="0" i="0" u="none" strike="noStrike" cap="none" dirty="0">
              <a:solidFill>
                <a:schemeClr val="bg1"/>
              </a:solidFill>
              <a:latin typeface="Helvetica Neue"/>
              <a:ea typeface="Helvetica Neue"/>
              <a:cs typeface="Helvetica Neue"/>
              <a:sym typeface="Helvetica Neue"/>
            </a:endParaRPr>
          </a:p>
        </p:txBody>
      </p:sp>
      <p:pic>
        <p:nvPicPr>
          <p:cNvPr id="16" name="Image 15">
            <a:extLst>
              <a:ext uri="{FF2B5EF4-FFF2-40B4-BE49-F238E27FC236}">
                <a16:creationId xmlns:a16="http://schemas.microsoft.com/office/drawing/2014/main" id="{B430B96E-67A5-86A9-126B-E81E46624461}"/>
              </a:ext>
            </a:extLst>
          </p:cNvPr>
          <p:cNvPicPr>
            <a:picLocks noChangeAspect="1"/>
          </p:cNvPicPr>
          <p:nvPr/>
        </p:nvPicPr>
        <p:blipFill rotWithShape="1">
          <a:blip r:embed="rId6"/>
          <a:srcRect l="81308"/>
          <a:stretch/>
        </p:blipFill>
        <p:spPr>
          <a:xfrm>
            <a:off x="6737685" y="3514546"/>
            <a:ext cx="1980624" cy="4755542"/>
          </a:xfrm>
          <a:prstGeom prst="rect">
            <a:avLst/>
          </a:prstGeom>
        </p:spPr>
      </p:pic>
    </p:spTree>
    <p:extLst>
      <p:ext uri="{BB962C8B-B14F-4D97-AF65-F5344CB8AC3E}">
        <p14:creationId xmlns:p14="http://schemas.microsoft.com/office/powerpoint/2010/main" val="24631686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131</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773657" y="2001278"/>
            <a:ext cx="1664238"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L’éducation</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676355" y="3689256"/>
            <a:ext cx="6272609" cy="6863417"/>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cette partie du baromètre, portant sur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seuls les répondants ayant des enfants ont pu répondre. Cela représentait  2.805 répondants.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ici que les Français appartenant à l’UE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accès facilité à l’université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cours de français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enfants dans son pays d’accueil.</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filière bilingue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à l’étranger.</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F7931316-3FCE-F47F-C641-84383DA31832}"/>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991BD20F-5C60-6081-2C54-87656BFE25D8}"/>
              </a:ext>
            </a:extLst>
          </p:cNvPr>
          <p:cNvPicPr>
            <a:picLocks noChangeAspect="1"/>
          </p:cNvPicPr>
          <p:nvPr/>
        </p:nvPicPr>
        <p:blipFill>
          <a:blip r:embed="rId6"/>
          <a:stretch>
            <a:fillRect/>
          </a:stretch>
        </p:blipFill>
        <p:spPr>
          <a:xfrm>
            <a:off x="57476" y="2519355"/>
            <a:ext cx="10996029" cy="2504651"/>
          </a:xfrm>
          <a:prstGeom prst="rect">
            <a:avLst/>
          </a:prstGeom>
        </p:spPr>
      </p:pic>
      <p:pic>
        <p:nvPicPr>
          <p:cNvPr id="7" name="Image 6">
            <a:extLst>
              <a:ext uri="{FF2B5EF4-FFF2-40B4-BE49-F238E27FC236}">
                <a16:creationId xmlns:a16="http://schemas.microsoft.com/office/drawing/2014/main" id="{31752E89-5C87-762D-3D9A-AAAADB9333BE}"/>
              </a:ext>
            </a:extLst>
          </p:cNvPr>
          <p:cNvPicPr>
            <a:picLocks noChangeAspect="1"/>
          </p:cNvPicPr>
          <p:nvPr/>
        </p:nvPicPr>
        <p:blipFill>
          <a:blip r:embed="rId7"/>
          <a:stretch>
            <a:fillRect/>
          </a:stretch>
        </p:blipFill>
        <p:spPr>
          <a:xfrm>
            <a:off x="449166" y="4972124"/>
            <a:ext cx="10996029" cy="2407965"/>
          </a:xfrm>
          <a:prstGeom prst="rect">
            <a:avLst/>
          </a:prstGeom>
        </p:spPr>
      </p:pic>
      <p:pic>
        <p:nvPicPr>
          <p:cNvPr id="10" name="Image 9">
            <a:extLst>
              <a:ext uri="{FF2B5EF4-FFF2-40B4-BE49-F238E27FC236}">
                <a16:creationId xmlns:a16="http://schemas.microsoft.com/office/drawing/2014/main" id="{E4C49E61-3E00-F99F-E00F-D36B74472C05}"/>
              </a:ext>
            </a:extLst>
          </p:cNvPr>
          <p:cNvPicPr>
            <a:picLocks noChangeAspect="1"/>
          </p:cNvPicPr>
          <p:nvPr/>
        </p:nvPicPr>
        <p:blipFill>
          <a:blip r:embed="rId8"/>
          <a:stretch>
            <a:fillRect/>
          </a:stretch>
        </p:blipFill>
        <p:spPr>
          <a:xfrm>
            <a:off x="3389062" y="7476775"/>
            <a:ext cx="4293886" cy="2560677"/>
          </a:xfrm>
          <a:prstGeom prst="rect">
            <a:avLst/>
          </a:prstGeom>
        </p:spPr>
      </p:pic>
      <p:sp>
        <p:nvSpPr>
          <p:cNvPr id="25" name="Google Shape;351;p11">
            <a:extLst>
              <a:ext uri="{FF2B5EF4-FFF2-40B4-BE49-F238E27FC236}">
                <a16:creationId xmlns:a16="http://schemas.microsoft.com/office/drawing/2014/main" id="{E4EDA9D4-01BB-E6A6-57DA-EBC4D0C93A53}"/>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Union Européenne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9909056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132</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28458" y="2162335"/>
            <a:ext cx="7726795"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actions menées en direction des Français de l’étranger</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2391397" y="4304868"/>
            <a:ext cx="5228266" cy="4188198"/>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Français de l’étranger appartenant à l’UE affirment qu’ils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connaissent peu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actions menées en direction des Français de l’étranger, particulièrement celles des sénateurs.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Ils connaissent les actions menées à un niveau proche de la moyenne de la totalité des répondants.</a:t>
            </a:r>
          </a:p>
        </p:txBody>
      </p:sp>
      <p:sp>
        <p:nvSpPr>
          <p:cNvPr id="20" name="Google Shape;69;p1">
            <a:extLst>
              <a:ext uri="{FF2B5EF4-FFF2-40B4-BE49-F238E27FC236}">
                <a16:creationId xmlns:a16="http://schemas.microsoft.com/office/drawing/2014/main" id="{D52DFF8A-39D3-4C7D-0561-65666859E2B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82957D73-0B8D-B467-5473-44745BCF3ADB}"/>
              </a:ext>
            </a:extLst>
          </p:cNvPr>
          <p:cNvPicPr>
            <a:picLocks noChangeAspect="1"/>
          </p:cNvPicPr>
          <p:nvPr/>
        </p:nvPicPr>
        <p:blipFill>
          <a:blip r:embed="rId6"/>
          <a:stretch>
            <a:fillRect/>
          </a:stretch>
        </p:blipFill>
        <p:spPr>
          <a:xfrm>
            <a:off x="334065" y="3047012"/>
            <a:ext cx="11391348" cy="2629633"/>
          </a:xfrm>
          <a:prstGeom prst="rect">
            <a:avLst/>
          </a:prstGeom>
        </p:spPr>
      </p:pic>
      <p:pic>
        <p:nvPicPr>
          <p:cNvPr id="7" name="Image 6">
            <a:extLst>
              <a:ext uri="{FF2B5EF4-FFF2-40B4-BE49-F238E27FC236}">
                <a16:creationId xmlns:a16="http://schemas.microsoft.com/office/drawing/2014/main" id="{C06EF391-C049-E12A-CAF9-08C7998CD084}"/>
              </a:ext>
            </a:extLst>
          </p:cNvPr>
          <p:cNvPicPr>
            <a:picLocks noChangeAspect="1"/>
          </p:cNvPicPr>
          <p:nvPr/>
        </p:nvPicPr>
        <p:blipFill>
          <a:blip r:embed="rId7"/>
          <a:stretch>
            <a:fillRect/>
          </a:stretch>
        </p:blipFill>
        <p:spPr>
          <a:xfrm>
            <a:off x="334065" y="6792586"/>
            <a:ext cx="11391348" cy="2689298"/>
          </a:xfrm>
          <a:prstGeom prst="rect">
            <a:avLst/>
          </a:prstGeom>
        </p:spPr>
      </p:pic>
      <p:sp>
        <p:nvSpPr>
          <p:cNvPr id="21" name="Google Shape;351;p11">
            <a:extLst>
              <a:ext uri="{FF2B5EF4-FFF2-40B4-BE49-F238E27FC236}">
                <a16:creationId xmlns:a16="http://schemas.microsoft.com/office/drawing/2014/main" id="{4CA1775A-A0D3-2680-1068-717D5E731A1C}"/>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Union Européenne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1030762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133</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30862" y="2052797"/>
            <a:ext cx="124585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L’emploi</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930733" y="4105783"/>
            <a:ext cx="5955630" cy="5324535"/>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 le thème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l’emploi</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on constate ici que les Français de l’UE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formation professionnelle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son pays d’accueil.</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Travailler à l’étranger tout en continuant à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cotiser pour la retraite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soutien à la recherche d’emploi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son pays d’accueil.</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A5458D65-D918-4292-E82B-88CF17FB98F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816C19A4-1249-2BC2-FDA7-7FF56E694C34}"/>
              </a:ext>
            </a:extLst>
          </p:cNvPr>
          <p:cNvPicPr>
            <a:picLocks noChangeAspect="1"/>
          </p:cNvPicPr>
          <p:nvPr/>
        </p:nvPicPr>
        <p:blipFill>
          <a:blip r:embed="rId6"/>
          <a:stretch>
            <a:fillRect/>
          </a:stretch>
        </p:blipFill>
        <p:spPr>
          <a:xfrm>
            <a:off x="510825" y="2632425"/>
            <a:ext cx="10864752" cy="2437739"/>
          </a:xfrm>
          <a:prstGeom prst="rect">
            <a:avLst/>
          </a:prstGeom>
        </p:spPr>
      </p:pic>
      <p:pic>
        <p:nvPicPr>
          <p:cNvPr id="7" name="Image 6">
            <a:extLst>
              <a:ext uri="{FF2B5EF4-FFF2-40B4-BE49-F238E27FC236}">
                <a16:creationId xmlns:a16="http://schemas.microsoft.com/office/drawing/2014/main" id="{617DBA67-3748-92EC-ECA7-14CFB5402643}"/>
              </a:ext>
            </a:extLst>
          </p:cNvPr>
          <p:cNvPicPr>
            <a:picLocks noChangeAspect="1"/>
          </p:cNvPicPr>
          <p:nvPr/>
        </p:nvPicPr>
        <p:blipFill>
          <a:blip r:embed="rId7"/>
          <a:stretch>
            <a:fillRect/>
          </a:stretch>
        </p:blipFill>
        <p:spPr>
          <a:xfrm>
            <a:off x="510825" y="5176266"/>
            <a:ext cx="11098079" cy="2281272"/>
          </a:xfrm>
          <a:prstGeom prst="rect">
            <a:avLst/>
          </a:prstGeom>
        </p:spPr>
      </p:pic>
      <p:pic>
        <p:nvPicPr>
          <p:cNvPr id="10" name="Image 9">
            <a:extLst>
              <a:ext uri="{FF2B5EF4-FFF2-40B4-BE49-F238E27FC236}">
                <a16:creationId xmlns:a16="http://schemas.microsoft.com/office/drawing/2014/main" id="{089C8865-0B43-5768-3FAE-92E82493CAE4}"/>
              </a:ext>
            </a:extLst>
          </p:cNvPr>
          <p:cNvPicPr>
            <a:picLocks noChangeAspect="1"/>
          </p:cNvPicPr>
          <p:nvPr/>
        </p:nvPicPr>
        <p:blipFill>
          <a:blip r:embed="rId8"/>
          <a:stretch>
            <a:fillRect/>
          </a:stretch>
        </p:blipFill>
        <p:spPr>
          <a:xfrm>
            <a:off x="3734258" y="7501931"/>
            <a:ext cx="5955631" cy="2513386"/>
          </a:xfrm>
          <a:prstGeom prst="rect">
            <a:avLst/>
          </a:prstGeom>
        </p:spPr>
      </p:pic>
      <p:sp>
        <p:nvSpPr>
          <p:cNvPr id="25" name="Google Shape;351;p11">
            <a:extLst>
              <a:ext uri="{FF2B5EF4-FFF2-40B4-BE49-F238E27FC236}">
                <a16:creationId xmlns:a16="http://schemas.microsoft.com/office/drawing/2014/main" id="{1B14FE71-1EBD-7A69-53A5-241387749CCD}"/>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Union Européenne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4453202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134</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56057" y="2213329"/>
            <a:ext cx="294824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prises de contact</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4" name="ZoneTexte 23">
            <a:extLst>
              <a:ext uri="{FF2B5EF4-FFF2-40B4-BE49-F238E27FC236}">
                <a16:creationId xmlns:a16="http://schemas.microsoft.com/office/drawing/2014/main" id="{662686E8-7AF5-6A11-24DB-DE601AD492C5}"/>
              </a:ext>
            </a:extLst>
          </p:cNvPr>
          <p:cNvSpPr txBox="1"/>
          <p:nvPr/>
        </p:nvSpPr>
        <p:spPr>
          <a:xfrm>
            <a:off x="12525654" y="3526222"/>
            <a:ext cx="5319685" cy="6186309"/>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accordent une très forte importance à ces trois propositions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contacter facilement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mail ou téléphone une administration en France.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Recevoir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soutien en ligne du consulat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démarches courantes.</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contacter son consulat en cas de problème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et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être informé des évènements importants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endPar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3200" b="1" dirty="0">
                <a:ln>
                  <a:solidFill>
                    <a:srgbClr val="001D58"/>
                  </a:solidFill>
                </a:ln>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92%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ont indiqué être informés des possibilités de vote à l’étranger pour les élections présidentielles et législatives prévues en 2022. </a:t>
            </a: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3">
            <a:extLst>
              <a:ext uri="{FF2B5EF4-FFF2-40B4-BE49-F238E27FC236}">
                <a16:creationId xmlns:a16="http://schemas.microsoft.com/office/drawing/2014/main" id="{2E7F8511-94D8-8139-3A83-3C139F5892FE}"/>
              </a:ext>
            </a:extLst>
          </p:cNvPr>
          <p:cNvPicPr>
            <a:picLocks noChangeAspect="1"/>
          </p:cNvPicPr>
          <p:nvPr/>
        </p:nvPicPr>
        <p:blipFill>
          <a:blip r:embed="rId6"/>
          <a:stretch>
            <a:fillRect/>
          </a:stretch>
        </p:blipFill>
        <p:spPr>
          <a:xfrm>
            <a:off x="219354" y="3117122"/>
            <a:ext cx="12195495" cy="2806600"/>
          </a:xfrm>
          <a:prstGeom prst="rect">
            <a:avLst/>
          </a:prstGeom>
        </p:spPr>
      </p:pic>
      <p:pic>
        <p:nvPicPr>
          <p:cNvPr id="7" name="Image 6">
            <a:extLst>
              <a:ext uri="{FF2B5EF4-FFF2-40B4-BE49-F238E27FC236}">
                <a16:creationId xmlns:a16="http://schemas.microsoft.com/office/drawing/2014/main" id="{AD50817A-EDE6-9555-638D-36BBDB845AE7}"/>
              </a:ext>
            </a:extLst>
          </p:cNvPr>
          <p:cNvPicPr>
            <a:picLocks noChangeAspect="1"/>
          </p:cNvPicPr>
          <p:nvPr/>
        </p:nvPicPr>
        <p:blipFill>
          <a:blip r:embed="rId7"/>
          <a:stretch>
            <a:fillRect/>
          </a:stretch>
        </p:blipFill>
        <p:spPr>
          <a:xfrm>
            <a:off x="3402698" y="6545667"/>
            <a:ext cx="5461000" cy="2781300"/>
          </a:xfrm>
          <a:prstGeom prst="rect">
            <a:avLst/>
          </a:prstGeom>
        </p:spPr>
      </p:pic>
      <p:sp>
        <p:nvSpPr>
          <p:cNvPr id="22" name="Google Shape;351;p11">
            <a:extLst>
              <a:ext uri="{FF2B5EF4-FFF2-40B4-BE49-F238E27FC236}">
                <a16:creationId xmlns:a16="http://schemas.microsoft.com/office/drawing/2014/main" id="{816C1639-EF9F-29C5-50FB-79CD45910676}"/>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Union Européenne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18508309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135</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699918" y="2484108"/>
            <a:ext cx="1920719"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La COVID-19</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9" name="Rectangle 18">
            <a:extLst>
              <a:ext uri="{FF2B5EF4-FFF2-40B4-BE49-F238E27FC236}">
                <a16:creationId xmlns:a16="http://schemas.microsoft.com/office/drawing/2014/main" id="{773A32A5-A341-E114-59ED-FA0496A66C85}"/>
              </a:ext>
            </a:extLst>
          </p:cNvPr>
          <p:cNvSpPr/>
          <p:nvPr/>
        </p:nvSpPr>
        <p:spPr>
          <a:xfrm>
            <a:off x="1011093" y="3314663"/>
            <a:ext cx="4980852" cy="523220"/>
          </a:xfrm>
          <a:prstGeom prst="rect">
            <a:avLst/>
          </a:prstGeom>
        </p:spPr>
        <p:txBody>
          <a:bodyPr wrap="none">
            <a:spAutoFit/>
          </a:bodyPr>
          <a:lstStyle/>
          <a:p>
            <a:pPr algn="ctr"/>
            <a:r>
              <a:rPr lang="fr-FR" b="1" dirty="0">
                <a:solidFill>
                  <a:schemeClr val="bg1">
                    <a:lumMod val="65000"/>
                  </a:schemeClr>
                </a:solidFill>
              </a:rPr>
              <a:t>Avez-vous été suffisamment informé des </a:t>
            </a:r>
          </a:p>
          <a:p>
            <a:pPr algn="ctr"/>
            <a:r>
              <a:rPr lang="fr-FR" b="1" dirty="0">
                <a:solidFill>
                  <a:schemeClr val="bg1">
                    <a:lumMod val="65000"/>
                  </a:schemeClr>
                </a:solidFill>
              </a:rPr>
              <a:t>mesures sanitaires prises en cas d'un retour en France?</a:t>
            </a:r>
            <a:endParaRPr lang="fr-FR" b="1" dirty="0">
              <a:solidFill>
                <a:schemeClr val="bg1">
                  <a:lumMod val="65000"/>
                </a:schemeClr>
              </a:solidFill>
              <a:latin typeface="+mn-lt"/>
            </a:endParaRPr>
          </a:p>
        </p:txBody>
      </p:sp>
      <p:sp>
        <p:nvSpPr>
          <p:cNvPr id="18" name="Rectangle 17">
            <a:extLst>
              <a:ext uri="{FF2B5EF4-FFF2-40B4-BE49-F238E27FC236}">
                <a16:creationId xmlns:a16="http://schemas.microsoft.com/office/drawing/2014/main" id="{1DE183FA-F018-534D-3199-B91A2B1D1BA7}"/>
              </a:ext>
            </a:extLst>
          </p:cNvPr>
          <p:cNvSpPr/>
          <p:nvPr/>
        </p:nvSpPr>
        <p:spPr>
          <a:xfrm>
            <a:off x="9785484" y="2059309"/>
            <a:ext cx="6369052" cy="307777"/>
          </a:xfrm>
          <a:prstGeom prst="rect">
            <a:avLst/>
          </a:prstGeom>
        </p:spPr>
        <p:txBody>
          <a:bodyPr wrap="none">
            <a:spAutoFit/>
          </a:bodyPr>
          <a:lstStyle/>
          <a:p>
            <a:pPr algn="ctr"/>
            <a:r>
              <a:rPr lang="fr-FR" b="1" dirty="0">
                <a:solidFill>
                  <a:schemeClr val="bg1">
                    <a:lumMod val="65000"/>
                  </a:schemeClr>
                </a:solidFill>
              </a:rPr>
              <a:t>Comment la Covid-19 a-t-elle impacté votre vie de Français à l’étranger ?</a:t>
            </a:r>
            <a:endParaRPr lang="fr-FR" b="1" dirty="0">
              <a:solidFill>
                <a:schemeClr val="bg1">
                  <a:lumMod val="65000"/>
                </a:schemeClr>
              </a:solidFill>
              <a:latin typeface="+mn-lt"/>
            </a:endParaRPr>
          </a:p>
        </p:txBody>
      </p:sp>
      <p:sp>
        <p:nvSpPr>
          <p:cNvPr id="20" name="ZoneTexte 19">
            <a:extLst>
              <a:ext uri="{FF2B5EF4-FFF2-40B4-BE49-F238E27FC236}">
                <a16:creationId xmlns:a16="http://schemas.microsoft.com/office/drawing/2014/main" id="{6409FA2B-FD3E-D554-BA80-D2316654B780}"/>
              </a:ext>
            </a:extLst>
          </p:cNvPr>
          <p:cNvSpPr txBox="1"/>
          <p:nvPr/>
        </p:nvSpPr>
        <p:spPr>
          <a:xfrm>
            <a:off x="6785092" y="6712383"/>
            <a:ext cx="11339301" cy="3600986"/>
          </a:xfrm>
          <a:prstGeom prst="rect">
            <a:avLst/>
          </a:prstGeom>
          <a:noFill/>
        </p:spPr>
        <p:txBody>
          <a:bodyPr wrap="square" rtlCol="0">
            <a:spAutoFit/>
          </a:bodyPr>
          <a:lstStyle/>
          <a:p>
            <a:pPr lvl="1" algn="just"/>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majorité des répondants (73,61%) estiment qu’ils ont été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suffisamment informés</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mesures sanitaires prises en cas d’un retour en France. </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90%</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répondants ont bénéficié d’une campagne de vaccination par les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autorités locales.</a:t>
            </a:r>
          </a:p>
          <a:p>
            <a:pPr lvl="1" algn="just"/>
            <a:endPar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66%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disent ne pas avoir subi de conséquences économiques avec la COVID 19 et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29%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ont subi.</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changement de mode de vie, l’impossibilité de rentrer en France, la crise économique et la solitude et l’isolement ont affecté les répondants.</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Image 2">
            <a:extLst>
              <a:ext uri="{FF2B5EF4-FFF2-40B4-BE49-F238E27FC236}">
                <a16:creationId xmlns:a16="http://schemas.microsoft.com/office/drawing/2014/main" id="{E83B0CE9-1865-F573-2176-96245F5D7BF2}"/>
              </a:ext>
            </a:extLst>
          </p:cNvPr>
          <p:cNvPicPr>
            <a:picLocks noChangeAspect="1"/>
          </p:cNvPicPr>
          <p:nvPr/>
        </p:nvPicPr>
        <p:blipFill>
          <a:blip r:embed="rId6"/>
          <a:stretch>
            <a:fillRect/>
          </a:stretch>
        </p:blipFill>
        <p:spPr>
          <a:xfrm>
            <a:off x="296766" y="3917298"/>
            <a:ext cx="6219208" cy="5137607"/>
          </a:xfrm>
          <a:prstGeom prst="rect">
            <a:avLst/>
          </a:prstGeom>
        </p:spPr>
      </p:pic>
      <p:pic>
        <p:nvPicPr>
          <p:cNvPr id="6" name="Image 5">
            <a:extLst>
              <a:ext uri="{FF2B5EF4-FFF2-40B4-BE49-F238E27FC236}">
                <a16:creationId xmlns:a16="http://schemas.microsoft.com/office/drawing/2014/main" id="{5FF5BCAA-9AAC-7902-A929-74C29173A882}"/>
              </a:ext>
            </a:extLst>
          </p:cNvPr>
          <p:cNvPicPr>
            <a:picLocks noChangeAspect="1"/>
          </p:cNvPicPr>
          <p:nvPr/>
        </p:nvPicPr>
        <p:blipFill>
          <a:blip r:embed="rId7"/>
          <a:stretch>
            <a:fillRect/>
          </a:stretch>
        </p:blipFill>
        <p:spPr>
          <a:xfrm>
            <a:off x="8457208" y="2433576"/>
            <a:ext cx="8993461" cy="4044229"/>
          </a:xfrm>
          <a:prstGeom prst="rect">
            <a:avLst/>
          </a:prstGeom>
        </p:spPr>
      </p:pic>
      <p:sp>
        <p:nvSpPr>
          <p:cNvPr id="24" name="Google Shape;351;p11">
            <a:extLst>
              <a:ext uri="{FF2B5EF4-FFF2-40B4-BE49-F238E27FC236}">
                <a16:creationId xmlns:a16="http://schemas.microsoft.com/office/drawing/2014/main" id="{21AD0D11-3C02-D91C-966A-87E252E0C264}"/>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Union Européenne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189674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geeecb0e0f7_0_0"/>
          <p:cNvPicPr preferRelativeResize="0"/>
          <p:nvPr/>
        </p:nvPicPr>
        <p:blipFill rotWithShape="1">
          <a:blip r:embed="rId3">
            <a:alphaModFix/>
          </a:blip>
          <a:srcRect/>
          <a:stretch/>
        </p:blipFill>
        <p:spPr>
          <a:xfrm>
            <a:off x="0" y="3"/>
            <a:ext cx="18287997" cy="10259369"/>
          </a:xfrm>
          <a:prstGeom prst="rect">
            <a:avLst/>
          </a:prstGeom>
          <a:noFill/>
          <a:ln>
            <a:noFill/>
          </a:ln>
        </p:spPr>
      </p:pic>
      <p:sp>
        <p:nvSpPr>
          <p:cNvPr id="12" name="Google Shape;98;p3">
            <a:extLst>
              <a:ext uri="{FF2B5EF4-FFF2-40B4-BE49-F238E27FC236}">
                <a16:creationId xmlns:a16="http://schemas.microsoft.com/office/drawing/2014/main" id="{388C2676-551F-1347-B85C-79BC5E4745E8}"/>
              </a:ext>
            </a:extLst>
          </p:cNvPr>
          <p:cNvSpPr/>
          <p:nvPr/>
        </p:nvSpPr>
        <p:spPr>
          <a:xfrm>
            <a:off x="0" y="-45074"/>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999" name="Google Shape;999;geeecb0e0f7_0_0"/>
          <p:cNvPicPr preferRelativeResize="0"/>
          <p:nvPr/>
        </p:nvPicPr>
        <p:blipFill rotWithShape="1">
          <a:blip r:embed="rId4">
            <a:alphaModFix/>
          </a:blip>
          <a:srcRect/>
          <a:stretch/>
        </p:blipFill>
        <p:spPr>
          <a:xfrm>
            <a:off x="15311617" y="229537"/>
            <a:ext cx="2828924" cy="904772"/>
          </a:xfrm>
          <a:prstGeom prst="rect">
            <a:avLst/>
          </a:prstGeom>
          <a:noFill/>
          <a:ln>
            <a:noFill/>
          </a:ln>
        </p:spPr>
      </p:pic>
      <p:grpSp>
        <p:nvGrpSpPr>
          <p:cNvPr id="4" name="Groupe 3">
            <a:extLst>
              <a:ext uri="{FF2B5EF4-FFF2-40B4-BE49-F238E27FC236}">
                <a16:creationId xmlns:a16="http://schemas.microsoft.com/office/drawing/2014/main" id="{0007A36E-6F77-8DBB-1714-5CBBB54015DC}"/>
              </a:ext>
            </a:extLst>
          </p:cNvPr>
          <p:cNvGrpSpPr/>
          <p:nvPr/>
        </p:nvGrpSpPr>
        <p:grpSpPr>
          <a:xfrm>
            <a:off x="5562723" y="1748470"/>
            <a:ext cx="7193032" cy="1569660"/>
            <a:chOff x="5555101" y="1622646"/>
            <a:chExt cx="7193032" cy="1569660"/>
          </a:xfrm>
        </p:grpSpPr>
        <p:sp>
          <p:nvSpPr>
            <p:cNvPr id="3" name="Rectangle : coins arrondis 2">
              <a:extLst>
                <a:ext uri="{FF2B5EF4-FFF2-40B4-BE49-F238E27FC236}">
                  <a16:creationId xmlns:a16="http://schemas.microsoft.com/office/drawing/2014/main" id="{6B9890CE-4E43-640B-F188-B4BE1E99382C}"/>
                </a:ext>
              </a:extLst>
            </p:cNvPr>
            <p:cNvSpPr/>
            <p:nvPr/>
          </p:nvSpPr>
          <p:spPr>
            <a:xfrm>
              <a:off x="5570343" y="1622646"/>
              <a:ext cx="7177790" cy="1569660"/>
            </a:xfrm>
            <a:prstGeom prst="roundRect">
              <a:avLst/>
            </a:prstGeom>
            <a:solidFill>
              <a:srgbClr val="3D547B">
                <a:alpha val="610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0" name="Google Shape;1000;geeecb0e0f7_0_0"/>
            <p:cNvSpPr txBox="1"/>
            <p:nvPr/>
          </p:nvSpPr>
          <p:spPr>
            <a:xfrm>
              <a:off x="5555101" y="1947742"/>
              <a:ext cx="717779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7200"/>
                <a:buFont typeface="Arial"/>
                <a:buNone/>
              </a:pPr>
              <a:r>
                <a:rPr lang="fr-FR" sz="4800" b="1" i="0" u="none" strike="noStrike" cap="none" dirty="0">
                  <a:solidFill>
                    <a:schemeClr val="lt1"/>
                  </a:solidFill>
                  <a:latin typeface="Helvetica Neue"/>
                  <a:ea typeface="Helvetica Neue"/>
                  <a:cs typeface="Helvetica Neue"/>
                  <a:sym typeface="Helvetica Neue"/>
                </a:rPr>
                <a:t>Hors Union Européenne</a:t>
              </a:r>
              <a:endParaRPr sz="1000" b="0" i="0" u="none" strike="noStrike" cap="none" dirty="0">
                <a:solidFill>
                  <a:schemeClr val="dk1"/>
                </a:solidFill>
                <a:latin typeface="Helvetica Neue"/>
                <a:ea typeface="Helvetica Neue"/>
                <a:cs typeface="Helvetica Neue"/>
                <a:sym typeface="Helvetica Neue"/>
              </a:endParaRPr>
            </a:p>
          </p:txBody>
        </p:sp>
      </p:grpSp>
      <p:sp>
        <p:nvSpPr>
          <p:cNvPr id="1001" name="Google Shape;1001;geeecb0e0f7_0_0"/>
          <p:cNvSpPr/>
          <p:nvPr/>
        </p:nvSpPr>
        <p:spPr>
          <a:xfrm>
            <a:off x="-30480" y="9969431"/>
            <a:ext cx="18331811" cy="33522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geeecb0e0f7_0_0"/>
          <p:cNvSpPr txBox="1">
            <a:spLocks noGrp="1"/>
          </p:cNvSpPr>
          <p:nvPr>
            <p:ph type="sldNum" idx="12"/>
          </p:nvPr>
        </p:nvSpPr>
        <p:spPr>
          <a:xfrm>
            <a:off x="17754598" y="9969431"/>
            <a:ext cx="533400" cy="307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136</a:t>
            </a:fld>
            <a:endParaRPr/>
          </a:p>
        </p:txBody>
      </p:sp>
      <p:sp>
        <p:nvSpPr>
          <p:cNvPr id="11" name="Google Shape;69;p1">
            <a:extLst>
              <a:ext uri="{FF2B5EF4-FFF2-40B4-BE49-F238E27FC236}">
                <a16:creationId xmlns:a16="http://schemas.microsoft.com/office/drawing/2014/main" id="{1CDFDA71-8F2E-3043-BAC3-9FD05AEA0F04}"/>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 name="ZoneTexte 1">
            <a:extLst>
              <a:ext uri="{FF2B5EF4-FFF2-40B4-BE49-F238E27FC236}">
                <a16:creationId xmlns:a16="http://schemas.microsoft.com/office/drawing/2014/main" id="{5C755DF1-3590-A9CE-56C9-BC3993993485}"/>
              </a:ext>
            </a:extLst>
          </p:cNvPr>
          <p:cNvSpPr txBox="1"/>
          <p:nvPr/>
        </p:nvSpPr>
        <p:spPr>
          <a:xfrm>
            <a:off x="5577965" y="3396772"/>
            <a:ext cx="8955899" cy="8463855"/>
          </a:xfrm>
          <a:prstGeom prst="rect">
            <a:avLst/>
          </a:prstGeom>
          <a:noFill/>
        </p:spPr>
        <p:txBody>
          <a:bodyPr wrap="square" rtlCol="0">
            <a:spAutoFit/>
          </a:bodyPr>
          <a:lstStyle/>
          <a:p>
            <a:pPr algn="just"/>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8043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Répondants</a:t>
            </a:r>
          </a:p>
          <a:p>
            <a:pPr algn="just"/>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pPr algn="just"/>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17%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Canada</a:t>
            </a:r>
          </a:p>
          <a:p>
            <a:pPr algn="just"/>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9%</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Royaume-Uni, États-Unis et Suisse </a:t>
            </a:r>
          </a:p>
          <a:p>
            <a:pPr algn="just"/>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4%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Maroc </a:t>
            </a:r>
          </a:p>
          <a:p>
            <a:pPr algn="just"/>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3%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Liban, Thaïlande, Mexique et Australie </a:t>
            </a:r>
          </a:p>
          <a:p>
            <a:pPr algn="just"/>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2%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Brésil, Tunisie, Sénégal, Chine et Japon </a:t>
            </a:r>
          </a:p>
          <a:p>
            <a:pPr algn="just"/>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Emirats Arabes Unis, Chili, Singapour, Israël, Turquie, Colombie, Côte d’Ivoire, Madagascar, Maurice, Vanuatu, Afrique du Sud, Argentine, Cambodge, Vietnam, Hong-Kong, Algérie, Malaisie, Norvège, Nouvelle-Zélande, Indonésie, Philippines, Égypte, Mali et Gabon</a:t>
            </a:r>
          </a:p>
          <a:p>
            <a:pPr algn="just"/>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algn="just"/>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algn="just"/>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algn="just"/>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87192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137</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6205710" y="4354922"/>
            <a:ext cx="5413861" cy="3785652"/>
          </a:xfrm>
          <a:prstGeom prst="rect">
            <a:avLst/>
          </a:prstGeom>
          <a:noFill/>
        </p:spPr>
        <p:txBody>
          <a:bodyPr wrap="square" rtlCol="0">
            <a:spAutoFit/>
          </a:bodyPr>
          <a:lstStyle/>
          <a:p>
            <a:pPr algn="just"/>
            <a:r>
              <a:rPr lang="fr-FR" sz="2000" dirty="0">
                <a:solidFill>
                  <a:srgbClr val="002060"/>
                </a:solidFill>
              </a:rPr>
              <a:t>Au sujet des revenus annuels nets par ménage en 2021 :</a:t>
            </a:r>
          </a:p>
          <a:p>
            <a:pPr algn="just"/>
            <a:endParaRPr lang="fr-FR" sz="2000" dirty="0">
              <a:solidFill>
                <a:srgbClr val="002060"/>
              </a:solidFill>
            </a:endParaRPr>
          </a:p>
          <a:p>
            <a:pPr marL="342900" indent="-342900" algn="just">
              <a:buFont typeface="Arial" panose="020B0604020202020204" pitchFamily="34" charset="0"/>
              <a:buChar char="•"/>
            </a:pP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20% </a:t>
            </a:r>
            <a:r>
              <a:rPr lang="fr-FR" sz="2000" dirty="0">
                <a:solidFill>
                  <a:srgbClr val="002060"/>
                </a:solidFill>
              </a:rPr>
              <a:t>gagnent moins de 18 000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17%</a:t>
            </a:r>
            <a:r>
              <a:rPr lang="fr-FR" sz="2000" dirty="0">
                <a:solidFill>
                  <a:srgbClr val="002060"/>
                </a:solidFill>
              </a:rPr>
              <a:t> gagnent entre 18 000 et 30 000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18%</a:t>
            </a:r>
            <a:r>
              <a:rPr lang="fr-FR" sz="2000" dirty="0">
                <a:solidFill>
                  <a:srgbClr val="002060"/>
                </a:solidFill>
              </a:rPr>
              <a:t> gagnent entre 30 001 et 50 000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11% </a:t>
            </a:r>
            <a:r>
              <a:rPr lang="fr-FR" sz="2000" dirty="0">
                <a:solidFill>
                  <a:srgbClr val="002060"/>
                </a:solidFill>
              </a:rPr>
              <a:t>gagnent entre 50 001 et 65 000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34% gagnent plus de 65 000 euros</a:t>
            </a:r>
          </a:p>
        </p:txBody>
      </p:sp>
      <p:sp>
        <p:nvSpPr>
          <p:cNvPr id="20" name="ZoneTexte 19">
            <a:extLst>
              <a:ext uri="{FF2B5EF4-FFF2-40B4-BE49-F238E27FC236}">
                <a16:creationId xmlns:a16="http://schemas.microsoft.com/office/drawing/2014/main" id="{49B4841F-0E58-0AC3-0CA3-56215A1F73C3}"/>
              </a:ext>
            </a:extLst>
          </p:cNvPr>
          <p:cNvSpPr txBox="1"/>
          <p:nvPr/>
        </p:nvSpPr>
        <p:spPr>
          <a:xfrm>
            <a:off x="780405" y="4861337"/>
            <a:ext cx="4282831" cy="2246769"/>
          </a:xfrm>
          <a:prstGeom prst="rect">
            <a:avLst/>
          </a:prstGeom>
          <a:noFill/>
        </p:spPr>
        <p:txBody>
          <a:bodyPr wrap="square" rtlCol="0">
            <a:spAutoFit/>
          </a:bodyPr>
          <a:lstStyle/>
          <a:p>
            <a:pPr algn="just"/>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45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rPr>
              <a:t>de ces expatriés disposent d’une autre nationalité.</a:t>
            </a:r>
          </a:p>
          <a:p>
            <a:pPr marL="171450" indent="-171450" algn="just">
              <a:buFont typeface="Arial" charset="0"/>
              <a:buChar char="•"/>
            </a:pPr>
            <a:endParaRPr lang="fr-FR" sz="2000" dirty="0">
              <a:solidFill>
                <a:srgbClr val="002060"/>
              </a:solidFill>
            </a:endParaRPr>
          </a:p>
          <a:p>
            <a:pPr marL="171450" indent="-171450" algn="just">
              <a:buFont typeface="Arial" charset="0"/>
              <a:buChar char="•"/>
            </a:pPr>
            <a:endParaRPr lang="fr-FR" sz="2000" dirty="0">
              <a:solidFill>
                <a:srgbClr val="002060"/>
              </a:solidFill>
            </a:endParaRPr>
          </a:p>
          <a:p>
            <a:pPr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95,6% </a:t>
            </a:r>
            <a:r>
              <a:rPr lang="fr-FR" sz="2000" dirty="0">
                <a:solidFill>
                  <a:srgbClr val="002060"/>
                </a:solidFill>
              </a:rPr>
              <a:t>sont inscrits au registre mondial des Français établis hors de France.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ZoneTexte 20">
            <a:extLst>
              <a:ext uri="{FF2B5EF4-FFF2-40B4-BE49-F238E27FC236}">
                <a16:creationId xmlns:a16="http://schemas.microsoft.com/office/drawing/2014/main" id="{3D4E7024-11C7-7D4A-5127-80F517D20963}"/>
              </a:ext>
            </a:extLst>
          </p:cNvPr>
          <p:cNvSpPr txBox="1"/>
          <p:nvPr/>
        </p:nvSpPr>
        <p:spPr>
          <a:xfrm>
            <a:off x="12585729" y="4553560"/>
            <a:ext cx="4493285" cy="3170099"/>
          </a:xfrm>
          <a:prstGeom prst="rect">
            <a:avLst/>
          </a:prstGeom>
          <a:noFill/>
        </p:spPr>
        <p:txBody>
          <a:bodyPr wrap="square" rtlCol="0">
            <a:spAutoFit/>
          </a:bodyPr>
          <a:lstStyle/>
          <a:p>
            <a:pPr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se définissent comme Français de l’étranger principalement  par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culture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(68,8%),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langue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(58,2%) et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nationalité</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(55,7%).</a:t>
            </a:r>
          </a:p>
          <a:p>
            <a:pPr algn="just"/>
            <a:endParaRPr lang="fr-FR" sz="2000" dirty="0">
              <a:solidFill>
                <a:srgbClr val="002060"/>
              </a:solidFill>
            </a:endParaRPr>
          </a:p>
          <a:p>
            <a:pPr algn="just"/>
            <a:endParaRPr lang="fr-FR" sz="2000" dirty="0">
              <a:solidFill>
                <a:srgbClr val="002060"/>
              </a:solidFill>
            </a:endParaRPr>
          </a:p>
          <a:p>
            <a:pPr algn="just"/>
            <a:r>
              <a:rPr lang="fr-FR" sz="2000" b="1" dirty="0">
                <a:solidFill>
                  <a:srgbClr val="002060"/>
                </a:solidFill>
              </a:rPr>
              <a:t>32</a:t>
            </a:r>
            <a:r>
              <a:rPr lang="fr-FR" sz="2000" b="1" dirty="0">
                <a:solidFill>
                  <a:srgbClr val="182360"/>
                </a:solidFill>
              </a:rPr>
              <a:t>%</a:t>
            </a:r>
            <a:r>
              <a:rPr lang="fr-FR" sz="2000" b="1" dirty="0">
                <a:solidFill>
                  <a:srgbClr val="002060"/>
                </a:solidFill>
              </a:rPr>
              <a:t> </a:t>
            </a:r>
            <a:r>
              <a:rPr lang="fr-FR" sz="2000" dirty="0">
                <a:solidFill>
                  <a:srgbClr val="002060"/>
                </a:solidFill>
              </a:rPr>
              <a:t>d’entre eux sont membres d’au moins une association locale dans leur pays de résidence.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Rectangle 1">
            <a:extLst>
              <a:ext uri="{FF2B5EF4-FFF2-40B4-BE49-F238E27FC236}">
                <a16:creationId xmlns:a16="http://schemas.microsoft.com/office/drawing/2014/main" id="{AD48A0A8-24B8-7E5F-4FCE-D8887C77339F}"/>
              </a:ext>
            </a:extLst>
          </p:cNvPr>
          <p:cNvSpPr/>
          <p:nvPr/>
        </p:nvSpPr>
        <p:spPr>
          <a:xfrm>
            <a:off x="512246"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descr="Signature contour">
            <a:extLst>
              <a:ext uri="{FF2B5EF4-FFF2-40B4-BE49-F238E27FC236}">
                <a16:creationId xmlns:a16="http://schemas.microsoft.com/office/drawing/2014/main" id="{8FDF6AE9-6474-41F2-2F90-DA21FDEDCD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7420" y="3448450"/>
            <a:ext cx="914400" cy="914400"/>
          </a:xfrm>
          <a:prstGeom prst="rect">
            <a:avLst/>
          </a:prstGeom>
        </p:spPr>
      </p:pic>
      <p:sp>
        <p:nvSpPr>
          <p:cNvPr id="23" name="Rectangle 22">
            <a:extLst>
              <a:ext uri="{FF2B5EF4-FFF2-40B4-BE49-F238E27FC236}">
                <a16:creationId xmlns:a16="http://schemas.microsoft.com/office/drawing/2014/main" id="{3B019A0D-AD23-4D71-3776-A95C1ECB3053}"/>
              </a:ext>
            </a:extLst>
          </p:cNvPr>
          <p:cNvSpPr/>
          <p:nvPr/>
        </p:nvSpPr>
        <p:spPr>
          <a:xfrm>
            <a:off x="6205710" y="3124268"/>
            <a:ext cx="541386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48F9945-1E29-76B5-3E1C-8395D45D2B7E}"/>
              </a:ext>
            </a:extLst>
          </p:cNvPr>
          <p:cNvSpPr/>
          <p:nvPr/>
        </p:nvSpPr>
        <p:spPr>
          <a:xfrm>
            <a:off x="12445578"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descr="Paie contour">
            <a:extLst>
              <a:ext uri="{FF2B5EF4-FFF2-40B4-BE49-F238E27FC236}">
                <a16:creationId xmlns:a16="http://schemas.microsoft.com/office/drawing/2014/main" id="{A3470456-F978-4C7C-1FAA-093735094F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440" y="3282395"/>
            <a:ext cx="914400" cy="914400"/>
          </a:xfrm>
          <a:prstGeom prst="rect">
            <a:avLst/>
          </a:prstGeom>
        </p:spPr>
      </p:pic>
      <p:pic>
        <p:nvPicPr>
          <p:cNvPr id="10" name="Graphique 9" descr="Globe terrestre : Asie et Australie avec un remplissage uni">
            <a:extLst>
              <a:ext uri="{FF2B5EF4-FFF2-40B4-BE49-F238E27FC236}">
                <a16:creationId xmlns:a16="http://schemas.microsoft.com/office/drawing/2014/main" id="{4C4F92E3-F0B3-8DD5-78CF-022435D80A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75172" y="3282395"/>
            <a:ext cx="914400" cy="914400"/>
          </a:xfrm>
          <a:prstGeom prst="rect">
            <a:avLst/>
          </a:prstGeom>
        </p:spPr>
      </p:pic>
      <p:sp>
        <p:nvSpPr>
          <p:cNvPr id="22" name="Google Shape;351;p11">
            <a:extLst>
              <a:ext uri="{FF2B5EF4-FFF2-40B4-BE49-F238E27FC236}">
                <a16:creationId xmlns:a16="http://schemas.microsoft.com/office/drawing/2014/main" id="{0564FC35-B4D6-5579-5C8C-4BBCA4CCC750}"/>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endParaRPr lang="fr-FR" sz="2000" b="1" i="0" u="none" strike="noStrike" cap="none" dirty="0">
              <a:solidFill>
                <a:schemeClr val="bg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Union Européenne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1133555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138</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3182731" y="8071445"/>
            <a:ext cx="14703632" cy="1384995"/>
          </a:xfrm>
          <a:prstGeom prst="rect">
            <a:avLst/>
          </a:prstGeom>
          <a:noFill/>
        </p:spPr>
        <p:txBody>
          <a:bodyPr wrap="square" rtlCol="0">
            <a:spAutoFit/>
          </a:bodyPr>
          <a:lstStyle/>
          <a:p>
            <a:pPr algn="just"/>
            <a:r>
              <a:rPr lang="fr-FR"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7,15% </a:t>
            </a:r>
            <a:r>
              <a:rPr lang="fr-FR"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envisagent un retour en France en 2022 afin d’y installer leur résidence principale soit plus que la moyenne de la totalité des répondants. </a:t>
            </a:r>
            <a:r>
              <a:rPr lang="fr-FR"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73,32%</a:t>
            </a:r>
            <a:r>
              <a:rPr lang="fr-FR"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d’entre eux ne prévoient pas de retour et </a:t>
            </a:r>
            <a:r>
              <a:rPr lang="fr-FR"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19,53% </a:t>
            </a:r>
            <a:r>
              <a:rPr lang="fr-FR"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déclarent ne pas savoir. </a:t>
            </a:r>
          </a:p>
          <a:p>
            <a:pPr lvl="1" algn="just"/>
            <a:endParaRPr lang="fr-FR"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souhaitant rentrer en France le font principalement pour des motifs familiaux ou personnels.</a:t>
            </a:r>
          </a:p>
          <a:p>
            <a:pPr algn="just"/>
            <a:endParaRPr lang="fr-FR" sz="2000" dirty="0">
              <a:solidFill>
                <a:srgbClr val="002060"/>
              </a:solidFill>
            </a:endParaRPr>
          </a:p>
        </p:txBody>
      </p:sp>
      <p:sp>
        <p:nvSpPr>
          <p:cNvPr id="26" name="Rectangle 25">
            <a:extLst>
              <a:ext uri="{FF2B5EF4-FFF2-40B4-BE49-F238E27FC236}">
                <a16:creationId xmlns:a16="http://schemas.microsoft.com/office/drawing/2014/main" id="{73BFB55F-8BE7-A527-F5CA-45E8CB64DC25}"/>
              </a:ext>
            </a:extLst>
          </p:cNvPr>
          <p:cNvSpPr/>
          <p:nvPr/>
        </p:nvSpPr>
        <p:spPr>
          <a:xfrm>
            <a:off x="2365168" y="1859098"/>
            <a:ext cx="3849131" cy="307777"/>
          </a:xfrm>
          <a:prstGeom prst="rect">
            <a:avLst/>
          </a:prstGeom>
        </p:spPr>
        <p:txBody>
          <a:bodyPr wrap="none">
            <a:spAutoFit/>
          </a:bodyPr>
          <a:lstStyle/>
          <a:p>
            <a:pPr algn="ctr"/>
            <a:r>
              <a:rPr lang="fr-FR" b="1" dirty="0">
                <a:solidFill>
                  <a:schemeClr val="bg1">
                    <a:lumMod val="65000"/>
                  </a:schemeClr>
                </a:solidFill>
              </a:rPr>
              <a:t>Quelle est votre situation professionnelle ?</a:t>
            </a:r>
          </a:p>
        </p:txBody>
      </p:sp>
      <p:sp>
        <p:nvSpPr>
          <p:cNvPr id="27" name="Rectangle 26">
            <a:extLst>
              <a:ext uri="{FF2B5EF4-FFF2-40B4-BE49-F238E27FC236}">
                <a16:creationId xmlns:a16="http://schemas.microsoft.com/office/drawing/2014/main" id="{6F8DFE95-326F-53BA-1FCA-0B11819F7B6B}"/>
              </a:ext>
            </a:extLst>
          </p:cNvPr>
          <p:cNvSpPr/>
          <p:nvPr/>
        </p:nvSpPr>
        <p:spPr>
          <a:xfrm>
            <a:off x="11000891" y="1949662"/>
            <a:ext cx="4826963" cy="307777"/>
          </a:xfrm>
          <a:prstGeom prst="rect">
            <a:avLst/>
          </a:prstGeom>
        </p:spPr>
        <p:txBody>
          <a:bodyPr wrap="none">
            <a:spAutoFit/>
          </a:bodyPr>
          <a:lstStyle/>
          <a:p>
            <a:pPr algn="ctr"/>
            <a:r>
              <a:rPr lang="fr-FR" b="1" dirty="0">
                <a:solidFill>
                  <a:schemeClr val="bg1">
                    <a:lumMod val="65000"/>
                  </a:schemeClr>
                </a:solidFill>
              </a:rPr>
              <a:t>Depuis combien d'années avez-vous quitté la France ?</a:t>
            </a:r>
          </a:p>
        </p:txBody>
      </p:sp>
      <p:sp>
        <p:nvSpPr>
          <p:cNvPr id="20" name="Rectangle 19">
            <a:extLst>
              <a:ext uri="{FF2B5EF4-FFF2-40B4-BE49-F238E27FC236}">
                <a16:creationId xmlns:a16="http://schemas.microsoft.com/office/drawing/2014/main" id="{7824460F-FEAC-1A5C-A88F-339EBC37132A}"/>
              </a:ext>
            </a:extLst>
          </p:cNvPr>
          <p:cNvSpPr/>
          <p:nvPr/>
        </p:nvSpPr>
        <p:spPr>
          <a:xfrm>
            <a:off x="1016001" y="7789622"/>
            <a:ext cx="16998420" cy="16225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descr="Atterrissage contour">
            <a:extLst>
              <a:ext uri="{FF2B5EF4-FFF2-40B4-BE49-F238E27FC236}">
                <a16:creationId xmlns:a16="http://schemas.microsoft.com/office/drawing/2014/main" id="{4A55CC37-F42A-1FE3-27A0-85ACF8ACFD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227" y="7997808"/>
            <a:ext cx="1272808" cy="1272808"/>
          </a:xfrm>
          <a:prstGeom prst="rect">
            <a:avLst/>
          </a:prstGeom>
        </p:spPr>
      </p:pic>
      <p:sp>
        <p:nvSpPr>
          <p:cNvPr id="28" name="Google Shape;351;p11">
            <a:extLst>
              <a:ext uri="{FF2B5EF4-FFF2-40B4-BE49-F238E27FC236}">
                <a16:creationId xmlns:a16="http://schemas.microsoft.com/office/drawing/2014/main" id="{5F746EC9-52E0-1F90-147A-9BE8A8ADA673}"/>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endParaRPr lang="fr-FR" sz="2000" b="1" i="0" u="none" strike="noStrike" cap="none" dirty="0">
              <a:solidFill>
                <a:schemeClr val="bg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Union Européenne</a:t>
            </a:r>
            <a:endParaRPr sz="2400" b="0" i="0" u="none" strike="noStrike" cap="none" dirty="0">
              <a:solidFill>
                <a:schemeClr val="bg1"/>
              </a:solidFill>
              <a:latin typeface="Helvetica Neue"/>
              <a:ea typeface="Helvetica Neue"/>
              <a:cs typeface="Helvetica Neue"/>
              <a:sym typeface="Helvetica Neue"/>
            </a:endParaRPr>
          </a:p>
        </p:txBody>
      </p:sp>
      <p:pic>
        <p:nvPicPr>
          <p:cNvPr id="6" name="Image 5">
            <a:extLst>
              <a:ext uri="{FF2B5EF4-FFF2-40B4-BE49-F238E27FC236}">
                <a16:creationId xmlns:a16="http://schemas.microsoft.com/office/drawing/2014/main" id="{F95F3984-39A2-3F74-93E7-F294B8EF603A}"/>
              </a:ext>
            </a:extLst>
          </p:cNvPr>
          <p:cNvPicPr>
            <a:picLocks noChangeAspect="1"/>
          </p:cNvPicPr>
          <p:nvPr/>
        </p:nvPicPr>
        <p:blipFill>
          <a:blip r:embed="rId8"/>
          <a:stretch>
            <a:fillRect/>
          </a:stretch>
        </p:blipFill>
        <p:spPr>
          <a:xfrm>
            <a:off x="199335" y="2299634"/>
            <a:ext cx="8143538" cy="4071769"/>
          </a:xfrm>
          <a:prstGeom prst="rect">
            <a:avLst/>
          </a:prstGeom>
        </p:spPr>
      </p:pic>
      <p:pic>
        <p:nvPicPr>
          <p:cNvPr id="8" name="Image 7">
            <a:extLst>
              <a:ext uri="{FF2B5EF4-FFF2-40B4-BE49-F238E27FC236}">
                <a16:creationId xmlns:a16="http://schemas.microsoft.com/office/drawing/2014/main" id="{FA7C62A1-757C-10CC-6E1B-FE1848A6AB72}"/>
              </a:ext>
            </a:extLst>
          </p:cNvPr>
          <p:cNvPicPr>
            <a:picLocks noChangeAspect="1"/>
          </p:cNvPicPr>
          <p:nvPr/>
        </p:nvPicPr>
        <p:blipFill>
          <a:blip r:embed="rId9"/>
          <a:stretch>
            <a:fillRect/>
          </a:stretch>
        </p:blipFill>
        <p:spPr>
          <a:xfrm>
            <a:off x="8525495" y="2419506"/>
            <a:ext cx="9035220" cy="3491438"/>
          </a:xfrm>
          <a:prstGeom prst="rect">
            <a:avLst/>
          </a:prstGeom>
        </p:spPr>
      </p:pic>
    </p:spTree>
    <p:extLst>
      <p:ext uri="{BB962C8B-B14F-4D97-AF65-F5344CB8AC3E}">
        <p14:creationId xmlns:p14="http://schemas.microsoft.com/office/powerpoint/2010/main" val="29077857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139</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0" name="ZoneTexte 19">
            <a:extLst>
              <a:ext uri="{FF2B5EF4-FFF2-40B4-BE49-F238E27FC236}">
                <a16:creationId xmlns:a16="http://schemas.microsoft.com/office/drawing/2014/main" id="{C0BE522D-73A8-F5D6-C379-4F23B4E18389}"/>
              </a:ext>
            </a:extLst>
          </p:cNvPr>
          <p:cNvSpPr txBox="1"/>
          <p:nvPr/>
        </p:nvSpPr>
        <p:spPr>
          <a:xfrm>
            <a:off x="10909775" y="3870417"/>
            <a:ext cx="7248177" cy="5786199"/>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principales préoccupations ressenties par les Français vivant dans des pays hors UE sont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41%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L’accès à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assurance maladie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34%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situation internationale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30%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 leurs enfants (pour 30%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Assurer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revenu suffisant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22%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dérèglement climatique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21% d’entre eux)</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DCC5F2DA-D194-FCD1-3578-B45EABBF65E7}"/>
              </a:ext>
            </a:extLst>
          </p:cNvPr>
          <p:cNvSpPr/>
          <p:nvPr/>
        </p:nvSpPr>
        <p:spPr>
          <a:xfrm>
            <a:off x="1080464" y="2852370"/>
            <a:ext cx="8754320" cy="338554"/>
          </a:xfrm>
          <a:prstGeom prst="rect">
            <a:avLst/>
          </a:prstGeom>
        </p:spPr>
        <p:txBody>
          <a:bodyPr wrap="none">
            <a:spAutoFit/>
          </a:bodyPr>
          <a:lstStyle/>
          <a:p>
            <a:pPr algn="ctr"/>
            <a:r>
              <a:rPr lang="fr-FR" sz="1600" b="1" dirty="0">
                <a:solidFill>
                  <a:schemeClr val="bg1">
                    <a:lumMod val="65000"/>
                  </a:schemeClr>
                </a:solidFill>
              </a:rPr>
              <a:t>Quelles sont vos principales préoccupations en tant que Français à l'étranger en 2022 ?</a:t>
            </a:r>
          </a:p>
        </p:txBody>
      </p:sp>
      <p:pic>
        <p:nvPicPr>
          <p:cNvPr id="3" name="Image 2">
            <a:extLst>
              <a:ext uri="{FF2B5EF4-FFF2-40B4-BE49-F238E27FC236}">
                <a16:creationId xmlns:a16="http://schemas.microsoft.com/office/drawing/2014/main" id="{4170AAFD-B8CB-5A20-F162-3E3474033674}"/>
              </a:ext>
            </a:extLst>
          </p:cNvPr>
          <p:cNvPicPr>
            <a:picLocks noChangeAspect="1"/>
          </p:cNvPicPr>
          <p:nvPr/>
        </p:nvPicPr>
        <p:blipFill>
          <a:blip r:embed="rId6"/>
          <a:stretch>
            <a:fillRect/>
          </a:stretch>
        </p:blipFill>
        <p:spPr>
          <a:xfrm>
            <a:off x="134938" y="3843300"/>
            <a:ext cx="10769316" cy="4409987"/>
          </a:xfrm>
          <a:prstGeom prst="rect">
            <a:avLst/>
          </a:prstGeom>
        </p:spPr>
      </p:pic>
      <p:sp>
        <p:nvSpPr>
          <p:cNvPr id="18" name="Google Shape;351;p11">
            <a:extLst>
              <a:ext uri="{FF2B5EF4-FFF2-40B4-BE49-F238E27FC236}">
                <a16:creationId xmlns:a16="http://schemas.microsoft.com/office/drawing/2014/main" id="{9E7F3F24-2482-354A-7E23-129AECDEA7E8}"/>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Hors U</a:t>
            </a:r>
            <a:r>
              <a:rPr lang="fr-FR" sz="2400" b="1" i="0" u="none" strike="noStrike" cap="none" dirty="0">
                <a:solidFill>
                  <a:schemeClr val="bg1"/>
                </a:solidFill>
                <a:latin typeface="Helvetica Neue"/>
                <a:ea typeface="Helvetica Neue"/>
                <a:cs typeface="Helvetica Neue"/>
                <a:sym typeface="Helvetica Neue"/>
              </a:rPr>
              <a:t>nion Européenne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438912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3"/>
            <a:ext cx="18367010" cy="307778"/>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a:buClr>
                <a:srgbClr val="000000"/>
              </a:buClr>
              <a:buSzPts val="1800"/>
            </a:pPr>
            <a:endParaRPr sz="1800">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50"/>
            <a:ext cx="533400" cy="307682"/>
          </a:xfrm>
          <a:prstGeom prst="rect">
            <a:avLst/>
          </a:prstGeom>
          <a:noFill/>
          <a:ln>
            <a:noFill/>
          </a:ln>
        </p:spPr>
        <p:txBody>
          <a:bodyPr spcFirstLastPara="1" vert="horz" wrap="square" lIns="0" tIns="0" rIns="0" bIns="0" rtlCol="0" anchor="t" anchorCtr="0">
            <a:spAutoFit/>
          </a:bodyPr>
          <a:lstStyle/>
          <a:p>
            <a:fld id="{00000000-1234-1234-1234-123412341234}" type="slidenum">
              <a:rPr lang="fr-FR"/>
              <a:pPr/>
              <a:t>14</a:t>
            </a:fld>
            <a:endParaRPr/>
          </a:p>
        </p:txBody>
      </p:sp>
      <p:grpSp>
        <p:nvGrpSpPr>
          <p:cNvPr id="345" name="Google Shape;345;p11"/>
          <p:cNvGrpSpPr/>
          <p:nvPr/>
        </p:nvGrpSpPr>
        <p:grpSpPr>
          <a:xfrm>
            <a:off x="-55974" y="0"/>
            <a:ext cx="18399545" cy="1735713"/>
            <a:chOff x="36664" y="4084"/>
            <a:chExt cx="18399544" cy="1735713"/>
          </a:xfrm>
        </p:grpSpPr>
        <p:pic>
          <p:nvPicPr>
            <p:cNvPr id="346" name="Google Shape;346;p11"/>
            <p:cNvPicPr preferRelativeResize="0"/>
            <p:nvPr/>
          </p:nvPicPr>
          <p:blipFill rotWithShape="1">
            <a:blip r:embed="rId4">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5">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a:buClr>
                  <a:srgbClr val="000000"/>
                </a:buClr>
                <a:buSzPts val="1800"/>
              </a:pPr>
              <a:endParaRPr sz="1800">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4">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a:buClr>
                  <a:srgbClr val="000000"/>
                </a:buClr>
                <a:buSzPts val="1800"/>
              </a:pPr>
              <a:endParaRPr sz="1800">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6">
            <a:alphaModFix/>
          </a:blip>
          <a:srcRect/>
          <a:stretch/>
        </p:blipFill>
        <p:spPr>
          <a:xfrm>
            <a:off x="-55973" y="160395"/>
            <a:ext cx="1627200" cy="1627200"/>
          </a:xfrm>
          <a:prstGeom prst="rect">
            <a:avLst/>
          </a:prstGeom>
          <a:noFill/>
          <a:ln>
            <a:noFill/>
          </a:ln>
        </p:spPr>
      </p:pic>
      <p:sp>
        <p:nvSpPr>
          <p:cNvPr id="2" name="Rectangle 1">
            <a:extLst>
              <a:ext uri="{FF2B5EF4-FFF2-40B4-BE49-F238E27FC236}">
                <a16:creationId xmlns:a16="http://schemas.microsoft.com/office/drawing/2014/main" id="{32865BEE-F550-5C45-8F48-64049FECFF7C}"/>
              </a:ext>
            </a:extLst>
          </p:cNvPr>
          <p:cNvSpPr/>
          <p:nvPr/>
        </p:nvSpPr>
        <p:spPr>
          <a:xfrm>
            <a:off x="-55974" y="2134523"/>
            <a:ext cx="3819819" cy="461665"/>
          </a:xfrm>
          <a:prstGeom prst="rect">
            <a:avLst/>
          </a:prstGeom>
        </p:spPr>
        <p:txBody>
          <a:bodyPr wrap="squar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Profil des répondants</a:t>
            </a:r>
          </a:p>
        </p:txBody>
      </p:sp>
      <p:sp>
        <p:nvSpPr>
          <p:cNvPr id="17" name="Google Shape;351;p11">
            <a:extLst>
              <a:ext uri="{FF2B5EF4-FFF2-40B4-BE49-F238E27FC236}">
                <a16:creationId xmlns:a16="http://schemas.microsoft.com/office/drawing/2014/main" id="{D5716444-ABF8-5740-BE2D-80A8B0160E65}"/>
              </a:ext>
            </a:extLst>
          </p:cNvPr>
          <p:cNvSpPr txBox="1"/>
          <p:nvPr/>
        </p:nvSpPr>
        <p:spPr>
          <a:xfrm>
            <a:off x="1627424" y="385901"/>
            <a:ext cx="11471879" cy="1692989"/>
          </a:xfrm>
          <a:prstGeom prst="rect">
            <a:avLst/>
          </a:prstGeom>
          <a:noFill/>
          <a:ln>
            <a:noFill/>
          </a:ln>
        </p:spPr>
        <p:txBody>
          <a:bodyPr spcFirstLastPara="1" wrap="square" lIns="91425" tIns="45701" rIns="91425" bIns="45701" anchor="t" anchorCtr="0">
            <a:spAutoFit/>
          </a:bodyPr>
          <a:lstStyle/>
          <a:p>
            <a:pPr>
              <a:buClr>
                <a:srgbClr val="000000"/>
              </a:buClr>
              <a:buSzPts val="4000"/>
            </a:pPr>
            <a:r>
              <a:rPr lang="fr-FR" sz="4001" b="1" dirty="0">
                <a:solidFill>
                  <a:schemeClr val="lt1"/>
                </a:solidFill>
                <a:latin typeface="Helvetica Neue"/>
                <a:ea typeface="Helvetica Neue"/>
                <a:cs typeface="Helvetica Neue"/>
                <a:sym typeface="Helvetica Neue"/>
              </a:rPr>
              <a:t>Récolte quantitative et analyse des données</a:t>
            </a:r>
          </a:p>
          <a:p>
            <a:pPr>
              <a:buSzPts val="4000"/>
            </a:pPr>
            <a:r>
              <a:rPr lang="fr-FR" sz="2400" b="1" dirty="0">
                <a:solidFill>
                  <a:schemeClr val="bg1"/>
                </a:solidFill>
                <a:latin typeface="Helvetica Neue"/>
                <a:ea typeface="Helvetica Neue"/>
                <a:cs typeface="Helvetica Neue"/>
                <a:sym typeface="Helvetica Neue"/>
              </a:rPr>
              <a:t>Introduction : Analyse générale</a:t>
            </a:r>
            <a:endParaRPr lang="fr-FR" sz="2400" dirty="0">
              <a:solidFill>
                <a:schemeClr val="bg1"/>
              </a:solidFill>
              <a:latin typeface="Helvetica Neue"/>
              <a:ea typeface="Helvetica Neue"/>
              <a:cs typeface="Helvetica Neue"/>
              <a:sym typeface="Helvetica Neue"/>
            </a:endParaRPr>
          </a:p>
          <a:p>
            <a:pPr>
              <a:buClr>
                <a:srgbClr val="000000"/>
              </a:buClr>
              <a:buSzPts val="4000"/>
            </a:pPr>
            <a:endParaRPr lang="fr-FR" sz="4001" b="1" dirty="0">
              <a:solidFill>
                <a:schemeClr val="lt1"/>
              </a:solidFill>
              <a:latin typeface="Helvetica Neue"/>
              <a:ea typeface="Helvetica Neue"/>
              <a:cs typeface="Helvetica Neue"/>
              <a:sym typeface="Helvetica Neue"/>
            </a:endParaRPr>
          </a:p>
        </p:txBody>
      </p:sp>
      <p:pic>
        <p:nvPicPr>
          <p:cNvPr id="7" name="Image 6">
            <a:extLst>
              <a:ext uri="{FF2B5EF4-FFF2-40B4-BE49-F238E27FC236}">
                <a16:creationId xmlns:a16="http://schemas.microsoft.com/office/drawing/2014/main" id="{C30A1562-D8A1-51D7-D1B4-33DE1F65C541}"/>
              </a:ext>
            </a:extLst>
          </p:cNvPr>
          <p:cNvPicPr>
            <a:picLocks noChangeAspect="1"/>
          </p:cNvPicPr>
          <p:nvPr/>
        </p:nvPicPr>
        <p:blipFill>
          <a:blip r:embed="rId7"/>
          <a:stretch>
            <a:fillRect/>
          </a:stretch>
        </p:blipFill>
        <p:spPr>
          <a:xfrm>
            <a:off x="1092418" y="4392746"/>
            <a:ext cx="4537484" cy="3738430"/>
          </a:xfrm>
          <a:prstGeom prst="rect">
            <a:avLst/>
          </a:prstGeom>
        </p:spPr>
      </p:pic>
      <p:sp>
        <p:nvSpPr>
          <p:cNvPr id="21" name="Rectangle 20">
            <a:extLst>
              <a:ext uri="{FF2B5EF4-FFF2-40B4-BE49-F238E27FC236}">
                <a16:creationId xmlns:a16="http://schemas.microsoft.com/office/drawing/2014/main" id="{58D7E490-EF04-4F15-50B3-6C9E6719F597}"/>
              </a:ext>
            </a:extLst>
          </p:cNvPr>
          <p:cNvSpPr/>
          <p:nvPr/>
        </p:nvSpPr>
        <p:spPr>
          <a:xfrm>
            <a:off x="2880098" y="3693872"/>
            <a:ext cx="962123" cy="415498"/>
          </a:xfrm>
          <a:prstGeom prst="rect">
            <a:avLst/>
          </a:prstGeom>
        </p:spPr>
        <p:txBody>
          <a:bodyPr wrap="none">
            <a:spAutoFit/>
          </a:bodyPr>
          <a:lstStyle/>
          <a:p>
            <a:pPr algn="ctr"/>
            <a:r>
              <a:rPr lang="fr-FR" sz="21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Genre</a:t>
            </a:r>
          </a:p>
        </p:txBody>
      </p:sp>
      <p:pic>
        <p:nvPicPr>
          <p:cNvPr id="9" name="Image 8">
            <a:extLst>
              <a:ext uri="{FF2B5EF4-FFF2-40B4-BE49-F238E27FC236}">
                <a16:creationId xmlns:a16="http://schemas.microsoft.com/office/drawing/2014/main" id="{63348333-9F11-F71B-3B48-E735100567F0}"/>
              </a:ext>
            </a:extLst>
          </p:cNvPr>
          <p:cNvPicPr>
            <a:picLocks noChangeAspect="1"/>
          </p:cNvPicPr>
          <p:nvPr/>
        </p:nvPicPr>
        <p:blipFill>
          <a:blip r:embed="rId8"/>
          <a:stretch>
            <a:fillRect/>
          </a:stretch>
        </p:blipFill>
        <p:spPr>
          <a:xfrm>
            <a:off x="6663782" y="4392746"/>
            <a:ext cx="4960435" cy="3738430"/>
          </a:xfrm>
          <a:prstGeom prst="rect">
            <a:avLst/>
          </a:prstGeom>
        </p:spPr>
      </p:pic>
      <p:sp>
        <p:nvSpPr>
          <p:cNvPr id="23" name="Rectangle 22">
            <a:extLst>
              <a:ext uri="{FF2B5EF4-FFF2-40B4-BE49-F238E27FC236}">
                <a16:creationId xmlns:a16="http://schemas.microsoft.com/office/drawing/2014/main" id="{E5FF1F79-3531-DACB-E47E-CDD8A79FA9B7}"/>
              </a:ext>
            </a:extLst>
          </p:cNvPr>
          <p:cNvSpPr/>
          <p:nvPr/>
        </p:nvSpPr>
        <p:spPr>
          <a:xfrm>
            <a:off x="8783528" y="3735670"/>
            <a:ext cx="688009" cy="415498"/>
          </a:xfrm>
          <a:prstGeom prst="rect">
            <a:avLst/>
          </a:prstGeom>
        </p:spPr>
        <p:txBody>
          <a:bodyPr wrap="none">
            <a:spAutoFit/>
          </a:bodyPr>
          <a:lstStyle/>
          <a:p>
            <a:pPr algn="ctr"/>
            <a:r>
              <a:rPr lang="fr-FR" sz="21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Âge</a:t>
            </a:r>
          </a:p>
        </p:txBody>
      </p:sp>
      <p:sp>
        <p:nvSpPr>
          <p:cNvPr id="24" name="ZoneTexte 23">
            <a:extLst>
              <a:ext uri="{FF2B5EF4-FFF2-40B4-BE49-F238E27FC236}">
                <a16:creationId xmlns:a16="http://schemas.microsoft.com/office/drawing/2014/main" id="{C56A3CF4-68F8-AE51-45AE-AE1099ED7139}"/>
              </a:ext>
            </a:extLst>
          </p:cNvPr>
          <p:cNvSpPr txBox="1"/>
          <p:nvPr/>
        </p:nvSpPr>
        <p:spPr>
          <a:xfrm>
            <a:off x="12655841" y="3490480"/>
            <a:ext cx="5228266" cy="5940088"/>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questionnaire, administré sur le logiciel </a:t>
            </a:r>
            <a:r>
              <a:rPr lang="fr-FR" sz="2000" dirty="0" err="1">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Qualtrics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 obtenu 12.192 réponses.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L’échantillon est réparti de la manière suivante: </a:t>
            </a:r>
          </a:p>
          <a:p>
            <a:pPr marL="285750" lvl="1" indent="-285750" algn="just">
              <a:buFont typeface="Arial" panose="020B0604020202020204" pitchFamily="34" charset="0"/>
              <a:buChar char="•"/>
            </a:pP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50,49%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d’hommes</a:t>
            </a:r>
          </a:p>
          <a:p>
            <a:pPr marL="285750" lvl="1" indent="-285750" algn="just">
              <a:buFont typeface="Arial" panose="020B0604020202020204" pitchFamily="34" charset="0"/>
              <a:buChar char="•"/>
            </a:pP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49,21%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 femmes</a:t>
            </a:r>
          </a:p>
          <a:p>
            <a:pPr marL="285750" lvl="1" indent="-285750" algn="just">
              <a:buFont typeface="Arial" panose="020B0604020202020204" pitchFamily="34" charset="0"/>
              <a:buChar char="•"/>
            </a:pP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0,3%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ont indiqué « autre » </a:t>
            </a: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Quant à la répartition de l’âge: </a:t>
            </a:r>
          </a:p>
          <a:p>
            <a:pPr marL="285750" lvl="1" indent="-285750" algn="just">
              <a:buFont typeface="Arial" panose="020B0604020202020204" pitchFamily="34" charset="0"/>
              <a:buChar char="•"/>
            </a:pP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0,04%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ont moins de 18 ans</a:t>
            </a:r>
          </a:p>
          <a:p>
            <a:pPr marL="285750" lvl="1" indent="-285750" algn="just">
              <a:buFont typeface="Arial" panose="020B0604020202020204" pitchFamily="34" charset="0"/>
              <a:buChar char="•"/>
            </a:pP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4,88%</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ont entre 19 et 29 ans </a:t>
            </a:r>
          </a:p>
          <a:p>
            <a:pPr marL="285750" lvl="1" indent="-285750" algn="just">
              <a:buFont typeface="Arial" panose="020B0604020202020204" pitchFamily="34" charset="0"/>
              <a:buChar char="•"/>
            </a:pP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27,26%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ont entre 30 et 44 ans </a:t>
            </a:r>
          </a:p>
          <a:p>
            <a:pPr marL="285750" lvl="1" indent="-285750" algn="just">
              <a:buFont typeface="Arial" panose="020B0604020202020204" pitchFamily="34" charset="0"/>
              <a:buChar char="•"/>
            </a:pP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33,27%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ont entre 45 et 60 ans</a:t>
            </a:r>
          </a:p>
          <a:p>
            <a:pPr marL="285750" lvl="1" indent="-285750" algn="just">
              <a:buFont typeface="Arial" panose="020B0604020202020204" pitchFamily="34" charset="0"/>
              <a:buChar char="•"/>
            </a:pP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34,56%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ont plus de 60 ans</a:t>
            </a: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Google Shape;69;p1">
            <a:extLst>
              <a:ext uri="{FF2B5EF4-FFF2-40B4-BE49-F238E27FC236}">
                <a16:creationId xmlns:a16="http://schemas.microsoft.com/office/drawing/2014/main" id="{6BB78E04-9F36-B9EC-F1A1-1225B69C3E0A}"/>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28441253"/>
      </p:ext>
    </p:extLst>
  </p:cSld>
  <p:clrMapOvr>
    <a:masterClrMapping/>
  </p:clrMapOvr>
  <p:extLst>
    <p:ext uri="{6950BFC3-D8DA-4A85-94F7-54DA5524770B}">
      <p188:commentRel xmlns:p188="http://schemas.microsoft.com/office/powerpoint/2018/8/main" r:id="rId3"/>
    </p:ext>
  </p:extLs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140</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773657" y="2001278"/>
            <a:ext cx="1664238"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L’éducation</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676355" y="3689256"/>
            <a:ext cx="6272609" cy="6555641"/>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cette partie du baromètre, portant sur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seuls les répondants ayant des enfants ont pu répondre. Cela représentait  5.506 répondants.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ici que les Français hors UE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accès facilité à l’université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cours de français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enfants dans son pays d’accueil.</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filière bilingue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à l’étranger.</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F7931316-3FCE-F47F-C641-84383DA31832}"/>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6C685BA4-33A4-A1C0-7EDD-957B621962E7}"/>
              </a:ext>
            </a:extLst>
          </p:cNvPr>
          <p:cNvPicPr>
            <a:picLocks noChangeAspect="1"/>
          </p:cNvPicPr>
          <p:nvPr/>
        </p:nvPicPr>
        <p:blipFill>
          <a:blip r:embed="rId6"/>
          <a:stretch>
            <a:fillRect/>
          </a:stretch>
        </p:blipFill>
        <p:spPr>
          <a:xfrm>
            <a:off x="100837" y="2577013"/>
            <a:ext cx="11133220" cy="2365947"/>
          </a:xfrm>
          <a:prstGeom prst="rect">
            <a:avLst/>
          </a:prstGeom>
        </p:spPr>
      </p:pic>
      <p:pic>
        <p:nvPicPr>
          <p:cNvPr id="6" name="Image 5">
            <a:extLst>
              <a:ext uri="{FF2B5EF4-FFF2-40B4-BE49-F238E27FC236}">
                <a16:creationId xmlns:a16="http://schemas.microsoft.com/office/drawing/2014/main" id="{359A5E31-4F2E-92EB-B7DC-DAF1B3A219B6}"/>
              </a:ext>
            </a:extLst>
          </p:cNvPr>
          <p:cNvPicPr>
            <a:picLocks noChangeAspect="1"/>
          </p:cNvPicPr>
          <p:nvPr/>
        </p:nvPicPr>
        <p:blipFill>
          <a:blip r:embed="rId7"/>
          <a:stretch>
            <a:fillRect/>
          </a:stretch>
        </p:blipFill>
        <p:spPr>
          <a:xfrm>
            <a:off x="560185" y="5018935"/>
            <a:ext cx="10895021" cy="2380961"/>
          </a:xfrm>
          <a:prstGeom prst="rect">
            <a:avLst/>
          </a:prstGeom>
        </p:spPr>
      </p:pic>
      <p:pic>
        <p:nvPicPr>
          <p:cNvPr id="9" name="Image 8">
            <a:extLst>
              <a:ext uri="{FF2B5EF4-FFF2-40B4-BE49-F238E27FC236}">
                <a16:creationId xmlns:a16="http://schemas.microsoft.com/office/drawing/2014/main" id="{CA11860C-953C-FEB4-B999-67312175E9A6}"/>
              </a:ext>
            </a:extLst>
          </p:cNvPr>
          <p:cNvPicPr>
            <a:picLocks noChangeAspect="1"/>
          </p:cNvPicPr>
          <p:nvPr/>
        </p:nvPicPr>
        <p:blipFill>
          <a:blip r:embed="rId8"/>
          <a:stretch>
            <a:fillRect/>
          </a:stretch>
        </p:blipFill>
        <p:spPr>
          <a:xfrm>
            <a:off x="3879755" y="7545119"/>
            <a:ext cx="3794674" cy="2386795"/>
          </a:xfrm>
          <a:prstGeom prst="rect">
            <a:avLst/>
          </a:prstGeom>
        </p:spPr>
      </p:pic>
      <p:sp>
        <p:nvSpPr>
          <p:cNvPr id="24" name="Google Shape;351;p11">
            <a:extLst>
              <a:ext uri="{FF2B5EF4-FFF2-40B4-BE49-F238E27FC236}">
                <a16:creationId xmlns:a16="http://schemas.microsoft.com/office/drawing/2014/main" id="{E0646061-D3E6-5FEB-6A45-2BA150EB2907}"/>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Hors U</a:t>
            </a:r>
            <a:r>
              <a:rPr lang="fr-FR" sz="2400" b="1" i="0" u="none" strike="noStrike" cap="none" dirty="0">
                <a:solidFill>
                  <a:schemeClr val="bg1"/>
                </a:solidFill>
                <a:latin typeface="Helvetica Neue"/>
                <a:ea typeface="Helvetica Neue"/>
                <a:cs typeface="Helvetica Neue"/>
                <a:sym typeface="Helvetica Neue"/>
              </a:rPr>
              <a:t>nion Européenne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930472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141</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28458" y="2162335"/>
            <a:ext cx="7726795"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actions menées en direction des Français de l’étranger</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2391397" y="4304868"/>
            <a:ext cx="5228266" cy="4188198"/>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Français de l’étranger hors l’UE affirment qu’ils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connaissent peu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actions menées en direction des Français de l’étranger, particulièrement celles des sénateurs.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Ils connaissent les actions menées à un niveau proche de la moyenne de la totalité des répondants.</a:t>
            </a:r>
          </a:p>
        </p:txBody>
      </p:sp>
      <p:sp>
        <p:nvSpPr>
          <p:cNvPr id="20" name="Google Shape;69;p1">
            <a:extLst>
              <a:ext uri="{FF2B5EF4-FFF2-40B4-BE49-F238E27FC236}">
                <a16:creationId xmlns:a16="http://schemas.microsoft.com/office/drawing/2014/main" id="{D52DFF8A-39D3-4C7D-0561-65666859E2B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FF3CA927-3A3C-BD19-14F7-78F8DECF1600}"/>
              </a:ext>
            </a:extLst>
          </p:cNvPr>
          <p:cNvPicPr>
            <a:picLocks noChangeAspect="1"/>
          </p:cNvPicPr>
          <p:nvPr/>
        </p:nvPicPr>
        <p:blipFill>
          <a:blip r:embed="rId6"/>
          <a:stretch>
            <a:fillRect/>
          </a:stretch>
        </p:blipFill>
        <p:spPr>
          <a:xfrm>
            <a:off x="381000" y="3137213"/>
            <a:ext cx="11633200" cy="2705100"/>
          </a:xfrm>
          <a:prstGeom prst="rect">
            <a:avLst/>
          </a:prstGeom>
        </p:spPr>
      </p:pic>
      <p:pic>
        <p:nvPicPr>
          <p:cNvPr id="6" name="Image 5">
            <a:extLst>
              <a:ext uri="{FF2B5EF4-FFF2-40B4-BE49-F238E27FC236}">
                <a16:creationId xmlns:a16="http://schemas.microsoft.com/office/drawing/2014/main" id="{5A923AA7-F9FA-0C81-E7BE-9C32503F756B}"/>
              </a:ext>
            </a:extLst>
          </p:cNvPr>
          <p:cNvPicPr>
            <a:picLocks noChangeAspect="1"/>
          </p:cNvPicPr>
          <p:nvPr/>
        </p:nvPicPr>
        <p:blipFill>
          <a:blip r:embed="rId7"/>
          <a:stretch>
            <a:fillRect/>
          </a:stretch>
        </p:blipFill>
        <p:spPr>
          <a:xfrm>
            <a:off x="207004" y="6466863"/>
            <a:ext cx="11379200" cy="2857500"/>
          </a:xfrm>
          <a:prstGeom prst="rect">
            <a:avLst/>
          </a:prstGeom>
        </p:spPr>
      </p:pic>
      <p:sp>
        <p:nvSpPr>
          <p:cNvPr id="24" name="Google Shape;351;p11">
            <a:extLst>
              <a:ext uri="{FF2B5EF4-FFF2-40B4-BE49-F238E27FC236}">
                <a16:creationId xmlns:a16="http://schemas.microsoft.com/office/drawing/2014/main" id="{1F549705-946E-A23C-6713-6627620BAC5A}"/>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Hors U</a:t>
            </a:r>
            <a:r>
              <a:rPr lang="fr-FR" sz="2400" b="1" i="0" u="none" strike="noStrike" cap="none" dirty="0">
                <a:solidFill>
                  <a:schemeClr val="bg1"/>
                </a:solidFill>
                <a:latin typeface="Helvetica Neue"/>
                <a:ea typeface="Helvetica Neue"/>
                <a:cs typeface="Helvetica Neue"/>
                <a:sym typeface="Helvetica Neue"/>
              </a:rPr>
              <a:t>nion Européenne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7658576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142</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30862" y="2052797"/>
            <a:ext cx="124585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L’emploi</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930733" y="3798007"/>
            <a:ext cx="5955630" cy="5632311"/>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 le thème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l’emploi</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on constate ici que les Français hors UE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Travailler à l’étranger tout en continuant à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cotiser pour la retraite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formation professionnelle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son pays d’accueil.</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d’une aide à 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création d’entreprise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les structures françaises.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A5458D65-D918-4292-E82B-88CF17FB98F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C939A626-23E8-487D-AADC-B7B2DB6196DC}"/>
              </a:ext>
            </a:extLst>
          </p:cNvPr>
          <p:cNvPicPr>
            <a:picLocks noChangeAspect="1"/>
          </p:cNvPicPr>
          <p:nvPr/>
        </p:nvPicPr>
        <p:blipFill>
          <a:blip r:embed="rId6"/>
          <a:stretch>
            <a:fillRect/>
          </a:stretch>
        </p:blipFill>
        <p:spPr>
          <a:xfrm>
            <a:off x="510825" y="2587305"/>
            <a:ext cx="11071575" cy="2320585"/>
          </a:xfrm>
          <a:prstGeom prst="rect">
            <a:avLst/>
          </a:prstGeom>
        </p:spPr>
      </p:pic>
      <p:pic>
        <p:nvPicPr>
          <p:cNvPr id="6" name="Image 5">
            <a:extLst>
              <a:ext uri="{FF2B5EF4-FFF2-40B4-BE49-F238E27FC236}">
                <a16:creationId xmlns:a16="http://schemas.microsoft.com/office/drawing/2014/main" id="{7B11DF54-1BBF-7172-5C45-7AC9D1831EC5}"/>
              </a:ext>
            </a:extLst>
          </p:cNvPr>
          <p:cNvPicPr>
            <a:picLocks noChangeAspect="1"/>
          </p:cNvPicPr>
          <p:nvPr/>
        </p:nvPicPr>
        <p:blipFill>
          <a:blip r:embed="rId7"/>
          <a:stretch>
            <a:fillRect/>
          </a:stretch>
        </p:blipFill>
        <p:spPr>
          <a:xfrm>
            <a:off x="510825" y="4896260"/>
            <a:ext cx="11190108" cy="2312622"/>
          </a:xfrm>
          <a:prstGeom prst="rect">
            <a:avLst/>
          </a:prstGeom>
        </p:spPr>
      </p:pic>
      <p:pic>
        <p:nvPicPr>
          <p:cNvPr id="9" name="Image 8">
            <a:extLst>
              <a:ext uri="{FF2B5EF4-FFF2-40B4-BE49-F238E27FC236}">
                <a16:creationId xmlns:a16="http://schemas.microsoft.com/office/drawing/2014/main" id="{8017CDCD-94B9-45A5-2FD9-A48B45EF8844}"/>
              </a:ext>
            </a:extLst>
          </p:cNvPr>
          <p:cNvPicPr>
            <a:picLocks noChangeAspect="1"/>
          </p:cNvPicPr>
          <p:nvPr/>
        </p:nvPicPr>
        <p:blipFill>
          <a:blip r:embed="rId8"/>
          <a:stretch>
            <a:fillRect/>
          </a:stretch>
        </p:blipFill>
        <p:spPr>
          <a:xfrm>
            <a:off x="3593069" y="7426526"/>
            <a:ext cx="5955630" cy="2393281"/>
          </a:xfrm>
          <a:prstGeom prst="rect">
            <a:avLst/>
          </a:prstGeom>
        </p:spPr>
      </p:pic>
      <p:sp>
        <p:nvSpPr>
          <p:cNvPr id="24" name="Google Shape;351;p11">
            <a:extLst>
              <a:ext uri="{FF2B5EF4-FFF2-40B4-BE49-F238E27FC236}">
                <a16:creationId xmlns:a16="http://schemas.microsoft.com/office/drawing/2014/main" id="{AD148D95-28BA-B03E-012D-15C0E6380681}"/>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Hors U</a:t>
            </a:r>
            <a:r>
              <a:rPr lang="fr-FR" sz="2400" b="1" i="0" u="none" strike="noStrike" cap="none" dirty="0">
                <a:solidFill>
                  <a:schemeClr val="bg1"/>
                </a:solidFill>
                <a:latin typeface="Helvetica Neue"/>
                <a:ea typeface="Helvetica Neue"/>
                <a:cs typeface="Helvetica Neue"/>
                <a:sym typeface="Helvetica Neue"/>
              </a:rPr>
              <a:t>nion Européenne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02264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143</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56057" y="2213329"/>
            <a:ext cx="294824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prises de contact</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4" name="ZoneTexte 23">
            <a:extLst>
              <a:ext uri="{FF2B5EF4-FFF2-40B4-BE49-F238E27FC236}">
                <a16:creationId xmlns:a16="http://schemas.microsoft.com/office/drawing/2014/main" id="{662686E8-7AF5-6A11-24DB-DE601AD492C5}"/>
              </a:ext>
            </a:extLst>
          </p:cNvPr>
          <p:cNvSpPr txBox="1"/>
          <p:nvPr/>
        </p:nvSpPr>
        <p:spPr>
          <a:xfrm>
            <a:off x="12525654" y="3526222"/>
            <a:ext cx="5319685" cy="6124754"/>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accordent une très forte importance à ces trois propositions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contacter fac</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ilement par mail ou téléphone une administration en France.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Recevoir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soutien en ligne du consulat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démarches courantes.</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contacter son consulat en cas de problème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et être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informé des évènements importants.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3200" b="1" dirty="0">
                <a:ln>
                  <a:solidFill>
                    <a:srgbClr val="001D58"/>
                  </a:solidFill>
                </a:ln>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92%</a:t>
            </a:r>
            <a:r>
              <a:rPr lang="fr-FR" sz="3200" b="1" dirty="0">
                <a:ln>
                  <a:solidFill>
                    <a:srgbClr val="001D58"/>
                  </a:solidFill>
                </a:ln>
                <a:no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ont indiqué être informés des possibilités de vote à l’étranger pour les élections présidentielles et législatives prévues en 2022. </a:t>
            </a: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Image 8">
            <a:extLst>
              <a:ext uri="{FF2B5EF4-FFF2-40B4-BE49-F238E27FC236}">
                <a16:creationId xmlns:a16="http://schemas.microsoft.com/office/drawing/2014/main" id="{20E29A0B-FACA-C6BA-3CDC-089A64373B84}"/>
              </a:ext>
            </a:extLst>
          </p:cNvPr>
          <p:cNvPicPr>
            <a:picLocks noChangeAspect="1"/>
          </p:cNvPicPr>
          <p:nvPr/>
        </p:nvPicPr>
        <p:blipFill>
          <a:blip r:embed="rId6"/>
          <a:stretch>
            <a:fillRect/>
          </a:stretch>
        </p:blipFill>
        <p:spPr>
          <a:xfrm>
            <a:off x="184150" y="3004223"/>
            <a:ext cx="12160250" cy="2798691"/>
          </a:xfrm>
          <a:prstGeom prst="rect">
            <a:avLst/>
          </a:prstGeom>
        </p:spPr>
      </p:pic>
      <p:pic>
        <p:nvPicPr>
          <p:cNvPr id="11" name="Image 10">
            <a:extLst>
              <a:ext uri="{FF2B5EF4-FFF2-40B4-BE49-F238E27FC236}">
                <a16:creationId xmlns:a16="http://schemas.microsoft.com/office/drawing/2014/main" id="{91A87718-3AEC-A5E4-A53D-EB29D18A4576}"/>
              </a:ext>
            </a:extLst>
          </p:cNvPr>
          <p:cNvPicPr>
            <a:picLocks noChangeAspect="1"/>
          </p:cNvPicPr>
          <p:nvPr/>
        </p:nvPicPr>
        <p:blipFill>
          <a:blip r:embed="rId7"/>
          <a:stretch>
            <a:fillRect/>
          </a:stretch>
        </p:blipFill>
        <p:spPr>
          <a:xfrm>
            <a:off x="3053742" y="6663948"/>
            <a:ext cx="6421065" cy="2802362"/>
          </a:xfrm>
          <a:prstGeom prst="rect">
            <a:avLst/>
          </a:prstGeom>
        </p:spPr>
      </p:pic>
      <p:sp>
        <p:nvSpPr>
          <p:cNvPr id="25" name="Google Shape;351;p11">
            <a:extLst>
              <a:ext uri="{FF2B5EF4-FFF2-40B4-BE49-F238E27FC236}">
                <a16:creationId xmlns:a16="http://schemas.microsoft.com/office/drawing/2014/main" id="{64C5059B-7036-2719-DBF4-DAD468367600}"/>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Hors U</a:t>
            </a:r>
            <a:r>
              <a:rPr lang="fr-FR" sz="2400" b="1" i="0" u="none" strike="noStrike" cap="none" dirty="0">
                <a:solidFill>
                  <a:schemeClr val="bg1"/>
                </a:solidFill>
                <a:latin typeface="Helvetica Neue"/>
                <a:ea typeface="Helvetica Neue"/>
                <a:cs typeface="Helvetica Neue"/>
                <a:sym typeface="Helvetica Neue"/>
              </a:rPr>
              <a:t>nion Européenne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0650475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144</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699918" y="2484108"/>
            <a:ext cx="1920719"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La COVID-19</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9" name="Rectangle 18">
            <a:extLst>
              <a:ext uri="{FF2B5EF4-FFF2-40B4-BE49-F238E27FC236}">
                <a16:creationId xmlns:a16="http://schemas.microsoft.com/office/drawing/2014/main" id="{773A32A5-A341-E114-59ED-FA0496A66C85}"/>
              </a:ext>
            </a:extLst>
          </p:cNvPr>
          <p:cNvSpPr/>
          <p:nvPr/>
        </p:nvSpPr>
        <p:spPr>
          <a:xfrm>
            <a:off x="1011093" y="3314663"/>
            <a:ext cx="4980852" cy="523220"/>
          </a:xfrm>
          <a:prstGeom prst="rect">
            <a:avLst/>
          </a:prstGeom>
        </p:spPr>
        <p:txBody>
          <a:bodyPr wrap="none">
            <a:spAutoFit/>
          </a:bodyPr>
          <a:lstStyle/>
          <a:p>
            <a:pPr algn="ctr"/>
            <a:r>
              <a:rPr lang="fr-FR" b="1" dirty="0">
                <a:solidFill>
                  <a:schemeClr val="bg1">
                    <a:lumMod val="65000"/>
                  </a:schemeClr>
                </a:solidFill>
              </a:rPr>
              <a:t>Avez-vous été suffisamment informé des </a:t>
            </a:r>
          </a:p>
          <a:p>
            <a:pPr algn="ctr"/>
            <a:r>
              <a:rPr lang="fr-FR" b="1" dirty="0">
                <a:solidFill>
                  <a:schemeClr val="bg1">
                    <a:lumMod val="65000"/>
                  </a:schemeClr>
                </a:solidFill>
              </a:rPr>
              <a:t>mesures sanitaires prises en cas d'un retour en France?</a:t>
            </a:r>
            <a:endParaRPr lang="fr-FR" b="1" dirty="0">
              <a:solidFill>
                <a:schemeClr val="bg1">
                  <a:lumMod val="65000"/>
                </a:schemeClr>
              </a:solidFill>
              <a:latin typeface="+mn-lt"/>
            </a:endParaRPr>
          </a:p>
        </p:txBody>
      </p:sp>
      <p:sp>
        <p:nvSpPr>
          <p:cNvPr id="18" name="Rectangle 17">
            <a:extLst>
              <a:ext uri="{FF2B5EF4-FFF2-40B4-BE49-F238E27FC236}">
                <a16:creationId xmlns:a16="http://schemas.microsoft.com/office/drawing/2014/main" id="{1DE183FA-F018-534D-3199-B91A2B1D1BA7}"/>
              </a:ext>
            </a:extLst>
          </p:cNvPr>
          <p:cNvSpPr/>
          <p:nvPr/>
        </p:nvSpPr>
        <p:spPr>
          <a:xfrm>
            <a:off x="9785484" y="2059309"/>
            <a:ext cx="6369052" cy="307777"/>
          </a:xfrm>
          <a:prstGeom prst="rect">
            <a:avLst/>
          </a:prstGeom>
        </p:spPr>
        <p:txBody>
          <a:bodyPr wrap="none">
            <a:spAutoFit/>
          </a:bodyPr>
          <a:lstStyle/>
          <a:p>
            <a:pPr algn="ctr"/>
            <a:r>
              <a:rPr lang="fr-FR" b="1" dirty="0">
                <a:solidFill>
                  <a:schemeClr val="bg1">
                    <a:lumMod val="65000"/>
                  </a:schemeClr>
                </a:solidFill>
              </a:rPr>
              <a:t>Comment la Covid-19 a-t-elle impacté votre vie de Français à l’étranger ?</a:t>
            </a:r>
            <a:endParaRPr lang="fr-FR" b="1" dirty="0">
              <a:solidFill>
                <a:schemeClr val="bg1">
                  <a:lumMod val="65000"/>
                </a:schemeClr>
              </a:solidFill>
              <a:latin typeface="+mn-lt"/>
            </a:endParaRPr>
          </a:p>
        </p:txBody>
      </p:sp>
      <p:sp>
        <p:nvSpPr>
          <p:cNvPr id="20" name="ZoneTexte 19">
            <a:extLst>
              <a:ext uri="{FF2B5EF4-FFF2-40B4-BE49-F238E27FC236}">
                <a16:creationId xmlns:a16="http://schemas.microsoft.com/office/drawing/2014/main" id="{6409FA2B-FD3E-D554-BA80-D2316654B780}"/>
              </a:ext>
            </a:extLst>
          </p:cNvPr>
          <p:cNvSpPr txBox="1"/>
          <p:nvPr/>
        </p:nvSpPr>
        <p:spPr>
          <a:xfrm>
            <a:off x="6785092" y="6712383"/>
            <a:ext cx="11339301" cy="3893374"/>
          </a:xfrm>
          <a:prstGeom prst="rect">
            <a:avLst/>
          </a:prstGeom>
          <a:noFill/>
        </p:spPr>
        <p:txBody>
          <a:bodyPr wrap="square" rtlCol="0">
            <a:spAutoFit/>
          </a:bodyPr>
          <a:lstStyle/>
          <a:p>
            <a:pPr lvl="1" algn="just"/>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majorité des répondants (73,94%) estiment qu’ils ont été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suffisamment informés</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mesures sanitaires prises en cas d’un retour en France. </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83%</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répondants ont bénéficié d’une campagne de vaccination par les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autorités locales</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et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7%</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par les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autorités françaises.</a:t>
            </a:r>
          </a:p>
          <a:p>
            <a:pPr lvl="1" algn="just"/>
            <a:endPar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59%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disent ne pas avoir subi de conséquences économiques avec la COVID 19 et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37%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ont subi.</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L’impossibilité de rentrer en France, la crise économique, le changement de mode de vie et la solitude et l’isolement ont affecté les répondants.</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3">
            <a:extLst>
              <a:ext uri="{FF2B5EF4-FFF2-40B4-BE49-F238E27FC236}">
                <a16:creationId xmlns:a16="http://schemas.microsoft.com/office/drawing/2014/main" id="{FB42B9E6-FE32-D6BB-6EDB-D1F4D36B874E}"/>
              </a:ext>
            </a:extLst>
          </p:cNvPr>
          <p:cNvPicPr>
            <a:picLocks noChangeAspect="1"/>
          </p:cNvPicPr>
          <p:nvPr/>
        </p:nvPicPr>
        <p:blipFill>
          <a:blip r:embed="rId6"/>
          <a:stretch>
            <a:fillRect/>
          </a:stretch>
        </p:blipFill>
        <p:spPr>
          <a:xfrm>
            <a:off x="740795" y="3837883"/>
            <a:ext cx="5865297" cy="4750992"/>
          </a:xfrm>
          <a:prstGeom prst="rect">
            <a:avLst/>
          </a:prstGeom>
        </p:spPr>
      </p:pic>
      <p:pic>
        <p:nvPicPr>
          <p:cNvPr id="7" name="Image 6">
            <a:extLst>
              <a:ext uri="{FF2B5EF4-FFF2-40B4-BE49-F238E27FC236}">
                <a16:creationId xmlns:a16="http://schemas.microsoft.com/office/drawing/2014/main" id="{1CA0F1E5-9B90-C6C7-3B9C-88A57F0B24E7}"/>
              </a:ext>
            </a:extLst>
          </p:cNvPr>
          <p:cNvPicPr>
            <a:picLocks noChangeAspect="1"/>
          </p:cNvPicPr>
          <p:nvPr/>
        </p:nvPicPr>
        <p:blipFill>
          <a:blip r:embed="rId7"/>
          <a:stretch>
            <a:fillRect/>
          </a:stretch>
        </p:blipFill>
        <p:spPr>
          <a:xfrm>
            <a:off x="8030187" y="2349425"/>
            <a:ext cx="9517018" cy="4318647"/>
          </a:xfrm>
          <a:prstGeom prst="rect">
            <a:avLst/>
          </a:prstGeom>
        </p:spPr>
      </p:pic>
      <p:sp>
        <p:nvSpPr>
          <p:cNvPr id="25" name="Google Shape;351;p11">
            <a:extLst>
              <a:ext uri="{FF2B5EF4-FFF2-40B4-BE49-F238E27FC236}">
                <a16:creationId xmlns:a16="http://schemas.microsoft.com/office/drawing/2014/main" id="{D0AB63EA-171D-CC1D-8151-5E8DB8E9A694}"/>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Hors U</a:t>
            </a:r>
            <a:r>
              <a:rPr lang="fr-FR" sz="2400" b="1" i="0" u="none" strike="noStrike" cap="none" dirty="0">
                <a:solidFill>
                  <a:schemeClr val="bg1"/>
                </a:solidFill>
                <a:latin typeface="Helvetica Neue"/>
                <a:ea typeface="Helvetica Neue"/>
                <a:cs typeface="Helvetica Neue"/>
                <a:sym typeface="Helvetica Neue"/>
              </a:rPr>
              <a:t>nion Européenne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204314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geeecb0e0f7_0_0"/>
          <p:cNvPicPr preferRelativeResize="0"/>
          <p:nvPr/>
        </p:nvPicPr>
        <p:blipFill rotWithShape="1">
          <a:blip r:embed="rId3">
            <a:alphaModFix/>
          </a:blip>
          <a:srcRect/>
          <a:stretch/>
        </p:blipFill>
        <p:spPr>
          <a:xfrm>
            <a:off x="0" y="3"/>
            <a:ext cx="18287997" cy="10259369"/>
          </a:xfrm>
          <a:prstGeom prst="rect">
            <a:avLst/>
          </a:prstGeom>
          <a:noFill/>
          <a:ln>
            <a:noFill/>
          </a:ln>
        </p:spPr>
      </p:pic>
      <p:sp>
        <p:nvSpPr>
          <p:cNvPr id="12" name="Google Shape;98;p3">
            <a:extLst>
              <a:ext uri="{FF2B5EF4-FFF2-40B4-BE49-F238E27FC236}">
                <a16:creationId xmlns:a16="http://schemas.microsoft.com/office/drawing/2014/main" id="{388C2676-551F-1347-B85C-79BC5E4745E8}"/>
              </a:ext>
            </a:extLst>
          </p:cNvPr>
          <p:cNvSpPr/>
          <p:nvPr/>
        </p:nvSpPr>
        <p:spPr>
          <a:xfrm>
            <a:off x="0" y="-45074"/>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999" name="Google Shape;999;geeecb0e0f7_0_0"/>
          <p:cNvPicPr preferRelativeResize="0"/>
          <p:nvPr/>
        </p:nvPicPr>
        <p:blipFill rotWithShape="1">
          <a:blip r:embed="rId4">
            <a:alphaModFix/>
          </a:blip>
          <a:srcRect/>
          <a:stretch/>
        </p:blipFill>
        <p:spPr>
          <a:xfrm>
            <a:off x="15311617" y="229537"/>
            <a:ext cx="2828924" cy="904772"/>
          </a:xfrm>
          <a:prstGeom prst="rect">
            <a:avLst/>
          </a:prstGeom>
          <a:noFill/>
          <a:ln>
            <a:noFill/>
          </a:ln>
        </p:spPr>
      </p:pic>
      <p:grpSp>
        <p:nvGrpSpPr>
          <p:cNvPr id="4" name="Groupe 3">
            <a:extLst>
              <a:ext uri="{FF2B5EF4-FFF2-40B4-BE49-F238E27FC236}">
                <a16:creationId xmlns:a16="http://schemas.microsoft.com/office/drawing/2014/main" id="{0007A36E-6F77-8DBB-1714-5CBBB54015DC}"/>
              </a:ext>
            </a:extLst>
          </p:cNvPr>
          <p:cNvGrpSpPr/>
          <p:nvPr/>
        </p:nvGrpSpPr>
        <p:grpSpPr>
          <a:xfrm>
            <a:off x="5562723" y="1748470"/>
            <a:ext cx="7193032" cy="1569660"/>
            <a:chOff x="5555101" y="1622646"/>
            <a:chExt cx="7193032" cy="1569660"/>
          </a:xfrm>
        </p:grpSpPr>
        <p:sp>
          <p:nvSpPr>
            <p:cNvPr id="3" name="Rectangle : coins arrondis 2">
              <a:extLst>
                <a:ext uri="{FF2B5EF4-FFF2-40B4-BE49-F238E27FC236}">
                  <a16:creationId xmlns:a16="http://schemas.microsoft.com/office/drawing/2014/main" id="{6B9890CE-4E43-640B-F188-B4BE1E99382C}"/>
                </a:ext>
              </a:extLst>
            </p:cNvPr>
            <p:cNvSpPr/>
            <p:nvPr/>
          </p:nvSpPr>
          <p:spPr>
            <a:xfrm>
              <a:off x="5570343" y="1622646"/>
              <a:ext cx="7177790" cy="1569660"/>
            </a:xfrm>
            <a:prstGeom prst="roundRect">
              <a:avLst/>
            </a:prstGeom>
            <a:solidFill>
              <a:srgbClr val="3D547B">
                <a:alpha val="610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0" name="Google Shape;1000;geeecb0e0f7_0_0"/>
            <p:cNvSpPr txBox="1"/>
            <p:nvPr/>
          </p:nvSpPr>
          <p:spPr>
            <a:xfrm>
              <a:off x="5555101" y="1947742"/>
              <a:ext cx="717779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7200"/>
                <a:buFont typeface="Arial"/>
                <a:buNone/>
              </a:pPr>
              <a:r>
                <a:rPr lang="fr-FR" sz="4800" b="1" i="0" u="none" strike="noStrike" cap="none" dirty="0">
                  <a:solidFill>
                    <a:schemeClr val="lt1"/>
                  </a:solidFill>
                  <a:latin typeface="Helvetica Neue"/>
                  <a:ea typeface="Helvetica Neue"/>
                  <a:cs typeface="Helvetica Neue"/>
                  <a:sym typeface="Helvetica Neue"/>
                </a:rPr>
                <a:t>Pays de l’OCDE</a:t>
              </a:r>
              <a:endParaRPr sz="1000" b="0" i="0" u="none" strike="noStrike" cap="none" dirty="0">
                <a:solidFill>
                  <a:schemeClr val="dk1"/>
                </a:solidFill>
                <a:latin typeface="Helvetica Neue"/>
                <a:ea typeface="Helvetica Neue"/>
                <a:cs typeface="Helvetica Neue"/>
                <a:sym typeface="Helvetica Neue"/>
              </a:endParaRPr>
            </a:p>
          </p:txBody>
        </p:sp>
      </p:grpSp>
      <p:sp>
        <p:nvSpPr>
          <p:cNvPr id="1001" name="Google Shape;1001;geeecb0e0f7_0_0"/>
          <p:cNvSpPr/>
          <p:nvPr/>
        </p:nvSpPr>
        <p:spPr>
          <a:xfrm>
            <a:off x="-30480" y="9969431"/>
            <a:ext cx="18331811" cy="33522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geeecb0e0f7_0_0"/>
          <p:cNvSpPr txBox="1">
            <a:spLocks noGrp="1"/>
          </p:cNvSpPr>
          <p:nvPr>
            <p:ph type="sldNum" idx="12"/>
          </p:nvPr>
        </p:nvSpPr>
        <p:spPr>
          <a:xfrm>
            <a:off x="17754598" y="9969431"/>
            <a:ext cx="533400" cy="307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145</a:t>
            </a:fld>
            <a:endParaRPr/>
          </a:p>
        </p:txBody>
      </p:sp>
      <p:sp>
        <p:nvSpPr>
          <p:cNvPr id="11" name="Google Shape;69;p1">
            <a:extLst>
              <a:ext uri="{FF2B5EF4-FFF2-40B4-BE49-F238E27FC236}">
                <a16:creationId xmlns:a16="http://schemas.microsoft.com/office/drawing/2014/main" id="{1CDFDA71-8F2E-3043-BAC3-9FD05AEA0F04}"/>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 name="ZoneTexte 1">
            <a:extLst>
              <a:ext uri="{FF2B5EF4-FFF2-40B4-BE49-F238E27FC236}">
                <a16:creationId xmlns:a16="http://schemas.microsoft.com/office/drawing/2014/main" id="{5C755DF1-3590-A9CE-56C9-BC3993993485}"/>
              </a:ext>
            </a:extLst>
          </p:cNvPr>
          <p:cNvSpPr txBox="1"/>
          <p:nvPr/>
        </p:nvSpPr>
        <p:spPr>
          <a:xfrm>
            <a:off x="5577965" y="3396772"/>
            <a:ext cx="8577565" cy="8463855"/>
          </a:xfrm>
          <a:prstGeom prst="rect">
            <a:avLst/>
          </a:prstGeom>
          <a:noFill/>
        </p:spPr>
        <p:txBody>
          <a:bodyPr wrap="square" rtlCol="0">
            <a:spAutoFit/>
          </a:bodyPr>
          <a:lstStyle/>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8717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Répondants</a:t>
            </a:r>
          </a:p>
          <a:p>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15%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Canada</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11%</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Allemagne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9%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Espagne, États-Unis et Royaume-Uni</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8%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Suisse et Italie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5%</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Belgique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2%</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Australie, Grèce, Japon, Luxembourg , Mexique, Pays-Bas et Portugal</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Autriche, Chili, Colombie, Danemark, France, Irlande, Israël, Norvège, Nouvelle-Zélande, Pologne, Tchéquie, Suède et Turquie</a:t>
            </a:r>
          </a:p>
          <a:p>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89496290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146</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6205710" y="4354922"/>
            <a:ext cx="5413861" cy="3785652"/>
          </a:xfrm>
          <a:prstGeom prst="rect">
            <a:avLst/>
          </a:prstGeom>
          <a:noFill/>
        </p:spPr>
        <p:txBody>
          <a:bodyPr wrap="square" rtlCol="0">
            <a:spAutoFit/>
          </a:bodyPr>
          <a:lstStyle/>
          <a:p>
            <a:pPr algn="just"/>
            <a:r>
              <a:rPr lang="fr-FR" sz="2000" dirty="0">
                <a:solidFill>
                  <a:srgbClr val="002060"/>
                </a:solidFill>
              </a:rPr>
              <a:t>Au sujet des revenus annuels nets par ménage en 2021 :</a:t>
            </a:r>
          </a:p>
          <a:p>
            <a:pPr algn="just"/>
            <a:endParaRPr lang="fr-FR" sz="2000" dirty="0">
              <a:solidFill>
                <a:srgbClr val="002060"/>
              </a:solidFill>
            </a:endParaRPr>
          </a:p>
          <a:p>
            <a:pPr marL="342900" indent="-342900" algn="just">
              <a:buFont typeface="Arial" panose="020B0604020202020204" pitchFamily="34" charset="0"/>
              <a:buChar char="•"/>
            </a:pP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14% </a:t>
            </a:r>
            <a:r>
              <a:rPr lang="fr-FR" sz="2000" dirty="0">
                <a:solidFill>
                  <a:srgbClr val="002060"/>
                </a:solidFill>
              </a:rPr>
              <a:t>gagnent moins de 18 000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18%</a:t>
            </a:r>
            <a:r>
              <a:rPr lang="fr-FR" sz="2000" dirty="0">
                <a:solidFill>
                  <a:srgbClr val="002060"/>
                </a:solidFill>
              </a:rPr>
              <a:t> gagnent entre 18 000 et 30 000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21%</a:t>
            </a:r>
            <a:r>
              <a:rPr lang="fr-FR" sz="2000" dirty="0">
                <a:solidFill>
                  <a:srgbClr val="002060"/>
                </a:solidFill>
              </a:rPr>
              <a:t> gagnent entre 30 001 et 50 000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13% </a:t>
            </a:r>
            <a:r>
              <a:rPr lang="fr-FR" sz="2000" dirty="0">
                <a:solidFill>
                  <a:srgbClr val="002060"/>
                </a:solidFill>
              </a:rPr>
              <a:t>gagnent entre 50 001 et 65 000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34% gagnent plus de 65 000 euros</a:t>
            </a:r>
          </a:p>
        </p:txBody>
      </p:sp>
      <p:sp>
        <p:nvSpPr>
          <p:cNvPr id="20" name="ZoneTexte 19">
            <a:extLst>
              <a:ext uri="{FF2B5EF4-FFF2-40B4-BE49-F238E27FC236}">
                <a16:creationId xmlns:a16="http://schemas.microsoft.com/office/drawing/2014/main" id="{49B4841F-0E58-0AC3-0CA3-56215A1F73C3}"/>
              </a:ext>
            </a:extLst>
          </p:cNvPr>
          <p:cNvSpPr txBox="1"/>
          <p:nvPr/>
        </p:nvSpPr>
        <p:spPr>
          <a:xfrm>
            <a:off x="780405" y="4861337"/>
            <a:ext cx="4282831" cy="2246769"/>
          </a:xfrm>
          <a:prstGeom prst="rect">
            <a:avLst/>
          </a:prstGeom>
          <a:noFill/>
        </p:spPr>
        <p:txBody>
          <a:bodyPr wrap="square" rtlCol="0">
            <a:spAutoFit/>
          </a:bodyPr>
          <a:lstStyle/>
          <a:p>
            <a:pPr algn="just"/>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40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rPr>
              <a:t>de ces expatriés disposent d’une autre nationalité.</a:t>
            </a:r>
          </a:p>
          <a:p>
            <a:pPr marL="171450" indent="-171450" algn="just">
              <a:buFont typeface="Arial" charset="0"/>
              <a:buChar char="•"/>
            </a:pPr>
            <a:endParaRPr lang="fr-FR" sz="2000" dirty="0">
              <a:solidFill>
                <a:srgbClr val="002060"/>
              </a:solidFill>
            </a:endParaRPr>
          </a:p>
          <a:p>
            <a:pPr marL="171450" indent="-171450" algn="just">
              <a:buFont typeface="Arial" charset="0"/>
              <a:buChar char="•"/>
            </a:pPr>
            <a:endParaRPr lang="fr-FR" sz="2000" dirty="0">
              <a:solidFill>
                <a:srgbClr val="002060"/>
              </a:solidFill>
            </a:endParaRPr>
          </a:p>
          <a:p>
            <a:pPr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94,9% </a:t>
            </a:r>
            <a:r>
              <a:rPr lang="fr-FR" sz="2000" dirty="0">
                <a:solidFill>
                  <a:srgbClr val="002060"/>
                </a:solidFill>
              </a:rPr>
              <a:t>sont inscrits au registre mondial des Français établis hors de France.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ZoneTexte 20">
            <a:extLst>
              <a:ext uri="{FF2B5EF4-FFF2-40B4-BE49-F238E27FC236}">
                <a16:creationId xmlns:a16="http://schemas.microsoft.com/office/drawing/2014/main" id="{3D4E7024-11C7-7D4A-5127-80F517D20963}"/>
              </a:ext>
            </a:extLst>
          </p:cNvPr>
          <p:cNvSpPr txBox="1"/>
          <p:nvPr/>
        </p:nvSpPr>
        <p:spPr>
          <a:xfrm>
            <a:off x="12585729" y="4553560"/>
            <a:ext cx="4493285" cy="3170099"/>
          </a:xfrm>
          <a:prstGeom prst="rect">
            <a:avLst/>
          </a:prstGeom>
          <a:noFill/>
        </p:spPr>
        <p:txBody>
          <a:bodyPr wrap="square" rtlCol="0">
            <a:spAutoFit/>
          </a:bodyPr>
          <a:lstStyle/>
          <a:p>
            <a:pPr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se définissent comme Français de l’étranger principalement  par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culture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(69,8%),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langue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(61,8%) et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nationalité</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(52,9%).</a:t>
            </a:r>
          </a:p>
          <a:p>
            <a:pPr algn="just"/>
            <a:endParaRPr lang="fr-FR" sz="2000" dirty="0">
              <a:solidFill>
                <a:srgbClr val="002060"/>
              </a:solidFill>
            </a:endParaRPr>
          </a:p>
          <a:p>
            <a:pPr algn="just"/>
            <a:endParaRPr lang="fr-FR" sz="2000" dirty="0">
              <a:solidFill>
                <a:srgbClr val="002060"/>
              </a:solidFill>
            </a:endParaRPr>
          </a:p>
          <a:p>
            <a:pPr algn="just"/>
            <a:r>
              <a:rPr lang="fr-FR" sz="2000" b="1" dirty="0">
                <a:solidFill>
                  <a:srgbClr val="002060"/>
                </a:solidFill>
              </a:rPr>
              <a:t>32</a:t>
            </a:r>
            <a:r>
              <a:rPr lang="fr-FR" sz="2000" b="1" dirty="0">
                <a:solidFill>
                  <a:srgbClr val="182360"/>
                </a:solidFill>
              </a:rPr>
              <a:t>%</a:t>
            </a:r>
            <a:r>
              <a:rPr lang="fr-FR" sz="2000" b="1" dirty="0">
                <a:solidFill>
                  <a:srgbClr val="002060"/>
                </a:solidFill>
              </a:rPr>
              <a:t> </a:t>
            </a:r>
            <a:r>
              <a:rPr lang="fr-FR" sz="2000" dirty="0">
                <a:solidFill>
                  <a:srgbClr val="002060"/>
                </a:solidFill>
              </a:rPr>
              <a:t>d’entre eux sont membres d’au moins une association locale dans leur pays de résidence.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Rectangle 1">
            <a:extLst>
              <a:ext uri="{FF2B5EF4-FFF2-40B4-BE49-F238E27FC236}">
                <a16:creationId xmlns:a16="http://schemas.microsoft.com/office/drawing/2014/main" id="{AD48A0A8-24B8-7E5F-4FCE-D8887C77339F}"/>
              </a:ext>
            </a:extLst>
          </p:cNvPr>
          <p:cNvSpPr/>
          <p:nvPr/>
        </p:nvSpPr>
        <p:spPr>
          <a:xfrm>
            <a:off x="512246"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descr="Signature contour">
            <a:extLst>
              <a:ext uri="{FF2B5EF4-FFF2-40B4-BE49-F238E27FC236}">
                <a16:creationId xmlns:a16="http://schemas.microsoft.com/office/drawing/2014/main" id="{8FDF6AE9-6474-41F2-2F90-DA21FDEDCD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7420" y="3448450"/>
            <a:ext cx="914400" cy="914400"/>
          </a:xfrm>
          <a:prstGeom prst="rect">
            <a:avLst/>
          </a:prstGeom>
        </p:spPr>
      </p:pic>
      <p:sp>
        <p:nvSpPr>
          <p:cNvPr id="23" name="Rectangle 22">
            <a:extLst>
              <a:ext uri="{FF2B5EF4-FFF2-40B4-BE49-F238E27FC236}">
                <a16:creationId xmlns:a16="http://schemas.microsoft.com/office/drawing/2014/main" id="{3B019A0D-AD23-4D71-3776-A95C1ECB3053}"/>
              </a:ext>
            </a:extLst>
          </p:cNvPr>
          <p:cNvSpPr/>
          <p:nvPr/>
        </p:nvSpPr>
        <p:spPr>
          <a:xfrm>
            <a:off x="6205710" y="3124268"/>
            <a:ext cx="541386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48F9945-1E29-76B5-3E1C-8395D45D2B7E}"/>
              </a:ext>
            </a:extLst>
          </p:cNvPr>
          <p:cNvSpPr/>
          <p:nvPr/>
        </p:nvSpPr>
        <p:spPr>
          <a:xfrm>
            <a:off x="12445578"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descr="Paie contour">
            <a:extLst>
              <a:ext uri="{FF2B5EF4-FFF2-40B4-BE49-F238E27FC236}">
                <a16:creationId xmlns:a16="http://schemas.microsoft.com/office/drawing/2014/main" id="{A3470456-F978-4C7C-1FAA-093735094F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440" y="3282395"/>
            <a:ext cx="914400" cy="914400"/>
          </a:xfrm>
          <a:prstGeom prst="rect">
            <a:avLst/>
          </a:prstGeom>
        </p:spPr>
      </p:pic>
      <p:pic>
        <p:nvPicPr>
          <p:cNvPr id="10" name="Graphique 9" descr="Globe terrestre : Asie et Australie avec un remplissage uni">
            <a:extLst>
              <a:ext uri="{FF2B5EF4-FFF2-40B4-BE49-F238E27FC236}">
                <a16:creationId xmlns:a16="http://schemas.microsoft.com/office/drawing/2014/main" id="{4C4F92E3-F0B3-8DD5-78CF-022435D80A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75172" y="3282395"/>
            <a:ext cx="914400" cy="914400"/>
          </a:xfrm>
          <a:prstGeom prst="rect">
            <a:avLst/>
          </a:prstGeom>
        </p:spPr>
      </p:pic>
      <p:sp>
        <p:nvSpPr>
          <p:cNvPr id="25" name="Google Shape;351;p11">
            <a:extLst>
              <a:ext uri="{FF2B5EF4-FFF2-40B4-BE49-F238E27FC236}">
                <a16:creationId xmlns:a16="http://schemas.microsoft.com/office/drawing/2014/main" id="{89B02DB5-D37F-58BA-20C9-0BA94888E33F}"/>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Pays de l ’OCDE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14117857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147</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3182731" y="8071445"/>
            <a:ext cx="14703632" cy="1446550"/>
          </a:xfrm>
          <a:prstGeom prst="rect">
            <a:avLst/>
          </a:prstGeom>
          <a:noFill/>
        </p:spPr>
        <p:txBody>
          <a:bodyPr wrap="square" rtlCol="0">
            <a:spAutoFit/>
          </a:bodyPr>
          <a:lstStyle/>
          <a:p>
            <a:pPr algn="just"/>
            <a:r>
              <a:rPr lang="fr-FR" sz="17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Seulement </a:t>
            </a:r>
            <a:r>
              <a:rPr lang="fr-FR" sz="17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4,74% </a:t>
            </a:r>
            <a:r>
              <a:rPr lang="fr-FR" sz="17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envisagent un retour en France en 2022 afin d’y installer leur résidence principale soit plus que la moyenne de la totalité des répondants. </a:t>
            </a:r>
            <a:r>
              <a:rPr lang="fr-FR" sz="17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77,41%</a:t>
            </a:r>
            <a:r>
              <a:rPr lang="fr-FR" sz="17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d’entre eux ne prévoient pas de retour et </a:t>
            </a:r>
            <a:r>
              <a:rPr lang="fr-FR" sz="17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17,85% </a:t>
            </a:r>
            <a:r>
              <a:rPr lang="fr-FR" sz="17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déclarent ne pas savoir. </a:t>
            </a:r>
          </a:p>
          <a:p>
            <a:pPr lvl="1" algn="just"/>
            <a:endParaRPr lang="fr-FR" sz="17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7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souhaitant rentrer en France le font principalement pour des motifs familiaux ou pour la retraite en France.</a:t>
            </a:r>
          </a:p>
          <a:p>
            <a:pPr algn="just"/>
            <a:endParaRPr lang="fr-FR" sz="2000" dirty="0">
              <a:solidFill>
                <a:srgbClr val="002060"/>
              </a:solidFill>
            </a:endParaRPr>
          </a:p>
        </p:txBody>
      </p:sp>
      <p:sp>
        <p:nvSpPr>
          <p:cNvPr id="26" name="Rectangle 25">
            <a:extLst>
              <a:ext uri="{FF2B5EF4-FFF2-40B4-BE49-F238E27FC236}">
                <a16:creationId xmlns:a16="http://schemas.microsoft.com/office/drawing/2014/main" id="{73BFB55F-8BE7-A527-F5CA-45E8CB64DC25}"/>
              </a:ext>
            </a:extLst>
          </p:cNvPr>
          <p:cNvSpPr/>
          <p:nvPr/>
        </p:nvSpPr>
        <p:spPr>
          <a:xfrm>
            <a:off x="2365168" y="1859098"/>
            <a:ext cx="3849131" cy="307777"/>
          </a:xfrm>
          <a:prstGeom prst="rect">
            <a:avLst/>
          </a:prstGeom>
        </p:spPr>
        <p:txBody>
          <a:bodyPr wrap="none">
            <a:spAutoFit/>
          </a:bodyPr>
          <a:lstStyle/>
          <a:p>
            <a:pPr algn="ctr"/>
            <a:r>
              <a:rPr lang="fr-FR" b="1" dirty="0">
                <a:solidFill>
                  <a:schemeClr val="bg1">
                    <a:lumMod val="65000"/>
                  </a:schemeClr>
                </a:solidFill>
              </a:rPr>
              <a:t>Quelle est votre situation professionnelle ?</a:t>
            </a:r>
          </a:p>
        </p:txBody>
      </p:sp>
      <p:sp>
        <p:nvSpPr>
          <p:cNvPr id="27" name="Rectangle 26">
            <a:extLst>
              <a:ext uri="{FF2B5EF4-FFF2-40B4-BE49-F238E27FC236}">
                <a16:creationId xmlns:a16="http://schemas.microsoft.com/office/drawing/2014/main" id="{6F8DFE95-326F-53BA-1FCA-0B11819F7B6B}"/>
              </a:ext>
            </a:extLst>
          </p:cNvPr>
          <p:cNvSpPr/>
          <p:nvPr/>
        </p:nvSpPr>
        <p:spPr>
          <a:xfrm>
            <a:off x="11000891" y="1949662"/>
            <a:ext cx="4826963" cy="307777"/>
          </a:xfrm>
          <a:prstGeom prst="rect">
            <a:avLst/>
          </a:prstGeom>
        </p:spPr>
        <p:txBody>
          <a:bodyPr wrap="none">
            <a:spAutoFit/>
          </a:bodyPr>
          <a:lstStyle/>
          <a:p>
            <a:pPr algn="ctr"/>
            <a:r>
              <a:rPr lang="fr-FR" b="1" dirty="0">
                <a:solidFill>
                  <a:schemeClr val="bg1">
                    <a:lumMod val="65000"/>
                  </a:schemeClr>
                </a:solidFill>
              </a:rPr>
              <a:t>Depuis combien d'années avez-vous quitté la France ?</a:t>
            </a:r>
          </a:p>
        </p:txBody>
      </p:sp>
      <p:sp>
        <p:nvSpPr>
          <p:cNvPr id="20" name="Rectangle 19">
            <a:extLst>
              <a:ext uri="{FF2B5EF4-FFF2-40B4-BE49-F238E27FC236}">
                <a16:creationId xmlns:a16="http://schemas.microsoft.com/office/drawing/2014/main" id="{7824460F-FEAC-1A5C-A88F-339EBC37132A}"/>
              </a:ext>
            </a:extLst>
          </p:cNvPr>
          <p:cNvSpPr/>
          <p:nvPr/>
        </p:nvSpPr>
        <p:spPr>
          <a:xfrm>
            <a:off x="1016001" y="7789622"/>
            <a:ext cx="16998420" cy="16225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descr="Atterrissage contour">
            <a:extLst>
              <a:ext uri="{FF2B5EF4-FFF2-40B4-BE49-F238E27FC236}">
                <a16:creationId xmlns:a16="http://schemas.microsoft.com/office/drawing/2014/main" id="{4A55CC37-F42A-1FE3-27A0-85ACF8ACFD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227" y="7997808"/>
            <a:ext cx="1272808" cy="1272808"/>
          </a:xfrm>
          <a:prstGeom prst="rect">
            <a:avLst/>
          </a:prstGeom>
        </p:spPr>
      </p:pic>
      <p:pic>
        <p:nvPicPr>
          <p:cNvPr id="24" name="Image 23">
            <a:extLst>
              <a:ext uri="{FF2B5EF4-FFF2-40B4-BE49-F238E27FC236}">
                <a16:creationId xmlns:a16="http://schemas.microsoft.com/office/drawing/2014/main" id="{2C12A259-9DF1-E359-C330-5471FEC9B37E}"/>
              </a:ext>
            </a:extLst>
          </p:cNvPr>
          <p:cNvPicPr>
            <a:picLocks noChangeAspect="1"/>
          </p:cNvPicPr>
          <p:nvPr/>
        </p:nvPicPr>
        <p:blipFill>
          <a:blip r:embed="rId8"/>
          <a:stretch>
            <a:fillRect/>
          </a:stretch>
        </p:blipFill>
        <p:spPr>
          <a:xfrm>
            <a:off x="9316704" y="2996356"/>
            <a:ext cx="8875063" cy="3539911"/>
          </a:xfrm>
          <a:prstGeom prst="rect">
            <a:avLst/>
          </a:prstGeom>
        </p:spPr>
      </p:pic>
      <p:sp>
        <p:nvSpPr>
          <p:cNvPr id="25" name="Google Shape;351;p11">
            <a:extLst>
              <a:ext uri="{FF2B5EF4-FFF2-40B4-BE49-F238E27FC236}">
                <a16:creationId xmlns:a16="http://schemas.microsoft.com/office/drawing/2014/main" id="{3E515094-0BF2-D12D-7D3A-45F627F6BAE4}"/>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Pays de l ’OCDE</a:t>
            </a:r>
            <a:endParaRPr sz="2400" b="0" i="0" u="none" strike="noStrike" cap="none" dirty="0">
              <a:solidFill>
                <a:schemeClr val="bg1"/>
              </a:solidFill>
              <a:latin typeface="Helvetica Neue"/>
              <a:ea typeface="Helvetica Neue"/>
              <a:cs typeface="Helvetica Neue"/>
              <a:sym typeface="Helvetica Neue"/>
            </a:endParaRPr>
          </a:p>
        </p:txBody>
      </p:sp>
      <p:pic>
        <p:nvPicPr>
          <p:cNvPr id="4" name="Image 3">
            <a:extLst>
              <a:ext uri="{FF2B5EF4-FFF2-40B4-BE49-F238E27FC236}">
                <a16:creationId xmlns:a16="http://schemas.microsoft.com/office/drawing/2014/main" id="{6684ED68-EA4E-FDA3-FAA0-9436AFAE4794}"/>
              </a:ext>
            </a:extLst>
          </p:cNvPr>
          <p:cNvPicPr>
            <a:picLocks noChangeAspect="1"/>
          </p:cNvPicPr>
          <p:nvPr/>
        </p:nvPicPr>
        <p:blipFill>
          <a:blip r:embed="rId9"/>
          <a:stretch>
            <a:fillRect/>
          </a:stretch>
        </p:blipFill>
        <p:spPr>
          <a:xfrm>
            <a:off x="96233" y="2211145"/>
            <a:ext cx="9147058" cy="4527585"/>
          </a:xfrm>
          <a:prstGeom prst="rect">
            <a:avLst/>
          </a:prstGeom>
        </p:spPr>
      </p:pic>
    </p:spTree>
    <p:extLst>
      <p:ext uri="{BB962C8B-B14F-4D97-AF65-F5344CB8AC3E}">
        <p14:creationId xmlns:p14="http://schemas.microsoft.com/office/powerpoint/2010/main" val="219469547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148</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0" name="ZoneTexte 19">
            <a:extLst>
              <a:ext uri="{FF2B5EF4-FFF2-40B4-BE49-F238E27FC236}">
                <a16:creationId xmlns:a16="http://schemas.microsoft.com/office/drawing/2014/main" id="{C0BE522D-73A8-F5D6-C379-4F23B4E18389}"/>
              </a:ext>
            </a:extLst>
          </p:cNvPr>
          <p:cNvSpPr txBox="1"/>
          <p:nvPr/>
        </p:nvSpPr>
        <p:spPr>
          <a:xfrm>
            <a:off x="10909775" y="4031177"/>
            <a:ext cx="7248177" cy="5324535"/>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principales préoccupations ressenties par les Français vivant dans des pays de l’OCDE sont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40%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situation internationale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37%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dérèglement climatique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29%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 leurs enfants (pour 26%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contexte géopolitique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24% d’entre eux)</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DCC5F2DA-D194-FCD1-3578-B45EABBF65E7}"/>
              </a:ext>
            </a:extLst>
          </p:cNvPr>
          <p:cNvSpPr/>
          <p:nvPr/>
        </p:nvSpPr>
        <p:spPr>
          <a:xfrm>
            <a:off x="1080464" y="2852370"/>
            <a:ext cx="8754320" cy="338554"/>
          </a:xfrm>
          <a:prstGeom prst="rect">
            <a:avLst/>
          </a:prstGeom>
        </p:spPr>
        <p:txBody>
          <a:bodyPr wrap="none">
            <a:spAutoFit/>
          </a:bodyPr>
          <a:lstStyle/>
          <a:p>
            <a:pPr algn="ctr"/>
            <a:r>
              <a:rPr lang="fr-FR" sz="1600" b="1" dirty="0">
                <a:solidFill>
                  <a:schemeClr val="bg1">
                    <a:lumMod val="65000"/>
                  </a:schemeClr>
                </a:solidFill>
              </a:rPr>
              <a:t>Quelles sont vos principales préoccupations en tant que Français à l'étranger en 2022 ?</a:t>
            </a:r>
          </a:p>
        </p:txBody>
      </p:sp>
      <p:pic>
        <p:nvPicPr>
          <p:cNvPr id="4" name="Image 3">
            <a:extLst>
              <a:ext uri="{FF2B5EF4-FFF2-40B4-BE49-F238E27FC236}">
                <a16:creationId xmlns:a16="http://schemas.microsoft.com/office/drawing/2014/main" id="{45988E5F-DF2A-5572-0605-035F6FA8E47A}"/>
              </a:ext>
            </a:extLst>
          </p:cNvPr>
          <p:cNvPicPr>
            <a:picLocks noChangeAspect="1"/>
          </p:cNvPicPr>
          <p:nvPr/>
        </p:nvPicPr>
        <p:blipFill>
          <a:blip r:embed="rId6"/>
          <a:stretch>
            <a:fillRect/>
          </a:stretch>
        </p:blipFill>
        <p:spPr>
          <a:xfrm>
            <a:off x="459750" y="3658659"/>
            <a:ext cx="10137812" cy="3930410"/>
          </a:xfrm>
          <a:prstGeom prst="rect">
            <a:avLst/>
          </a:prstGeom>
        </p:spPr>
      </p:pic>
      <p:sp>
        <p:nvSpPr>
          <p:cNvPr id="19" name="Google Shape;351;p11">
            <a:extLst>
              <a:ext uri="{FF2B5EF4-FFF2-40B4-BE49-F238E27FC236}">
                <a16:creationId xmlns:a16="http://schemas.microsoft.com/office/drawing/2014/main" id="{59EA90B1-CDB7-4083-E5CB-676692402A40}"/>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Pays de l ’OCDE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3646592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149</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773657" y="2001278"/>
            <a:ext cx="1664238"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L’éducation</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676355" y="3357508"/>
            <a:ext cx="6272609" cy="6555641"/>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cette partie du baromètre, portant sur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seuls les répondants ayant des enfants ont pu répondre. Cela représentait  5724 répondants.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ici que les Français vivant dans un pays de l’OCDE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accès facilité à l’université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cours de français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enfants dans son pays d’accueil.</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filière bilingue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à l’étranger.</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F7931316-3FCE-F47F-C641-84383DA31832}"/>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ED1A5AD9-593C-73D7-CFCA-D2DD36041BF2}"/>
              </a:ext>
            </a:extLst>
          </p:cNvPr>
          <p:cNvPicPr>
            <a:picLocks noChangeAspect="1"/>
          </p:cNvPicPr>
          <p:nvPr/>
        </p:nvPicPr>
        <p:blipFill>
          <a:blip r:embed="rId6"/>
          <a:stretch>
            <a:fillRect/>
          </a:stretch>
        </p:blipFill>
        <p:spPr>
          <a:xfrm>
            <a:off x="57476" y="2667219"/>
            <a:ext cx="10706240" cy="2367921"/>
          </a:xfrm>
          <a:prstGeom prst="rect">
            <a:avLst/>
          </a:prstGeom>
        </p:spPr>
      </p:pic>
      <p:pic>
        <p:nvPicPr>
          <p:cNvPr id="7" name="Image 6">
            <a:extLst>
              <a:ext uri="{FF2B5EF4-FFF2-40B4-BE49-F238E27FC236}">
                <a16:creationId xmlns:a16="http://schemas.microsoft.com/office/drawing/2014/main" id="{2106CBC5-4796-85DC-7B9D-B055914211FB}"/>
              </a:ext>
            </a:extLst>
          </p:cNvPr>
          <p:cNvPicPr>
            <a:picLocks noChangeAspect="1"/>
          </p:cNvPicPr>
          <p:nvPr/>
        </p:nvPicPr>
        <p:blipFill>
          <a:blip r:embed="rId7"/>
          <a:stretch>
            <a:fillRect/>
          </a:stretch>
        </p:blipFill>
        <p:spPr>
          <a:xfrm>
            <a:off x="757627" y="5050262"/>
            <a:ext cx="10918728" cy="2420612"/>
          </a:xfrm>
          <a:prstGeom prst="rect">
            <a:avLst/>
          </a:prstGeom>
        </p:spPr>
      </p:pic>
      <p:pic>
        <p:nvPicPr>
          <p:cNvPr id="10" name="Image 9">
            <a:extLst>
              <a:ext uri="{FF2B5EF4-FFF2-40B4-BE49-F238E27FC236}">
                <a16:creationId xmlns:a16="http://schemas.microsoft.com/office/drawing/2014/main" id="{1BE46D9D-B6E4-1FFF-AFA1-1BE5C6DE69F4}"/>
              </a:ext>
            </a:extLst>
          </p:cNvPr>
          <p:cNvPicPr>
            <a:picLocks noChangeAspect="1"/>
          </p:cNvPicPr>
          <p:nvPr/>
        </p:nvPicPr>
        <p:blipFill>
          <a:blip r:embed="rId8"/>
          <a:stretch>
            <a:fillRect/>
          </a:stretch>
        </p:blipFill>
        <p:spPr>
          <a:xfrm>
            <a:off x="4140643" y="7492536"/>
            <a:ext cx="4152696" cy="2420613"/>
          </a:xfrm>
          <a:prstGeom prst="rect">
            <a:avLst/>
          </a:prstGeom>
        </p:spPr>
      </p:pic>
      <p:sp>
        <p:nvSpPr>
          <p:cNvPr id="25" name="Google Shape;351;p11">
            <a:extLst>
              <a:ext uri="{FF2B5EF4-FFF2-40B4-BE49-F238E27FC236}">
                <a16:creationId xmlns:a16="http://schemas.microsoft.com/office/drawing/2014/main" id="{EC393D27-A7F1-C454-DF8E-9B6708831FA6}"/>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Pays de l ’OCDE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2171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3"/>
            <a:ext cx="18367010" cy="307778"/>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a:buClr>
                <a:srgbClr val="000000"/>
              </a:buClr>
              <a:buSzPts val="1800"/>
            </a:pPr>
            <a:endParaRPr sz="1800">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50"/>
            <a:ext cx="533400" cy="307682"/>
          </a:xfrm>
          <a:prstGeom prst="rect">
            <a:avLst/>
          </a:prstGeom>
          <a:noFill/>
          <a:ln>
            <a:noFill/>
          </a:ln>
        </p:spPr>
        <p:txBody>
          <a:bodyPr spcFirstLastPara="1" vert="horz" wrap="square" lIns="0" tIns="0" rIns="0" bIns="0" rtlCol="0" anchor="t" anchorCtr="0">
            <a:spAutoFit/>
          </a:bodyPr>
          <a:lstStyle/>
          <a:p>
            <a:fld id="{00000000-1234-1234-1234-123412341234}" type="slidenum">
              <a:rPr lang="fr-FR"/>
              <a:pPr/>
              <a:t>15</a:t>
            </a:fld>
            <a:endParaRPr/>
          </a:p>
        </p:txBody>
      </p:sp>
      <p:grpSp>
        <p:nvGrpSpPr>
          <p:cNvPr id="345" name="Google Shape;345;p11"/>
          <p:cNvGrpSpPr/>
          <p:nvPr/>
        </p:nvGrpSpPr>
        <p:grpSpPr>
          <a:xfrm>
            <a:off x="-55974" y="0"/>
            <a:ext cx="18399545" cy="1735713"/>
            <a:chOff x="36664" y="4084"/>
            <a:chExt cx="18399544" cy="1735713"/>
          </a:xfrm>
        </p:grpSpPr>
        <p:pic>
          <p:nvPicPr>
            <p:cNvPr id="346" name="Google Shape;346;p11"/>
            <p:cNvPicPr preferRelativeResize="0"/>
            <p:nvPr/>
          </p:nvPicPr>
          <p:blipFill rotWithShape="1">
            <a:blip r:embed="rId4">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5">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a:buClr>
                  <a:srgbClr val="000000"/>
                </a:buClr>
                <a:buSzPts val="1800"/>
              </a:pPr>
              <a:endParaRPr sz="1800">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4">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a:buClr>
                  <a:srgbClr val="000000"/>
                </a:buClr>
                <a:buSzPts val="1800"/>
              </a:pPr>
              <a:endParaRPr sz="1800">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6">
            <a:alphaModFix/>
          </a:blip>
          <a:srcRect/>
          <a:stretch/>
        </p:blipFill>
        <p:spPr>
          <a:xfrm>
            <a:off x="-55973" y="160395"/>
            <a:ext cx="1627200" cy="1627200"/>
          </a:xfrm>
          <a:prstGeom prst="rect">
            <a:avLst/>
          </a:prstGeom>
          <a:noFill/>
          <a:ln>
            <a:noFill/>
          </a:ln>
        </p:spPr>
      </p:pic>
      <p:sp>
        <p:nvSpPr>
          <p:cNvPr id="24" name="ZoneTexte 23">
            <a:extLst>
              <a:ext uri="{FF2B5EF4-FFF2-40B4-BE49-F238E27FC236}">
                <a16:creationId xmlns:a16="http://schemas.microsoft.com/office/drawing/2014/main" id="{C56A3CF4-68F8-AE51-45AE-AE1099ED7139}"/>
              </a:ext>
            </a:extLst>
          </p:cNvPr>
          <p:cNvSpPr txBox="1"/>
          <p:nvPr/>
        </p:nvSpPr>
        <p:spPr>
          <a:xfrm>
            <a:off x="8321041" y="6063230"/>
            <a:ext cx="9298622" cy="4708981"/>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Nous pouvons voir que la majeure partie des répondants sont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salariés en contrat local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(33,68%). Suivent ensuite les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retraités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avec 26,89%. </a:t>
            </a: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11,05% des répondants sont des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travailleurs indépendants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Les autres situations professionnelles sont minoritaires.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Lorsque nous regardons maintenant les revenus annuels nets par ménage en 2021 des répondants, nous pouvons voir que :</a:t>
            </a:r>
          </a:p>
          <a:p>
            <a:pPr marL="342900" lvl="1" indent="-342900" algn="just">
              <a:buFont typeface="Arial" panose="020B0604020202020204" pitchFamily="34" charset="0"/>
              <a:buChar char="•"/>
            </a:pP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18,93%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gagnent moins de 18 000 euros </a:t>
            </a:r>
          </a:p>
          <a:p>
            <a:pPr marL="342900" lvl="1" indent="-342900" algn="just">
              <a:buFont typeface="Arial" panose="020B0604020202020204" pitchFamily="34" charset="0"/>
              <a:buChar char="•"/>
            </a:pP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19,27%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gagnent entre 18 000 et 30 000 euros</a:t>
            </a:r>
          </a:p>
          <a:p>
            <a:pPr marL="342900" lvl="1" indent="-342900" algn="just">
              <a:buFont typeface="Arial" panose="020B0604020202020204" pitchFamily="34" charset="0"/>
              <a:buChar char="•"/>
            </a:pP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19,93%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gagnent entre 30 001 et 50 000 euros </a:t>
            </a:r>
          </a:p>
          <a:p>
            <a:pPr marL="342900" lvl="1" indent="-342900" algn="just">
              <a:buFont typeface="Arial" panose="020B0604020202020204" pitchFamily="34" charset="0"/>
              <a:buChar char="•"/>
            </a:pP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11,61%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gagnent entre 50 001 et 65 000 euros </a:t>
            </a:r>
          </a:p>
          <a:p>
            <a:pPr marL="342900" lvl="1" indent="-342900" algn="just">
              <a:buFont typeface="Arial" panose="020B0604020202020204" pitchFamily="34" charset="0"/>
              <a:buChar char="•"/>
            </a:pP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30,26%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gagnent plus de 65 000 euros </a:t>
            </a: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4" name="Image 13">
            <a:extLst>
              <a:ext uri="{FF2B5EF4-FFF2-40B4-BE49-F238E27FC236}">
                <a16:creationId xmlns:a16="http://schemas.microsoft.com/office/drawing/2014/main" id="{A6C661E4-916A-A8A5-876A-48C9C1B5C284}"/>
              </a:ext>
            </a:extLst>
          </p:cNvPr>
          <p:cNvPicPr>
            <a:picLocks noChangeAspect="1"/>
          </p:cNvPicPr>
          <p:nvPr/>
        </p:nvPicPr>
        <p:blipFill>
          <a:blip r:embed="rId7"/>
          <a:stretch>
            <a:fillRect/>
          </a:stretch>
        </p:blipFill>
        <p:spPr>
          <a:xfrm>
            <a:off x="7369879" y="2521316"/>
            <a:ext cx="10249784" cy="3541914"/>
          </a:xfrm>
          <a:prstGeom prst="rect">
            <a:avLst/>
          </a:prstGeom>
        </p:spPr>
      </p:pic>
      <p:sp>
        <p:nvSpPr>
          <p:cNvPr id="28" name="Rectangle 27">
            <a:extLst>
              <a:ext uri="{FF2B5EF4-FFF2-40B4-BE49-F238E27FC236}">
                <a16:creationId xmlns:a16="http://schemas.microsoft.com/office/drawing/2014/main" id="{0BEF0CE3-2CA6-468C-2606-9D84F41D099B}"/>
              </a:ext>
            </a:extLst>
          </p:cNvPr>
          <p:cNvSpPr/>
          <p:nvPr/>
        </p:nvSpPr>
        <p:spPr>
          <a:xfrm>
            <a:off x="2350133" y="3378271"/>
            <a:ext cx="3368230" cy="415498"/>
          </a:xfrm>
          <a:prstGeom prst="rect">
            <a:avLst/>
          </a:prstGeom>
        </p:spPr>
        <p:txBody>
          <a:bodyPr wrap="none">
            <a:spAutoFit/>
          </a:bodyPr>
          <a:lstStyle/>
          <a:p>
            <a:pPr algn="ctr"/>
            <a:r>
              <a:rPr lang="fr-FR" sz="21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Situation professionnelle</a:t>
            </a:r>
          </a:p>
        </p:txBody>
      </p:sp>
      <p:sp>
        <p:nvSpPr>
          <p:cNvPr id="29" name="Rectangle 28">
            <a:extLst>
              <a:ext uri="{FF2B5EF4-FFF2-40B4-BE49-F238E27FC236}">
                <a16:creationId xmlns:a16="http://schemas.microsoft.com/office/drawing/2014/main" id="{D6A14C0E-6E9E-C883-58B7-476CEBB7F72C}"/>
              </a:ext>
            </a:extLst>
          </p:cNvPr>
          <p:cNvSpPr/>
          <p:nvPr/>
        </p:nvSpPr>
        <p:spPr>
          <a:xfrm>
            <a:off x="8321041" y="2169189"/>
            <a:ext cx="5662127" cy="415498"/>
          </a:xfrm>
          <a:prstGeom prst="rect">
            <a:avLst/>
          </a:prstGeom>
        </p:spPr>
        <p:txBody>
          <a:bodyPr wrap="none">
            <a:spAutoFit/>
          </a:bodyPr>
          <a:lstStyle/>
          <a:p>
            <a:pPr algn="ctr"/>
            <a:r>
              <a:rPr lang="fr-FR" sz="21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Revenus annuels nets par ménage en 2021</a:t>
            </a:r>
          </a:p>
        </p:txBody>
      </p:sp>
      <p:sp>
        <p:nvSpPr>
          <p:cNvPr id="18" name="Google Shape;69;p1">
            <a:extLst>
              <a:ext uri="{FF2B5EF4-FFF2-40B4-BE49-F238E27FC236}">
                <a16:creationId xmlns:a16="http://schemas.microsoft.com/office/drawing/2014/main" id="{902DCD12-446D-D182-0E53-F7449609E977}"/>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9" name="Rectangle 18">
            <a:extLst>
              <a:ext uri="{FF2B5EF4-FFF2-40B4-BE49-F238E27FC236}">
                <a16:creationId xmlns:a16="http://schemas.microsoft.com/office/drawing/2014/main" id="{672339A2-6A7D-F3BC-433F-381055A90812}"/>
              </a:ext>
            </a:extLst>
          </p:cNvPr>
          <p:cNvSpPr/>
          <p:nvPr/>
        </p:nvSpPr>
        <p:spPr>
          <a:xfrm>
            <a:off x="-38045" y="2134523"/>
            <a:ext cx="3819819" cy="461665"/>
          </a:xfrm>
          <a:prstGeom prst="rect">
            <a:avLst/>
          </a:prstGeom>
        </p:spPr>
        <p:txBody>
          <a:bodyPr wrap="squar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Profil des répondants</a:t>
            </a:r>
          </a:p>
        </p:txBody>
      </p:sp>
      <p:sp>
        <p:nvSpPr>
          <p:cNvPr id="20" name="Google Shape;351;p11">
            <a:extLst>
              <a:ext uri="{FF2B5EF4-FFF2-40B4-BE49-F238E27FC236}">
                <a16:creationId xmlns:a16="http://schemas.microsoft.com/office/drawing/2014/main" id="{EE389178-62BD-1AD0-A468-7B8F3E233777}"/>
              </a:ext>
            </a:extLst>
          </p:cNvPr>
          <p:cNvSpPr txBox="1"/>
          <p:nvPr/>
        </p:nvSpPr>
        <p:spPr>
          <a:xfrm>
            <a:off x="1627424" y="385901"/>
            <a:ext cx="11471879" cy="1692989"/>
          </a:xfrm>
          <a:prstGeom prst="rect">
            <a:avLst/>
          </a:prstGeom>
          <a:noFill/>
          <a:ln>
            <a:noFill/>
          </a:ln>
        </p:spPr>
        <p:txBody>
          <a:bodyPr spcFirstLastPara="1" wrap="square" lIns="91425" tIns="45701" rIns="91425" bIns="45701" anchor="t" anchorCtr="0">
            <a:spAutoFit/>
          </a:bodyPr>
          <a:lstStyle/>
          <a:p>
            <a:pPr>
              <a:buClr>
                <a:srgbClr val="000000"/>
              </a:buClr>
              <a:buSzPts val="4000"/>
            </a:pPr>
            <a:r>
              <a:rPr lang="fr-FR" sz="4001" b="1" dirty="0">
                <a:solidFill>
                  <a:schemeClr val="lt1"/>
                </a:solidFill>
                <a:latin typeface="Helvetica Neue"/>
                <a:ea typeface="Helvetica Neue"/>
                <a:cs typeface="Helvetica Neue"/>
                <a:sym typeface="Helvetica Neue"/>
              </a:rPr>
              <a:t>Récolte quantitative et analyse des données</a:t>
            </a:r>
          </a:p>
          <a:p>
            <a:pPr>
              <a:buSzPts val="4000"/>
            </a:pPr>
            <a:r>
              <a:rPr lang="fr-FR" sz="2400" b="1" dirty="0">
                <a:solidFill>
                  <a:schemeClr val="bg1"/>
                </a:solidFill>
                <a:latin typeface="Helvetica Neue"/>
                <a:ea typeface="Helvetica Neue"/>
                <a:cs typeface="Helvetica Neue"/>
                <a:sym typeface="Helvetica Neue"/>
              </a:rPr>
              <a:t>Introduction : Analyse générale</a:t>
            </a:r>
            <a:endParaRPr lang="fr-FR" sz="2400" dirty="0">
              <a:solidFill>
                <a:schemeClr val="bg1"/>
              </a:solidFill>
              <a:latin typeface="Helvetica Neue"/>
              <a:ea typeface="Helvetica Neue"/>
              <a:cs typeface="Helvetica Neue"/>
              <a:sym typeface="Helvetica Neue"/>
            </a:endParaRPr>
          </a:p>
          <a:p>
            <a:pPr>
              <a:buClr>
                <a:srgbClr val="000000"/>
              </a:buClr>
              <a:buSzPts val="4000"/>
            </a:pPr>
            <a:endParaRPr lang="fr-FR" sz="4001" b="1" dirty="0">
              <a:solidFill>
                <a:schemeClr val="lt1"/>
              </a:solidFill>
              <a:latin typeface="Helvetica Neue"/>
              <a:ea typeface="Helvetica Neue"/>
              <a:cs typeface="Helvetica Neue"/>
              <a:sym typeface="Helvetica Neue"/>
            </a:endParaRPr>
          </a:p>
        </p:txBody>
      </p:sp>
      <p:pic>
        <p:nvPicPr>
          <p:cNvPr id="3" name="Image 2">
            <a:extLst>
              <a:ext uri="{FF2B5EF4-FFF2-40B4-BE49-F238E27FC236}">
                <a16:creationId xmlns:a16="http://schemas.microsoft.com/office/drawing/2014/main" id="{BB1653E5-51E7-CEC5-8C9B-C4300D7A959B}"/>
              </a:ext>
            </a:extLst>
          </p:cNvPr>
          <p:cNvPicPr>
            <a:picLocks noChangeAspect="1"/>
          </p:cNvPicPr>
          <p:nvPr/>
        </p:nvPicPr>
        <p:blipFill>
          <a:blip r:embed="rId8"/>
          <a:stretch>
            <a:fillRect/>
          </a:stretch>
        </p:blipFill>
        <p:spPr>
          <a:xfrm>
            <a:off x="273142" y="4141567"/>
            <a:ext cx="7090221" cy="3541914"/>
          </a:xfrm>
          <a:prstGeom prst="rect">
            <a:avLst/>
          </a:prstGeom>
        </p:spPr>
      </p:pic>
    </p:spTree>
    <p:extLst>
      <p:ext uri="{BB962C8B-B14F-4D97-AF65-F5344CB8AC3E}">
        <p14:creationId xmlns:p14="http://schemas.microsoft.com/office/powerpoint/2010/main" val="1066460466"/>
      </p:ext>
    </p:extLst>
  </p:cSld>
  <p:clrMapOvr>
    <a:masterClrMapping/>
  </p:clrMapOvr>
  <p:extLst>
    <p:ext uri="{6950BFC3-D8DA-4A85-94F7-54DA5524770B}">
      <p188:commentRel xmlns:p188="http://schemas.microsoft.com/office/powerpoint/2018/8/main" r:id="rId3"/>
    </p:ext>
  </p:extLs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150</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28458" y="2162335"/>
            <a:ext cx="7726795"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actions menées en direction des Français de l’étranger</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2571364" y="4668927"/>
            <a:ext cx="5228266" cy="2803203"/>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Français de l’étranger de pays de l’OCDE affirment qu’ils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connaissent peu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actions menées en direction des Français de l’étranger, particulièrement celles des sénateurs.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D52DFF8A-39D3-4C7D-0561-65666859E2B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53214520-EDED-5D22-2C19-3154404DA5AF}"/>
              </a:ext>
            </a:extLst>
          </p:cNvPr>
          <p:cNvPicPr>
            <a:picLocks noChangeAspect="1"/>
          </p:cNvPicPr>
          <p:nvPr/>
        </p:nvPicPr>
        <p:blipFill>
          <a:blip r:embed="rId6"/>
          <a:stretch>
            <a:fillRect/>
          </a:stretch>
        </p:blipFill>
        <p:spPr>
          <a:xfrm>
            <a:off x="336061" y="3030548"/>
            <a:ext cx="12013813" cy="2881818"/>
          </a:xfrm>
          <a:prstGeom prst="rect">
            <a:avLst/>
          </a:prstGeom>
        </p:spPr>
      </p:pic>
      <p:pic>
        <p:nvPicPr>
          <p:cNvPr id="7" name="Image 6">
            <a:extLst>
              <a:ext uri="{FF2B5EF4-FFF2-40B4-BE49-F238E27FC236}">
                <a16:creationId xmlns:a16="http://schemas.microsoft.com/office/drawing/2014/main" id="{D9A8C2CB-B8F8-B6D1-BDF0-86C544C58645}"/>
              </a:ext>
            </a:extLst>
          </p:cNvPr>
          <p:cNvPicPr>
            <a:picLocks noChangeAspect="1"/>
          </p:cNvPicPr>
          <p:nvPr/>
        </p:nvPicPr>
        <p:blipFill>
          <a:blip r:embed="rId7"/>
          <a:stretch>
            <a:fillRect/>
          </a:stretch>
        </p:blipFill>
        <p:spPr>
          <a:xfrm>
            <a:off x="336061" y="6651465"/>
            <a:ext cx="12013813" cy="2930815"/>
          </a:xfrm>
          <a:prstGeom prst="rect">
            <a:avLst/>
          </a:prstGeom>
        </p:spPr>
      </p:pic>
      <p:sp>
        <p:nvSpPr>
          <p:cNvPr id="21" name="Google Shape;351;p11">
            <a:extLst>
              <a:ext uri="{FF2B5EF4-FFF2-40B4-BE49-F238E27FC236}">
                <a16:creationId xmlns:a16="http://schemas.microsoft.com/office/drawing/2014/main" id="{B2E0FCC1-8FBD-FC3B-5D37-7C8D3B26DB10}"/>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Pays de l ’OCDE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32782028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151</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30862" y="2052797"/>
            <a:ext cx="124585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L’emploi</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930733" y="4212779"/>
            <a:ext cx="5955630" cy="4708981"/>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 le thème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l’emploi</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on constate ici que les Français vivant dans des pays de l’OCDE attachent une importance particulière aux faits suivants :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formation professionnelle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son pays d’accueil.</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Travailler à l’étranger tout en continuant à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cotiser pour la retraite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A5458D65-D918-4292-E82B-88CF17FB98F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12D5D485-45AB-5552-A051-EC095867BC58}"/>
              </a:ext>
            </a:extLst>
          </p:cNvPr>
          <p:cNvPicPr>
            <a:picLocks noChangeAspect="1"/>
          </p:cNvPicPr>
          <p:nvPr/>
        </p:nvPicPr>
        <p:blipFill>
          <a:blip r:embed="rId6"/>
          <a:stretch>
            <a:fillRect/>
          </a:stretch>
        </p:blipFill>
        <p:spPr>
          <a:xfrm>
            <a:off x="339833" y="2619077"/>
            <a:ext cx="11419908" cy="2497774"/>
          </a:xfrm>
          <a:prstGeom prst="rect">
            <a:avLst/>
          </a:prstGeom>
        </p:spPr>
      </p:pic>
      <p:pic>
        <p:nvPicPr>
          <p:cNvPr id="7" name="Image 6">
            <a:extLst>
              <a:ext uri="{FF2B5EF4-FFF2-40B4-BE49-F238E27FC236}">
                <a16:creationId xmlns:a16="http://schemas.microsoft.com/office/drawing/2014/main" id="{CDEFEFE5-A33A-F310-AC20-BAB0AD8BA938}"/>
              </a:ext>
            </a:extLst>
          </p:cNvPr>
          <p:cNvPicPr>
            <a:picLocks noChangeAspect="1"/>
          </p:cNvPicPr>
          <p:nvPr/>
        </p:nvPicPr>
        <p:blipFill>
          <a:blip r:embed="rId7"/>
          <a:stretch>
            <a:fillRect/>
          </a:stretch>
        </p:blipFill>
        <p:spPr>
          <a:xfrm>
            <a:off x="510825" y="5133245"/>
            <a:ext cx="11077925" cy="2311295"/>
          </a:xfrm>
          <a:prstGeom prst="rect">
            <a:avLst/>
          </a:prstGeom>
        </p:spPr>
      </p:pic>
      <p:pic>
        <p:nvPicPr>
          <p:cNvPr id="10" name="Image 9">
            <a:extLst>
              <a:ext uri="{FF2B5EF4-FFF2-40B4-BE49-F238E27FC236}">
                <a16:creationId xmlns:a16="http://schemas.microsoft.com/office/drawing/2014/main" id="{2888523C-0524-B3A0-3D9D-A01A42716863}"/>
              </a:ext>
            </a:extLst>
          </p:cNvPr>
          <p:cNvPicPr>
            <a:picLocks noChangeAspect="1"/>
          </p:cNvPicPr>
          <p:nvPr/>
        </p:nvPicPr>
        <p:blipFill>
          <a:blip r:embed="rId8"/>
          <a:stretch>
            <a:fillRect/>
          </a:stretch>
        </p:blipFill>
        <p:spPr>
          <a:xfrm>
            <a:off x="3768046" y="7637576"/>
            <a:ext cx="5419936" cy="2311295"/>
          </a:xfrm>
          <a:prstGeom prst="rect">
            <a:avLst/>
          </a:prstGeom>
        </p:spPr>
      </p:pic>
      <p:sp>
        <p:nvSpPr>
          <p:cNvPr id="25" name="Google Shape;351;p11">
            <a:extLst>
              <a:ext uri="{FF2B5EF4-FFF2-40B4-BE49-F238E27FC236}">
                <a16:creationId xmlns:a16="http://schemas.microsoft.com/office/drawing/2014/main" id="{D7F5CA1A-D30B-39CA-613D-81C2A7F82E84}"/>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Pays de l ’OCDE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47588344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152</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56057" y="2213329"/>
            <a:ext cx="294824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prises de contact</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4" name="ZoneTexte 23">
            <a:extLst>
              <a:ext uri="{FF2B5EF4-FFF2-40B4-BE49-F238E27FC236}">
                <a16:creationId xmlns:a16="http://schemas.microsoft.com/office/drawing/2014/main" id="{662686E8-7AF5-6A11-24DB-DE601AD492C5}"/>
              </a:ext>
            </a:extLst>
          </p:cNvPr>
          <p:cNvSpPr txBox="1"/>
          <p:nvPr/>
        </p:nvSpPr>
        <p:spPr>
          <a:xfrm>
            <a:off x="12525654" y="3526222"/>
            <a:ext cx="5319685" cy="6186309"/>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accordent une très forte importance à ces trois propositions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contacter facilement</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par mail ou téléphone une administration en France.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Recevoir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soutien en ligne du consulat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démarches courantes.</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contacter son consulat en cas de problème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et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être informé des évènements importants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3200" b="1" dirty="0">
                <a:ln>
                  <a:solidFill>
                    <a:srgbClr val="001D58"/>
                  </a:solidFill>
                </a:ln>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92%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ont indiqué être informés des possibilités de vote à l’étranger pour les élections présidentielles et législatives prévues en 2022. </a:t>
            </a: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Image 2">
            <a:extLst>
              <a:ext uri="{FF2B5EF4-FFF2-40B4-BE49-F238E27FC236}">
                <a16:creationId xmlns:a16="http://schemas.microsoft.com/office/drawing/2014/main" id="{171000A4-D5C6-55AF-6AAD-532815B300A1}"/>
              </a:ext>
            </a:extLst>
          </p:cNvPr>
          <p:cNvPicPr>
            <a:picLocks noChangeAspect="1"/>
          </p:cNvPicPr>
          <p:nvPr/>
        </p:nvPicPr>
        <p:blipFill>
          <a:blip r:embed="rId6"/>
          <a:stretch>
            <a:fillRect/>
          </a:stretch>
        </p:blipFill>
        <p:spPr>
          <a:xfrm>
            <a:off x="457660" y="3253630"/>
            <a:ext cx="11366500" cy="2628900"/>
          </a:xfrm>
          <a:prstGeom prst="rect">
            <a:avLst/>
          </a:prstGeom>
        </p:spPr>
      </p:pic>
      <p:pic>
        <p:nvPicPr>
          <p:cNvPr id="5" name="Image 4">
            <a:extLst>
              <a:ext uri="{FF2B5EF4-FFF2-40B4-BE49-F238E27FC236}">
                <a16:creationId xmlns:a16="http://schemas.microsoft.com/office/drawing/2014/main" id="{DAC0D716-B780-3AA7-DFA2-ACDE069C3220}"/>
              </a:ext>
            </a:extLst>
          </p:cNvPr>
          <p:cNvPicPr>
            <a:picLocks noChangeAspect="1"/>
          </p:cNvPicPr>
          <p:nvPr/>
        </p:nvPicPr>
        <p:blipFill>
          <a:blip r:embed="rId7"/>
          <a:stretch>
            <a:fillRect/>
          </a:stretch>
        </p:blipFill>
        <p:spPr>
          <a:xfrm>
            <a:off x="3543760" y="6515438"/>
            <a:ext cx="5194300" cy="2628900"/>
          </a:xfrm>
          <a:prstGeom prst="rect">
            <a:avLst/>
          </a:prstGeom>
        </p:spPr>
      </p:pic>
      <p:sp>
        <p:nvSpPr>
          <p:cNvPr id="21" name="Google Shape;351;p11">
            <a:extLst>
              <a:ext uri="{FF2B5EF4-FFF2-40B4-BE49-F238E27FC236}">
                <a16:creationId xmlns:a16="http://schemas.microsoft.com/office/drawing/2014/main" id="{8CB25779-C324-A380-E507-24832758CAAB}"/>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Pays de l ’OCDE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0033501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153</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699918" y="2484108"/>
            <a:ext cx="1920719"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La COVID-19</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9" name="Rectangle 18">
            <a:extLst>
              <a:ext uri="{FF2B5EF4-FFF2-40B4-BE49-F238E27FC236}">
                <a16:creationId xmlns:a16="http://schemas.microsoft.com/office/drawing/2014/main" id="{773A32A5-A341-E114-59ED-FA0496A66C85}"/>
              </a:ext>
            </a:extLst>
          </p:cNvPr>
          <p:cNvSpPr/>
          <p:nvPr/>
        </p:nvSpPr>
        <p:spPr>
          <a:xfrm>
            <a:off x="1011093" y="3314663"/>
            <a:ext cx="4980852" cy="523220"/>
          </a:xfrm>
          <a:prstGeom prst="rect">
            <a:avLst/>
          </a:prstGeom>
        </p:spPr>
        <p:txBody>
          <a:bodyPr wrap="none">
            <a:spAutoFit/>
          </a:bodyPr>
          <a:lstStyle/>
          <a:p>
            <a:pPr algn="ctr"/>
            <a:r>
              <a:rPr lang="fr-FR" b="1" dirty="0">
                <a:solidFill>
                  <a:schemeClr val="bg1">
                    <a:lumMod val="65000"/>
                  </a:schemeClr>
                </a:solidFill>
              </a:rPr>
              <a:t>Avez-vous été suffisamment informés des </a:t>
            </a:r>
          </a:p>
          <a:p>
            <a:pPr algn="ctr"/>
            <a:r>
              <a:rPr lang="fr-FR" b="1" dirty="0">
                <a:solidFill>
                  <a:schemeClr val="bg1">
                    <a:lumMod val="65000"/>
                  </a:schemeClr>
                </a:solidFill>
              </a:rPr>
              <a:t>mesures sanitaires prises en cas d'un retour en France?</a:t>
            </a:r>
            <a:endParaRPr lang="fr-FR" b="1" dirty="0">
              <a:solidFill>
                <a:schemeClr val="bg1">
                  <a:lumMod val="65000"/>
                </a:schemeClr>
              </a:solidFill>
              <a:latin typeface="+mn-lt"/>
            </a:endParaRPr>
          </a:p>
        </p:txBody>
      </p:sp>
      <p:sp>
        <p:nvSpPr>
          <p:cNvPr id="18" name="Rectangle 17">
            <a:extLst>
              <a:ext uri="{FF2B5EF4-FFF2-40B4-BE49-F238E27FC236}">
                <a16:creationId xmlns:a16="http://schemas.microsoft.com/office/drawing/2014/main" id="{1DE183FA-F018-534D-3199-B91A2B1D1BA7}"/>
              </a:ext>
            </a:extLst>
          </p:cNvPr>
          <p:cNvSpPr/>
          <p:nvPr/>
        </p:nvSpPr>
        <p:spPr>
          <a:xfrm>
            <a:off x="9785484" y="2059309"/>
            <a:ext cx="6369052" cy="307777"/>
          </a:xfrm>
          <a:prstGeom prst="rect">
            <a:avLst/>
          </a:prstGeom>
        </p:spPr>
        <p:txBody>
          <a:bodyPr wrap="none">
            <a:spAutoFit/>
          </a:bodyPr>
          <a:lstStyle/>
          <a:p>
            <a:pPr algn="ctr"/>
            <a:r>
              <a:rPr lang="fr-FR" b="1" dirty="0">
                <a:solidFill>
                  <a:schemeClr val="bg1">
                    <a:lumMod val="65000"/>
                  </a:schemeClr>
                </a:solidFill>
              </a:rPr>
              <a:t>Comment la Covid-19 a-t-elle impacté votre vie de Français à l’étranger ?</a:t>
            </a:r>
            <a:endParaRPr lang="fr-FR" b="1" dirty="0">
              <a:solidFill>
                <a:schemeClr val="bg1">
                  <a:lumMod val="65000"/>
                </a:schemeClr>
              </a:solidFill>
              <a:latin typeface="+mn-lt"/>
            </a:endParaRPr>
          </a:p>
        </p:txBody>
      </p:sp>
      <p:sp>
        <p:nvSpPr>
          <p:cNvPr id="20" name="ZoneTexte 19">
            <a:extLst>
              <a:ext uri="{FF2B5EF4-FFF2-40B4-BE49-F238E27FC236}">
                <a16:creationId xmlns:a16="http://schemas.microsoft.com/office/drawing/2014/main" id="{6409FA2B-FD3E-D554-BA80-D2316654B780}"/>
              </a:ext>
            </a:extLst>
          </p:cNvPr>
          <p:cNvSpPr txBox="1"/>
          <p:nvPr/>
        </p:nvSpPr>
        <p:spPr>
          <a:xfrm>
            <a:off x="6785092" y="6712383"/>
            <a:ext cx="11339301" cy="3600986"/>
          </a:xfrm>
          <a:prstGeom prst="rect">
            <a:avLst/>
          </a:prstGeom>
          <a:noFill/>
        </p:spPr>
        <p:txBody>
          <a:bodyPr wrap="square" rtlCol="0">
            <a:spAutoFit/>
          </a:bodyPr>
          <a:lstStyle/>
          <a:p>
            <a:pPr lvl="1" algn="just"/>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majorité des répondants (74,67%) estiment qu’ils ont été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suffisamment informés</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mesures sanitaires prises en cas d’un retour en France. </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92%</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répondants ont bénéficié d’une campagne de vaccination par les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autorités locales.</a:t>
            </a:r>
          </a:p>
          <a:p>
            <a:pPr lvl="1" algn="just"/>
            <a:endPar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65%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disent ne pas avoir subi de conséquences économiques avec la COVID 19 et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30%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ont subi.</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changement de mode de vie, l’impossibilité de rentrer en France, la crise économique et la solitude et l’isolement ont affecté les répondants.</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Image 2">
            <a:extLst>
              <a:ext uri="{FF2B5EF4-FFF2-40B4-BE49-F238E27FC236}">
                <a16:creationId xmlns:a16="http://schemas.microsoft.com/office/drawing/2014/main" id="{55767AFC-7D48-1FA7-C793-6116D448CE17}"/>
              </a:ext>
            </a:extLst>
          </p:cNvPr>
          <p:cNvPicPr>
            <a:picLocks noChangeAspect="1"/>
          </p:cNvPicPr>
          <p:nvPr/>
        </p:nvPicPr>
        <p:blipFill>
          <a:blip r:embed="rId6"/>
          <a:stretch>
            <a:fillRect/>
          </a:stretch>
        </p:blipFill>
        <p:spPr>
          <a:xfrm>
            <a:off x="275719" y="3882153"/>
            <a:ext cx="6451600" cy="5410200"/>
          </a:xfrm>
          <a:prstGeom prst="rect">
            <a:avLst/>
          </a:prstGeom>
        </p:spPr>
      </p:pic>
      <p:pic>
        <p:nvPicPr>
          <p:cNvPr id="6" name="Image 5">
            <a:extLst>
              <a:ext uri="{FF2B5EF4-FFF2-40B4-BE49-F238E27FC236}">
                <a16:creationId xmlns:a16="http://schemas.microsoft.com/office/drawing/2014/main" id="{160B7CCA-7545-2F5D-C0F4-723FFF90267E}"/>
              </a:ext>
            </a:extLst>
          </p:cNvPr>
          <p:cNvPicPr>
            <a:picLocks noChangeAspect="1"/>
          </p:cNvPicPr>
          <p:nvPr/>
        </p:nvPicPr>
        <p:blipFill>
          <a:blip r:embed="rId7"/>
          <a:stretch>
            <a:fillRect/>
          </a:stretch>
        </p:blipFill>
        <p:spPr>
          <a:xfrm>
            <a:off x="9002301" y="2417019"/>
            <a:ext cx="7935417" cy="4010680"/>
          </a:xfrm>
          <a:prstGeom prst="rect">
            <a:avLst/>
          </a:prstGeom>
        </p:spPr>
      </p:pic>
      <p:sp>
        <p:nvSpPr>
          <p:cNvPr id="24" name="Google Shape;351;p11">
            <a:extLst>
              <a:ext uri="{FF2B5EF4-FFF2-40B4-BE49-F238E27FC236}">
                <a16:creationId xmlns:a16="http://schemas.microsoft.com/office/drawing/2014/main" id="{1FE2DA46-3A7C-91C1-E44E-36A35A7D53D2}"/>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Pays de l ’OCDE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9839178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geeecb0e0f7_0_0"/>
          <p:cNvPicPr preferRelativeResize="0"/>
          <p:nvPr/>
        </p:nvPicPr>
        <p:blipFill rotWithShape="1">
          <a:blip r:embed="rId3">
            <a:alphaModFix/>
          </a:blip>
          <a:srcRect/>
          <a:stretch/>
        </p:blipFill>
        <p:spPr>
          <a:xfrm>
            <a:off x="0" y="3"/>
            <a:ext cx="18287997" cy="10259369"/>
          </a:xfrm>
          <a:prstGeom prst="rect">
            <a:avLst/>
          </a:prstGeom>
          <a:noFill/>
          <a:ln>
            <a:noFill/>
          </a:ln>
        </p:spPr>
      </p:pic>
      <p:sp>
        <p:nvSpPr>
          <p:cNvPr id="12" name="Google Shape;98;p3">
            <a:extLst>
              <a:ext uri="{FF2B5EF4-FFF2-40B4-BE49-F238E27FC236}">
                <a16:creationId xmlns:a16="http://schemas.microsoft.com/office/drawing/2014/main" id="{388C2676-551F-1347-B85C-79BC5E4745E8}"/>
              </a:ext>
            </a:extLst>
          </p:cNvPr>
          <p:cNvSpPr/>
          <p:nvPr/>
        </p:nvSpPr>
        <p:spPr>
          <a:xfrm>
            <a:off x="0" y="-45074"/>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999" name="Google Shape;999;geeecb0e0f7_0_0"/>
          <p:cNvPicPr preferRelativeResize="0"/>
          <p:nvPr/>
        </p:nvPicPr>
        <p:blipFill rotWithShape="1">
          <a:blip r:embed="rId4">
            <a:alphaModFix/>
          </a:blip>
          <a:srcRect/>
          <a:stretch/>
        </p:blipFill>
        <p:spPr>
          <a:xfrm>
            <a:off x="15311617" y="229537"/>
            <a:ext cx="2828924" cy="904772"/>
          </a:xfrm>
          <a:prstGeom prst="rect">
            <a:avLst/>
          </a:prstGeom>
          <a:noFill/>
          <a:ln>
            <a:noFill/>
          </a:ln>
        </p:spPr>
      </p:pic>
      <p:grpSp>
        <p:nvGrpSpPr>
          <p:cNvPr id="4" name="Groupe 3">
            <a:extLst>
              <a:ext uri="{FF2B5EF4-FFF2-40B4-BE49-F238E27FC236}">
                <a16:creationId xmlns:a16="http://schemas.microsoft.com/office/drawing/2014/main" id="{0007A36E-6F77-8DBB-1714-5CBBB54015DC}"/>
              </a:ext>
            </a:extLst>
          </p:cNvPr>
          <p:cNvGrpSpPr/>
          <p:nvPr/>
        </p:nvGrpSpPr>
        <p:grpSpPr>
          <a:xfrm>
            <a:off x="5562723" y="1359003"/>
            <a:ext cx="7193032" cy="1569660"/>
            <a:chOff x="5555101" y="1622646"/>
            <a:chExt cx="7193032" cy="1569660"/>
          </a:xfrm>
        </p:grpSpPr>
        <p:sp>
          <p:nvSpPr>
            <p:cNvPr id="3" name="Rectangle : coins arrondis 2">
              <a:extLst>
                <a:ext uri="{FF2B5EF4-FFF2-40B4-BE49-F238E27FC236}">
                  <a16:creationId xmlns:a16="http://schemas.microsoft.com/office/drawing/2014/main" id="{6B9890CE-4E43-640B-F188-B4BE1E99382C}"/>
                </a:ext>
              </a:extLst>
            </p:cNvPr>
            <p:cNvSpPr/>
            <p:nvPr/>
          </p:nvSpPr>
          <p:spPr>
            <a:xfrm>
              <a:off x="5570343" y="1622646"/>
              <a:ext cx="7177790" cy="1569660"/>
            </a:xfrm>
            <a:prstGeom prst="roundRect">
              <a:avLst/>
            </a:prstGeom>
            <a:solidFill>
              <a:srgbClr val="3D547B">
                <a:alpha val="610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0" name="Google Shape;1000;geeecb0e0f7_0_0"/>
            <p:cNvSpPr txBox="1"/>
            <p:nvPr/>
          </p:nvSpPr>
          <p:spPr>
            <a:xfrm>
              <a:off x="5555101" y="1947742"/>
              <a:ext cx="717779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7200"/>
                <a:buFont typeface="Arial"/>
                <a:buNone/>
              </a:pPr>
              <a:r>
                <a:rPr lang="fr-FR" sz="4800" b="1" i="0" u="none" strike="noStrike" cap="none" dirty="0">
                  <a:solidFill>
                    <a:schemeClr val="lt1"/>
                  </a:solidFill>
                  <a:latin typeface="Helvetica Neue"/>
                  <a:ea typeface="Helvetica Neue"/>
                  <a:cs typeface="Helvetica Neue"/>
                  <a:sym typeface="Helvetica Neue"/>
                </a:rPr>
                <a:t>Pays hors de l’OCDE</a:t>
              </a:r>
              <a:endParaRPr sz="1000" b="0" i="0" u="none" strike="noStrike" cap="none" dirty="0">
                <a:solidFill>
                  <a:schemeClr val="dk1"/>
                </a:solidFill>
                <a:latin typeface="Helvetica Neue"/>
                <a:ea typeface="Helvetica Neue"/>
                <a:cs typeface="Helvetica Neue"/>
                <a:sym typeface="Helvetica Neue"/>
              </a:endParaRPr>
            </a:p>
          </p:txBody>
        </p:sp>
      </p:grpSp>
      <p:sp>
        <p:nvSpPr>
          <p:cNvPr id="1001" name="Google Shape;1001;geeecb0e0f7_0_0"/>
          <p:cNvSpPr/>
          <p:nvPr/>
        </p:nvSpPr>
        <p:spPr>
          <a:xfrm>
            <a:off x="-30480" y="9969431"/>
            <a:ext cx="18331811" cy="33522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geeecb0e0f7_0_0"/>
          <p:cNvSpPr txBox="1">
            <a:spLocks noGrp="1"/>
          </p:cNvSpPr>
          <p:nvPr>
            <p:ph type="sldNum" idx="12"/>
          </p:nvPr>
        </p:nvSpPr>
        <p:spPr>
          <a:xfrm>
            <a:off x="17754598" y="9969431"/>
            <a:ext cx="533400" cy="307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154</a:t>
            </a:fld>
            <a:endParaRPr/>
          </a:p>
        </p:txBody>
      </p:sp>
      <p:sp>
        <p:nvSpPr>
          <p:cNvPr id="11" name="Google Shape;69;p1">
            <a:extLst>
              <a:ext uri="{FF2B5EF4-FFF2-40B4-BE49-F238E27FC236}">
                <a16:creationId xmlns:a16="http://schemas.microsoft.com/office/drawing/2014/main" id="{1CDFDA71-8F2E-3043-BAC3-9FD05AEA0F04}"/>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 name="ZoneTexte 1">
            <a:extLst>
              <a:ext uri="{FF2B5EF4-FFF2-40B4-BE49-F238E27FC236}">
                <a16:creationId xmlns:a16="http://schemas.microsoft.com/office/drawing/2014/main" id="{5C755DF1-3590-A9CE-56C9-BC3993993485}"/>
              </a:ext>
            </a:extLst>
          </p:cNvPr>
          <p:cNvSpPr txBox="1"/>
          <p:nvPr/>
        </p:nvSpPr>
        <p:spPr>
          <a:xfrm>
            <a:off x="5105399" y="2928663"/>
            <a:ext cx="10206218" cy="8463855"/>
          </a:xfrm>
          <a:prstGeom prst="rect">
            <a:avLst/>
          </a:prstGeom>
          <a:noFill/>
        </p:spPr>
        <p:txBody>
          <a:bodyPr wrap="square" rtlCol="0">
            <a:spAutoFit/>
          </a:bodyPr>
          <a:lstStyle/>
          <a:p>
            <a:pPr algn="just"/>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3475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Répondants</a:t>
            </a:r>
          </a:p>
          <a:p>
            <a:pPr algn="just"/>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pPr algn="just"/>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9%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Maroc</a:t>
            </a:r>
          </a:p>
          <a:p>
            <a:pPr algn="just"/>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7%</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Liban et Thaïlande </a:t>
            </a:r>
          </a:p>
          <a:p>
            <a:pPr algn="just"/>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5%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Brésil, Tunisie, Sénégal et Chine </a:t>
            </a:r>
          </a:p>
          <a:p>
            <a:pPr algn="just"/>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3%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Émirats Arabes Unis, Singapour, Côte d’Ivoire et Madagascar </a:t>
            </a:r>
          </a:p>
          <a:p>
            <a:pPr algn="just"/>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2%</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Maurice, Vanuatu, Afrique du Sud, Argentine, Cambodge, Vietnam, Hong Kong, Algérie et Malaisie </a:t>
            </a:r>
          </a:p>
          <a:p>
            <a:pPr algn="just"/>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Indonésie, Égypte, Philippines, Mali, Gabon, Pérou, Inde, Équateur, Russie, Andorre, Arabie Saoudite, Roumanie, Taïwan, Congo, Bénin, République Dominicaine, Malte, Panama, Qatar, Bulgarie, Uruguay et Ghana</a:t>
            </a:r>
          </a:p>
          <a:p>
            <a:pPr algn="just"/>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algn="just"/>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algn="just"/>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18026576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155</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6205710" y="4354922"/>
            <a:ext cx="5413861" cy="3785652"/>
          </a:xfrm>
          <a:prstGeom prst="rect">
            <a:avLst/>
          </a:prstGeom>
          <a:noFill/>
        </p:spPr>
        <p:txBody>
          <a:bodyPr wrap="square" rtlCol="0">
            <a:spAutoFit/>
          </a:bodyPr>
          <a:lstStyle/>
          <a:p>
            <a:pPr algn="just"/>
            <a:r>
              <a:rPr lang="fr-FR" sz="2000" dirty="0">
                <a:solidFill>
                  <a:srgbClr val="002060"/>
                </a:solidFill>
              </a:rPr>
              <a:t>Au sujet des revenus annuels nets par ménage en 2021 :</a:t>
            </a:r>
          </a:p>
          <a:p>
            <a:pPr algn="just"/>
            <a:endParaRPr lang="fr-FR" sz="2000" dirty="0">
              <a:solidFill>
                <a:srgbClr val="002060"/>
              </a:solidFill>
            </a:endParaRPr>
          </a:p>
          <a:p>
            <a:pPr marL="342900" indent="-342900" algn="just">
              <a:buFont typeface="Arial" panose="020B0604020202020204" pitchFamily="34" charset="0"/>
              <a:buChar char="•"/>
            </a:pP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32% </a:t>
            </a:r>
            <a:r>
              <a:rPr lang="fr-FR" sz="2000" dirty="0">
                <a:solidFill>
                  <a:srgbClr val="002060"/>
                </a:solidFill>
              </a:rPr>
              <a:t>gagnent moins de 18 000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22%</a:t>
            </a:r>
            <a:r>
              <a:rPr lang="fr-FR" sz="2000" dirty="0">
                <a:solidFill>
                  <a:srgbClr val="002060"/>
                </a:solidFill>
              </a:rPr>
              <a:t> gagnent entre 18 000 et 30 000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18%</a:t>
            </a:r>
            <a:r>
              <a:rPr lang="fr-FR" sz="2000" dirty="0">
                <a:solidFill>
                  <a:srgbClr val="002060"/>
                </a:solidFill>
              </a:rPr>
              <a:t> gagnent entre 30 001 et 50 000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7% </a:t>
            </a:r>
            <a:r>
              <a:rPr lang="fr-FR" sz="2000" dirty="0">
                <a:solidFill>
                  <a:srgbClr val="002060"/>
                </a:solidFill>
              </a:rPr>
              <a:t>gagnent entre 50 001 et 65 000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21% gagnent plus de 65 000 euros</a:t>
            </a:r>
          </a:p>
        </p:txBody>
      </p:sp>
      <p:sp>
        <p:nvSpPr>
          <p:cNvPr id="20" name="ZoneTexte 19">
            <a:extLst>
              <a:ext uri="{FF2B5EF4-FFF2-40B4-BE49-F238E27FC236}">
                <a16:creationId xmlns:a16="http://schemas.microsoft.com/office/drawing/2014/main" id="{49B4841F-0E58-0AC3-0CA3-56215A1F73C3}"/>
              </a:ext>
            </a:extLst>
          </p:cNvPr>
          <p:cNvSpPr txBox="1"/>
          <p:nvPr/>
        </p:nvSpPr>
        <p:spPr>
          <a:xfrm>
            <a:off x="780405" y="4861337"/>
            <a:ext cx="4282831" cy="2246769"/>
          </a:xfrm>
          <a:prstGeom prst="rect">
            <a:avLst/>
          </a:prstGeom>
          <a:noFill/>
        </p:spPr>
        <p:txBody>
          <a:bodyPr wrap="square" rtlCol="0">
            <a:spAutoFit/>
          </a:bodyPr>
          <a:lstStyle/>
          <a:p>
            <a:pPr algn="just"/>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35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rPr>
              <a:t>de ces expatriés disposent d’une autre nationalité.</a:t>
            </a:r>
          </a:p>
          <a:p>
            <a:pPr marL="171450" indent="-171450" algn="just">
              <a:buFont typeface="Arial" charset="0"/>
              <a:buChar char="•"/>
            </a:pPr>
            <a:endParaRPr lang="fr-FR" sz="2000" dirty="0">
              <a:solidFill>
                <a:srgbClr val="002060"/>
              </a:solidFill>
            </a:endParaRPr>
          </a:p>
          <a:p>
            <a:pPr marL="171450" indent="-171450" algn="just">
              <a:buFont typeface="Arial" charset="0"/>
              <a:buChar char="•"/>
            </a:pPr>
            <a:endParaRPr lang="fr-FR" sz="2000" dirty="0">
              <a:solidFill>
                <a:srgbClr val="002060"/>
              </a:solidFill>
            </a:endParaRPr>
          </a:p>
          <a:p>
            <a:pPr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96,1% </a:t>
            </a:r>
            <a:r>
              <a:rPr lang="fr-FR" sz="2000" dirty="0">
                <a:solidFill>
                  <a:srgbClr val="002060"/>
                </a:solidFill>
              </a:rPr>
              <a:t>sont inscrits au registre mondial des Français établis hors de France.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ZoneTexte 20">
            <a:extLst>
              <a:ext uri="{FF2B5EF4-FFF2-40B4-BE49-F238E27FC236}">
                <a16:creationId xmlns:a16="http://schemas.microsoft.com/office/drawing/2014/main" id="{3D4E7024-11C7-7D4A-5127-80F517D20963}"/>
              </a:ext>
            </a:extLst>
          </p:cNvPr>
          <p:cNvSpPr txBox="1"/>
          <p:nvPr/>
        </p:nvSpPr>
        <p:spPr>
          <a:xfrm>
            <a:off x="12585729" y="4553560"/>
            <a:ext cx="4493285" cy="3477875"/>
          </a:xfrm>
          <a:prstGeom prst="rect">
            <a:avLst/>
          </a:prstGeom>
          <a:noFill/>
        </p:spPr>
        <p:txBody>
          <a:bodyPr wrap="square" rtlCol="0">
            <a:spAutoFit/>
          </a:bodyPr>
          <a:lstStyle/>
          <a:p>
            <a:pPr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se définissent comme Français de l’étranger principalement  par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culture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(69,8%),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langue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(65,1%),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nationalité</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(61,1%) et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langue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(52,2%).</a:t>
            </a:r>
          </a:p>
          <a:p>
            <a:pPr algn="just"/>
            <a:endParaRPr lang="fr-FR" sz="2000" dirty="0">
              <a:solidFill>
                <a:srgbClr val="002060"/>
              </a:solidFill>
            </a:endParaRPr>
          </a:p>
          <a:p>
            <a:pPr algn="just"/>
            <a:endParaRPr lang="fr-FR" sz="2000" dirty="0">
              <a:solidFill>
                <a:srgbClr val="002060"/>
              </a:solidFill>
            </a:endParaRPr>
          </a:p>
          <a:p>
            <a:pPr algn="just"/>
            <a:r>
              <a:rPr lang="fr-FR" sz="2000" b="1" dirty="0">
                <a:solidFill>
                  <a:srgbClr val="002060"/>
                </a:solidFill>
              </a:rPr>
              <a:t>30</a:t>
            </a:r>
            <a:r>
              <a:rPr lang="fr-FR" sz="2000" b="1" dirty="0">
                <a:solidFill>
                  <a:srgbClr val="182360"/>
                </a:solidFill>
              </a:rPr>
              <a:t>%</a:t>
            </a:r>
            <a:r>
              <a:rPr lang="fr-FR" sz="2000" b="1" dirty="0">
                <a:solidFill>
                  <a:srgbClr val="002060"/>
                </a:solidFill>
              </a:rPr>
              <a:t> </a:t>
            </a:r>
            <a:r>
              <a:rPr lang="fr-FR" sz="2000" dirty="0">
                <a:solidFill>
                  <a:srgbClr val="002060"/>
                </a:solidFill>
              </a:rPr>
              <a:t>d’entre eux sont membres d’au moins une association locale dans leur pays de résidence.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Rectangle 1">
            <a:extLst>
              <a:ext uri="{FF2B5EF4-FFF2-40B4-BE49-F238E27FC236}">
                <a16:creationId xmlns:a16="http://schemas.microsoft.com/office/drawing/2014/main" id="{AD48A0A8-24B8-7E5F-4FCE-D8887C77339F}"/>
              </a:ext>
            </a:extLst>
          </p:cNvPr>
          <p:cNvSpPr/>
          <p:nvPr/>
        </p:nvSpPr>
        <p:spPr>
          <a:xfrm>
            <a:off x="512246"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descr="Signature contour">
            <a:extLst>
              <a:ext uri="{FF2B5EF4-FFF2-40B4-BE49-F238E27FC236}">
                <a16:creationId xmlns:a16="http://schemas.microsoft.com/office/drawing/2014/main" id="{8FDF6AE9-6474-41F2-2F90-DA21FDEDCD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7420" y="3448450"/>
            <a:ext cx="914400" cy="914400"/>
          </a:xfrm>
          <a:prstGeom prst="rect">
            <a:avLst/>
          </a:prstGeom>
        </p:spPr>
      </p:pic>
      <p:sp>
        <p:nvSpPr>
          <p:cNvPr id="23" name="Rectangle 22">
            <a:extLst>
              <a:ext uri="{FF2B5EF4-FFF2-40B4-BE49-F238E27FC236}">
                <a16:creationId xmlns:a16="http://schemas.microsoft.com/office/drawing/2014/main" id="{3B019A0D-AD23-4D71-3776-A95C1ECB3053}"/>
              </a:ext>
            </a:extLst>
          </p:cNvPr>
          <p:cNvSpPr/>
          <p:nvPr/>
        </p:nvSpPr>
        <p:spPr>
          <a:xfrm>
            <a:off x="6205710" y="3124268"/>
            <a:ext cx="541386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48F9945-1E29-76B5-3E1C-8395D45D2B7E}"/>
              </a:ext>
            </a:extLst>
          </p:cNvPr>
          <p:cNvSpPr/>
          <p:nvPr/>
        </p:nvSpPr>
        <p:spPr>
          <a:xfrm>
            <a:off x="12445578"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descr="Paie contour">
            <a:extLst>
              <a:ext uri="{FF2B5EF4-FFF2-40B4-BE49-F238E27FC236}">
                <a16:creationId xmlns:a16="http://schemas.microsoft.com/office/drawing/2014/main" id="{A3470456-F978-4C7C-1FAA-093735094F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440" y="3282395"/>
            <a:ext cx="914400" cy="914400"/>
          </a:xfrm>
          <a:prstGeom prst="rect">
            <a:avLst/>
          </a:prstGeom>
        </p:spPr>
      </p:pic>
      <p:pic>
        <p:nvPicPr>
          <p:cNvPr id="10" name="Graphique 9" descr="Globe terrestre : Asie et Australie avec un remplissage uni">
            <a:extLst>
              <a:ext uri="{FF2B5EF4-FFF2-40B4-BE49-F238E27FC236}">
                <a16:creationId xmlns:a16="http://schemas.microsoft.com/office/drawing/2014/main" id="{4C4F92E3-F0B3-8DD5-78CF-022435D80A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75172" y="3282395"/>
            <a:ext cx="914400" cy="914400"/>
          </a:xfrm>
          <a:prstGeom prst="rect">
            <a:avLst/>
          </a:prstGeom>
        </p:spPr>
      </p:pic>
      <p:sp>
        <p:nvSpPr>
          <p:cNvPr id="22" name="Google Shape;351;p11">
            <a:extLst>
              <a:ext uri="{FF2B5EF4-FFF2-40B4-BE49-F238E27FC236}">
                <a16:creationId xmlns:a16="http://schemas.microsoft.com/office/drawing/2014/main" id="{BE824C48-1449-D179-7D52-55E6830ADAC8}"/>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Pays hors de l’OCDE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61386793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156</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3182731" y="8071445"/>
            <a:ext cx="14703632" cy="1384995"/>
          </a:xfrm>
          <a:prstGeom prst="rect">
            <a:avLst/>
          </a:prstGeom>
          <a:noFill/>
        </p:spPr>
        <p:txBody>
          <a:bodyPr wrap="square" rtlCol="0">
            <a:spAutoFit/>
          </a:bodyPr>
          <a:lstStyle/>
          <a:p>
            <a:pPr algn="just"/>
            <a:r>
              <a:rPr lang="fr-FR"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9,76% </a:t>
            </a:r>
            <a:r>
              <a:rPr lang="fr-FR"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envisagent un retour en France en 2022 afin d’y installer leur résidence principale soit plus que la moyenne de la totalité des répondants. </a:t>
            </a:r>
            <a:r>
              <a:rPr lang="fr-FR"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67,74%</a:t>
            </a:r>
            <a:r>
              <a:rPr lang="fr-FR"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d’entre eux ne prévoient pas de retour et </a:t>
            </a:r>
            <a:r>
              <a:rPr lang="fr-FR"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22,5% </a:t>
            </a:r>
            <a:r>
              <a:rPr lang="fr-FR"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déclarent ne pas savoir. </a:t>
            </a:r>
          </a:p>
          <a:p>
            <a:pPr lvl="1" algn="just"/>
            <a:endParaRPr lang="fr-FR"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souhaitant rentrer en France le font principalement pour des motifs familiaux ou personnels.</a:t>
            </a:r>
          </a:p>
          <a:p>
            <a:pPr algn="just"/>
            <a:endParaRPr lang="fr-FR" sz="2000" dirty="0">
              <a:solidFill>
                <a:srgbClr val="002060"/>
              </a:solidFill>
            </a:endParaRPr>
          </a:p>
        </p:txBody>
      </p:sp>
      <p:sp>
        <p:nvSpPr>
          <p:cNvPr id="26" name="Rectangle 25">
            <a:extLst>
              <a:ext uri="{FF2B5EF4-FFF2-40B4-BE49-F238E27FC236}">
                <a16:creationId xmlns:a16="http://schemas.microsoft.com/office/drawing/2014/main" id="{73BFB55F-8BE7-A527-F5CA-45E8CB64DC25}"/>
              </a:ext>
            </a:extLst>
          </p:cNvPr>
          <p:cNvSpPr/>
          <p:nvPr/>
        </p:nvSpPr>
        <p:spPr>
          <a:xfrm>
            <a:off x="2365168" y="1859098"/>
            <a:ext cx="3849131" cy="307777"/>
          </a:xfrm>
          <a:prstGeom prst="rect">
            <a:avLst/>
          </a:prstGeom>
        </p:spPr>
        <p:txBody>
          <a:bodyPr wrap="none">
            <a:spAutoFit/>
          </a:bodyPr>
          <a:lstStyle/>
          <a:p>
            <a:pPr algn="ctr"/>
            <a:r>
              <a:rPr lang="fr-FR" b="1" dirty="0">
                <a:solidFill>
                  <a:schemeClr val="bg1">
                    <a:lumMod val="65000"/>
                  </a:schemeClr>
                </a:solidFill>
              </a:rPr>
              <a:t>Quelle est votre situation professionnelle ?</a:t>
            </a:r>
          </a:p>
        </p:txBody>
      </p:sp>
      <p:sp>
        <p:nvSpPr>
          <p:cNvPr id="27" name="Rectangle 26">
            <a:extLst>
              <a:ext uri="{FF2B5EF4-FFF2-40B4-BE49-F238E27FC236}">
                <a16:creationId xmlns:a16="http://schemas.microsoft.com/office/drawing/2014/main" id="{6F8DFE95-326F-53BA-1FCA-0B11819F7B6B}"/>
              </a:ext>
            </a:extLst>
          </p:cNvPr>
          <p:cNvSpPr/>
          <p:nvPr/>
        </p:nvSpPr>
        <p:spPr>
          <a:xfrm>
            <a:off x="11000891" y="1949662"/>
            <a:ext cx="4826963" cy="307777"/>
          </a:xfrm>
          <a:prstGeom prst="rect">
            <a:avLst/>
          </a:prstGeom>
        </p:spPr>
        <p:txBody>
          <a:bodyPr wrap="none">
            <a:spAutoFit/>
          </a:bodyPr>
          <a:lstStyle/>
          <a:p>
            <a:pPr algn="ctr"/>
            <a:r>
              <a:rPr lang="fr-FR" b="1" dirty="0">
                <a:solidFill>
                  <a:schemeClr val="bg1">
                    <a:lumMod val="65000"/>
                  </a:schemeClr>
                </a:solidFill>
              </a:rPr>
              <a:t>Depuis combien d'années avez-vous quitté la France ?</a:t>
            </a:r>
          </a:p>
        </p:txBody>
      </p:sp>
      <p:sp>
        <p:nvSpPr>
          <p:cNvPr id="20" name="Rectangle 19">
            <a:extLst>
              <a:ext uri="{FF2B5EF4-FFF2-40B4-BE49-F238E27FC236}">
                <a16:creationId xmlns:a16="http://schemas.microsoft.com/office/drawing/2014/main" id="{7824460F-FEAC-1A5C-A88F-339EBC37132A}"/>
              </a:ext>
            </a:extLst>
          </p:cNvPr>
          <p:cNvSpPr/>
          <p:nvPr/>
        </p:nvSpPr>
        <p:spPr>
          <a:xfrm>
            <a:off x="1016001" y="7789622"/>
            <a:ext cx="16998420" cy="16225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descr="Atterrissage contour">
            <a:extLst>
              <a:ext uri="{FF2B5EF4-FFF2-40B4-BE49-F238E27FC236}">
                <a16:creationId xmlns:a16="http://schemas.microsoft.com/office/drawing/2014/main" id="{4A55CC37-F42A-1FE3-27A0-85ACF8ACFD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227" y="7997808"/>
            <a:ext cx="1272808" cy="1272808"/>
          </a:xfrm>
          <a:prstGeom prst="rect">
            <a:avLst/>
          </a:prstGeom>
        </p:spPr>
      </p:pic>
      <p:pic>
        <p:nvPicPr>
          <p:cNvPr id="23" name="Image 22">
            <a:extLst>
              <a:ext uri="{FF2B5EF4-FFF2-40B4-BE49-F238E27FC236}">
                <a16:creationId xmlns:a16="http://schemas.microsoft.com/office/drawing/2014/main" id="{1DBBAC1C-E5A3-8655-0C99-21DA3F2A376F}"/>
              </a:ext>
            </a:extLst>
          </p:cNvPr>
          <p:cNvPicPr>
            <a:picLocks noChangeAspect="1"/>
          </p:cNvPicPr>
          <p:nvPr/>
        </p:nvPicPr>
        <p:blipFill>
          <a:blip r:embed="rId8"/>
          <a:stretch>
            <a:fillRect/>
          </a:stretch>
        </p:blipFill>
        <p:spPr>
          <a:xfrm>
            <a:off x="9567536" y="2732626"/>
            <a:ext cx="7880926" cy="3803641"/>
          </a:xfrm>
          <a:prstGeom prst="rect">
            <a:avLst/>
          </a:prstGeom>
        </p:spPr>
      </p:pic>
      <p:sp>
        <p:nvSpPr>
          <p:cNvPr id="28" name="Google Shape;351;p11">
            <a:extLst>
              <a:ext uri="{FF2B5EF4-FFF2-40B4-BE49-F238E27FC236}">
                <a16:creationId xmlns:a16="http://schemas.microsoft.com/office/drawing/2014/main" id="{7CB4B001-0F1C-EF3A-7C40-6CF19BBEF0CF}"/>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Pays hors de l’OCDE</a:t>
            </a:r>
            <a:endParaRPr sz="2400" b="0" i="0" u="none" strike="noStrike" cap="none" dirty="0">
              <a:solidFill>
                <a:schemeClr val="bg1"/>
              </a:solidFill>
              <a:latin typeface="Helvetica Neue"/>
              <a:ea typeface="Helvetica Neue"/>
              <a:cs typeface="Helvetica Neue"/>
              <a:sym typeface="Helvetica Neue"/>
            </a:endParaRPr>
          </a:p>
        </p:txBody>
      </p:sp>
      <p:pic>
        <p:nvPicPr>
          <p:cNvPr id="4" name="Image 3">
            <a:extLst>
              <a:ext uri="{FF2B5EF4-FFF2-40B4-BE49-F238E27FC236}">
                <a16:creationId xmlns:a16="http://schemas.microsoft.com/office/drawing/2014/main" id="{8E59A950-5C1F-A1C0-C990-B8A866BE7749}"/>
              </a:ext>
            </a:extLst>
          </p:cNvPr>
          <p:cNvPicPr>
            <a:picLocks noChangeAspect="1"/>
          </p:cNvPicPr>
          <p:nvPr/>
        </p:nvPicPr>
        <p:blipFill>
          <a:blip r:embed="rId9"/>
          <a:stretch>
            <a:fillRect/>
          </a:stretch>
        </p:blipFill>
        <p:spPr>
          <a:xfrm>
            <a:off x="401637" y="2257439"/>
            <a:ext cx="9000780" cy="4999266"/>
          </a:xfrm>
          <a:prstGeom prst="rect">
            <a:avLst/>
          </a:prstGeom>
        </p:spPr>
      </p:pic>
    </p:spTree>
    <p:extLst>
      <p:ext uri="{BB962C8B-B14F-4D97-AF65-F5344CB8AC3E}">
        <p14:creationId xmlns:p14="http://schemas.microsoft.com/office/powerpoint/2010/main" val="407077399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157</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0" name="ZoneTexte 19">
            <a:extLst>
              <a:ext uri="{FF2B5EF4-FFF2-40B4-BE49-F238E27FC236}">
                <a16:creationId xmlns:a16="http://schemas.microsoft.com/office/drawing/2014/main" id="{C0BE522D-73A8-F5D6-C379-4F23B4E18389}"/>
              </a:ext>
            </a:extLst>
          </p:cNvPr>
          <p:cNvSpPr txBox="1"/>
          <p:nvPr/>
        </p:nvSpPr>
        <p:spPr>
          <a:xfrm>
            <a:off x="11039823" y="4126950"/>
            <a:ext cx="7248177" cy="5786199"/>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principales préoccupations ressenties par les Français vivant dans des pays hors de l’OCDE sont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L’accès à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assurance maladie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44%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39%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 leurs enfants (pour 36%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Assurer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revenu suffisant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26%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situation internationale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25% d’entre eux)</a:t>
            </a: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DCC5F2DA-D194-FCD1-3578-B45EABBF65E7}"/>
              </a:ext>
            </a:extLst>
          </p:cNvPr>
          <p:cNvSpPr/>
          <p:nvPr/>
        </p:nvSpPr>
        <p:spPr>
          <a:xfrm>
            <a:off x="1080464" y="2852370"/>
            <a:ext cx="8754320" cy="338554"/>
          </a:xfrm>
          <a:prstGeom prst="rect">
            <a:avLst/>
          </a:prstGeom>
        </p:spPr>
        <p:txBody>
          <a:bodyPr wrap="none">
            <a:spAutoFit/>
          </a:bodyPr>
          <a:lstStyle/>
          <a:p>
            <a:pPr algn="ctr"/>
            <a:r>
              <a:rPr lang="fr-FR" sz="1600" b="1" dirty="0">
                <a:solidFill>
                  <a:schemeClr val="bg1">
                    <a:lumMod val="65000"/>
                  </a:schemeClr>
                </a:solidFill>
              </a:rPr>
              <a:t>Quelles sont vos principales préoccupations en tant que Français à l'étranger en 2022 ?</a:t>
            </a:r>
          </a:p>
        </p:txBody>
      </p:sp>
      <p:pic>
        <p:nvPicPr>
          <p:cNvPr id="3" name="Image 2">
            <a:extLst>
              <a:ext uri="{FF2B5EF4-FFF2-40B4-BE49-F238E27FC236}">
                <a16:creationId xmlns:a16="http://schemas.microsoft.com/office/drawing/2014/main" id="{E4276EFF-024F-4BC7-36BF-946FB648A0CB}"/>
              </a:ext>
            </a:extLst>
          </p:cNvPr>
          <p:cNvPicPr>
            <a:picLocks noChangeAspect="1"/>
          </p:cNvPicPr>
          <p:nvPr/>
        </p:nvPicPr>
        <p:blipFill>
          <a:blip r:embed="rId6"/>
          <a:stretch>
            <a:fillRect/>
          </a:stretch>
        </p:blipFill>
        <p:spPr>
          <a:xfrm>
            <a:off x="419305" y="3894571"/>
            <a:ext cx="10490470" cy="4358716"/>
          </a:xfrm>
          <a:prstGeom prst="rect">
            <a:avLst/>
          </a:prstGeom>
        </p:spPr>
      </p:pic>
      <p:sp>
        <p:nvSpPr>
          <p:cNvPr id="22" name="Google Shape;351;p11">
            <a:extLst>
              <a:ext uri="{FF2B5EF4-FFF2-40B4-BE49-F238E27FC236}">
                <a16:creationId xmlns:a16="http://schemas.microsoft.com/office/drawing/2014/main" id="{34A77256-6BEE-E763-1642-B563043CB3EB}"/>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Pays hors de l’OCDE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04724631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158</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773657" y="2001278"/>
            <a:ext cx="1664238"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L’éducation</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676355" y="3357508"/>
            <a:ext cx="6272609" cy="5940088"/>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cette partie du baromètre, portant sur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seuls les répondants ayant des enfants ont pu répondre. Cela représentait  2.587 répondants.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ici que les Français vivant dans un pays hors de l’OCDE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accès facilité à l’université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réseau d’enseignement français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à l’étranger.</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F7931316-3FCE-F47F-C641-84383DA31832}"/>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24D95B21-7921-79C6-B74A-B836DCCB654A}"/>
              </a:ext>
            </a:extLst>
          </p:cNvPr>
          <p:cNvPicPr>
            <a:picLocks noChangeAspect="1"/>
          </p:cNvPicPr>
          <p:nvPr/>
        </p:nvPicPr>
        <p:blipFill>
          <a:blip r:embed="rId6"/>
          <a:stretch>
            <a:fillRect/>
          </a:stretch>
        </p:blipFill>
        <p:spPr>
          <a:xfrm>
            <a:off x="339036" y="2630459"/>
            <a:ext cx="10699267" cy="2335373"/>
          </a:xfrm>
          <a:prstGeom prst="rect">
            <a:avLst/>
          </a:prstGeom>
        </p:spPr>
      </p:pic>
      <p:pic>
        <p:nvPicPr>
          <p:cNvPr id="6" name="Image 5">
            <a:extLst>
              <a:ext uri="{FF2B5EF4-FFF2-40B4-BE49-F238E27FC236}">
                <a16:creationId xmlns:a16="http://schemas.microsoft.com/office/drawing/2014/main" id="{B2304CEB-5D7A-84FC-1FF7-CA263B83F20D}"/>
              </a:ext>
            </a:extLst>
          </p:cNvPr>
          <p:cNvPicPr>
            <a:picLocks noChangeAspect="1"/>
          </p:cNvPicPr>
          <p:nvPr/>
        </p:nvPicPr>
        <p:blipFill>
          <a:blip r:embed="rId7"/>
          <a:stretch>
            <a:fillRect/>
          </a:stretch>
        </p:blipFill>
        <p:spPr>
          <a:xfrm>
            <a:off x="757627" y="5029578"/>
            <a:ext cx="10699267" cy="2294232"/>
          </a:xfrm>
          <a:prstGeom prst="rect">
            <a:avLst/>
          </a:prstGeom>
        </p:spPr>
      </p:pic>
      <p:pic>
        <p:nvPicPr>
          <p:cNvPr id="9" name="Image 8">
            <a:extLst>
              <a:ext uri="{FF2B5EF4-FFF2-40B4-BE49-F238E27FC236}">
                <a16:creationId xmlns:a16="http://schemas.microsoft.com/office/drawing/2014/main" id="{AC6D0E85-88DD-1323-4D31-656C51240511}"/>
              </a:ext>
            </a:extLst>
          </p:cNvPr>
          <p:cNvPicPr>
            <a:picLocks noChangeAspect="1"/>
          </p:cNvPicPr>
          <p:nvPr/>
        </p:nvPicPr>
        <p:blipFill>
          <a:blip r:embed="rId8"/>
          <a:stretch>
            <a:fillRect/>
          </a:stretch>
        </p:blipFill>
        <p:spPr>
          <a:xfrm>
            <a:off x="3963511" y="7469868"/>
            <a:ext cx="4287497" cy="2567584"/>
          </a:xfrm>
          <a:prstGeom prst="rect">
            <a:avLst/>
          </a:prstGeom>
        </p:spPr>
      </p:pic>
      <p:sp>
        <p:nvSpPr>
          <p:cNvPr id="26" name="Google Shape;351;p11">
            <a:extLst>
              <a:ext uri="{FF2B5EF4-FFF2-40B4-BE49-F238E27FC236}">
                <a16:creationId xmlns:a16="http://schemas.microsoft.com/office/drawing/2014/main" id="{B67B4731-0F2F-1CDA-DA08-7DEBBA99F286}"/>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Pays hors de l’OCDE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3134020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159</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28458" y="2162335"/>
            <a:ext cx="7726795"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actions menées en direction des Français de l’étranger</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2571364" y="4668927"/>
            <a:ext cx="5228266" cy="4188198"/>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Français de l’étranger de pays hors de l’OCDE affirment qu’ils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connaissent peu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actions menées en direction des Français de l’étranger.</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Ils connaissent en moyenne un peu mieux les actions menées en leur faveur que la totalité des répondants.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D52DFF8A-39D3-4C7D-0561-65666859E2B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65CF248A-FE34-8AB3-F2A4-EAF7C90998A4}"/>
              </a:ext>
            </a:extLst>
          </p:cNvPr>
          <p:cNvPicPr>
            <a:picLocks noChangeAspect="1"/>
          </p:cNvPicPr>
          <p:nvPr/>
        </p:nvPicPr>
        <p:blipFill>
          <a:blip r:embed="rId6"/>
          <a:stretch>
            <a:fillRect/>
          </a:stretch>
        </p:blipFill>
        <p:spPr>
          <a:xfrm>
            <a:off x="757627" y="2921313"/>
            <a:ext cx="11049000" cy="2921000"/>
          </a:xfrm>
          <a:prstGeom prst="rect">
            <a:avLst/>
          </a:prstGeom>
        </p:spPr>
      </p:pic>
      <p:pic>
        <p:nvPicPr>
          <p:cNvPr id="6" name="Image 5">
            <a:extLst>
              <a:ext uri="{FF2B5EF4-FFF2-40B4-BE49-F238E27FC236}">
                <a16:creationId xmlns:a16="http://schemas.microsoft.com/office/drawing/2014/main" id="{96B9C471-3A99-0595-5EF0-024C54917729}"/>
              </a:ext>
            </a:extLst>
          </p:cNvPr>
          <p:cNvPicPr>
            <a:picLocks noChangeAspect="1"/>
          </p:cNvPicPr>
          <p:nvPr/>
        </p:nvPicPr>
        <p:blipFill>
          <a:blip r:embed="rId7"/>
          <a:stretch>
            <a:fillRect/>
          </a:stretch>
        </p:blipFill>
        <p:spPr>
          <a:xfrm>
            <a:off x="757627" y="6347868"/>
            <a:ext cx="11036300" cy="2679700"/>
          </a:xfrm>
          <a:prstGeom prst="rect">
            <a:avLst/>
          </a:prstGeom>
        </p:spPr>
      </p:pic>
      <p:sp>
        <p:nvSpPr>
          <p:cNvPr id="22" name="Google Shape;351;p11">
            <a:extLst>
              <a:ext uri="{FF2B5EF4-FFF2-40B4-BE49-F238E27FC236}">
                <a16:creationId xmlns:a16="http://schemas.microsoft.com/office/drawing/2014/main" id="{DDADE538-2505-B344-6628-E22E824255C6}"/>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Pays hors de l’OCDE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46598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3"/>
            <a:ext cx="18367010" cy="307778"/>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a:buClr>
                <a:srgbClr val="000000"/>
              </a:buClr>
              <a:buSzPts val="1800"/>
            </a:pPr>
            <a:endParaRPr sz="1800">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50"/>
            <a:ext cx="533400" cy="307682"/>
          </a:xfrm>
          <a:prstGeom prst="rect">
            <a:avLst/>
          </a:prstGeom>
          <a:noFill/>
          <a:ln>
            <a:noFill/>
          </a:ln>
        </p:spPr>
        <p:txBody>
          <a:bodyPr spcFirstLastPara="1" vert="horz" wrap="square" lIns="0" tIns="0" rIns="0" bIns="0" rtlCol="0" anchor="t" anchorCtr="0">
            <a:spAutoFit/>
          </a:bodyPr>
          <a:lstStyle/>
          <a:p>
            <a:fld id="{00000000-1234-1234-1234-123412341234}" type="slidenum">
              <a:rPr lang="fr-FR"/>
              <a:pPr/>
              <a:t>16</a:t>
            </a:fld>
            <a:endParaRPr/>
          </a:p>
        </p:txBody>
      </p:sp>
      <p:grpSp>
        <p:nvGrpSpPr>
          <p:cNvPr id="345" name="Google Shape;345;p11"/>
          <p:cNvGrpSpPr/>
          <p:nvPr/>
        </p:nvGrpSpPr>
        <p:grpSpPr>
          <a:xfrm>
            <a:off x="-55974" y="0"/>
            <a:ext cx="18399545" cy="1735713"/>
            <a:chOff x="36664" y="4084"/>
            <a:chExt cx="18399544" cy="1735713"/>
          </a:xfrm>
        </p:grpSpPr>
        <p:pic>
          <p:nvPicPr>
            <p:cNvPr id="346" name="Google Shape;346;p11"/>
            <p:cNvPicPr preferRelativeResize="0"/>
            <p:nvPr/>
          </p:nvPicPr>
          <p:blipFill rotWithShape="1">
            <a:blip r:embed="rId4">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5">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a:buClr>
                  <a:srgbClr val="000000"/>
                </a:buClr>
                <a:buSzPts val="1800"/>
              </a:pPr>
              <a:endParaRPr sz="1800">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4">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a:buClr>
                  <a:srgbClr val="000000"/>
                </a:buClr>
                <a:buSzPts val="1800"/>
              </a:pPr>
              <a:endParaRPr sz="1800">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6">
            <a:alphaModFix/>
          </a:blip>
          <a:srcRect/>
          <a:stretch/>
        </p:blipFill>
        <p:spPr>
          <a:xfrm>
            <a:off x="-55973" y="160395"/>
            <a:ext cx="1627200" cy="1627200"/>
          </a:xfrm>
          <a:prstGeom prst="rect">
            <a:avLst/>
          </a:prstGeom>
          <a:noFill/>
          <a:ln>
            <a:noFill/>
          </a:ln>
        </p:spPr>
      </p:pic>
      <p:pic>
        <p:nvPicPr>
          <p:cNvPr id="4" name="Image 3">
            <a:extLst>
              <a:ext uri="{FF2B5EF4-FFF2-40B4-BE49-F238E27FC236}">
                <a16:creationId xmlns:a16="http://schemas.microsoft.com/office/drawing/2014/main" id="{2A0DFAF4-DA86-6C1B-677D-90715507F859}"/>
              </a:ext>
            </a:extLst>
          </p:cNvPr>
          <p:cNvPicPr>
            <a:picLocks noChangeAspect="1"/>
          </p:cNvPicPr>
          <p:nvPr/>
        </p:nvPicPr>
        <p:blipFill>
          <a:blip r:embed="rId7"/>
          <a:stretch>
            <a:fillRect/>
          </a:stretch>
        </p:blipFill>
        <p:spPr>
          <a:xfrm>
            <a:off x="235391" y="3345040"/>
            <a:ext cx="7872812" cy="3710176"/>
          </a:xfrm>
          <a:prstGeom prst="rect">
            <a:avLst/>
          </a:prstGeom>
        </p:spPr>
      </p:pic>
      <p:pic>
        <p:nvPicPr>
          <p:cNvPr id="6" name="Image 5">
            <a:extLst>
              <a:ext uri="{FF2B5EF4-FFF2-40B4-BE49-F238E27FC236}">
                <a16:creationId xmlns:a16="http://schemas.microsoft.com/office/drawing/2014/main" id="{4C6DF1DC-DB2E-7B17-8647-2E9210FFF889}"/>
              </a:ext>
            </a:extLst>
          </p:cNvPr>
          <p:cNvPicPr>
            <a:picLocks noChangeAspect="1"/>
          </p:cNvPicPr>
          <p:nvPr/>
        </p:nvPicPr>
        <p:blipFill>
          <a:blip r:embed="rId8"/>
          <a:stretch>
            <a:fillRect/>
          </a:stretch>
        </p:blipFill>
        <p:spPr>
          <a:xfrm>
            <a:off x="10603753" y="2773336"/>
            <a:ext cx="4991100" cy="4533900"/>
          </a:xfrm>
          <a:prstGeom prst="rect">
            <a:avLst/>
          </a:prstGeom>
        </p:spPr>
      </p:pic>
      <p:sp>
        <p:nvSpPr>
          <p:cNvPr id="7" name="Rectangle 6">
            <a:extLst>
              <a:ext uri="{FF2B5EF4-FFF2-40B4-BE49-F238E27FC236}">
                <a16:creationId xmlns:a16="http://schemas.microsoft.com/office/drawing/2014/main" id="{AB17C3B1-FC20-1325-D920-3A68BD3E9638}"/>
              </a:ext>
            </a:extLst>
          </p:cNvPr>
          <p:cNvSpPr/>
          <p:nvPr/>
        </p:nvSpPr>
        <p:spPr>
          <a:xfrm>
            <a:off x="9770517" y="2421288"/>
            <a:ext cx="6744154" cy="307777"/>
          </a:xfrm>
          <a:prstGeom prst="rect">
            <a:avLst/>
          </a:prstGeom>
        </p:spPr>
        <p:txBody>
          <a:bodyPr wrap="none">
            <a:spAutoFit/>
          </a:bodyPr>
          <a:lstStyle/>
          <a:p>
            <a:r>
              <a:rPr lang="fr-FR" b="1" dirty="0">
                <a:solidFill>
                  <a:schemeClr val="bg1">
                    <a:lumMod val="65000"/>
                  </a:schemeClr>
                </a:solidFill>
                <a:latin typeface="+mj-lt"/>
              </a:rPr>
              <a:t>Êtes-vous inscrit(e) au registre mondial des Français établis hors de France?</a:t>
            </a:r>
          </a:p>
        </p:txBody>
      </p:sp>
      <p:sp>
        <p:nvSpPr>
          <p:cNvPr id="16" name="Google Shape;69;p1">
            <a:extLst>
              <a:ext uri="{FF2B5EF4-FFF2-40B4-BE49-F238E27FC236}">
                <a16:creationId xmlns:a16="http://schemas.microsoft.com/office/drawing/2014/main" id="{AFBC62D4-7A78-AC03-5035-463D11F71268}"/>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E1EF5FF6-89BA-924A-6EF1-47E0DF1D0D47}"/>
              </a:ext>
            </a:extLst>
          </p:cNvPr>
          <p:cNvSpPr txBox="1"/>
          <p:nvPr/>
        </p:nvSpPr>
        <p:spPr>
          <a:xfrm>
            <a:off x="1758316" y="7702848"/>
            <a:ext cx="14899323" cy="1938992"/>
          </a:xfrm>
          <a:prstGeom prst="rect">
            <a:avLst/>
          </a:prstGeom>
          <a:noFill/>
        </p:spPr>
        <p:txBody>
          <a:bodyPr wrap="square" rtlCol="0">
            <a:spAutoFit/>
          </a:bodyPr>
          <a:lstStyle/>
          <a:p>
            <a:pPr lvl="1" algn="ct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Une grande partie de nos répondants (40,54%) ont quitté la France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depuis 20 ans ou plus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25,94% des répondants ont quant à eux quitté la France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depuis 10-20 ans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p>
          <a:p>
            <a:pPr lvl="1" algn="ct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ct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ct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très grande majorité des répondants (95,24%) sont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inscrits au registre mondial des Français établis hors de France</a:t>
            </a:r>
          </a:p>
          <a:p>
            <a:pPr marL="285750" lvl="1" indent="-285750" algn="ctr">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Rectangle 19">
            <a:extLst>
              <a:ext uri="{FF2B5EF4-FFF2-40B4-BE49-F238E27FC236}">
                <a16:creationId xmlns:a16="http://schemas.microsoft.com/office/drawing/2014/main" id="{2E30F0C9-3D29-F5B8-6B7D-108370F4F232}"/>
              </a:ext>
            </a:extLst>
          </p:cNvPr>
          <p:cNvSpPr/>
          <p:nvPr/>
        </p:nvSpPr>
        <p:spPr>
          <a:xfrm>
            <a:off x="1758316" y="3087277"/>
            <a:ext cx="4826962" cy="307777"/>
          </a:xfrm>
          <a:prstGeom prst="rect">
            <a:avLst/>
          </a:prstGeom>
        </p:spPr>
        <p:txBody>
          <a:bodyPr wrap="none">
            <a:spAutoFit/>
          </a:bodyPr>
          <a:lstStyle/>
          <a:p>
            <a:r>
              <a:rPr lang="fr-FR" b="1" dirty="0">
                <a:solidFill>
                  <a:schemeClr val="bg1">
                    <a:lumMod val="65000"/>
                  </a:schemeClr>
                </a:solidFill>
              </a:rPr>
              <a:t>Depuis combien d'années avez-vous quitté la France ?</a:t>
            </a:r>
          </a:p>
        </p:txBody>
      </p:sp>
      <p:sp>
        <p:nvSpPr>
          <p:cNvPr id="19" name="Rectangle 18">
            <a:extLst>
              <a:ext uri="{FF2B5EF4-FFF2-40B4-BE49-F238E27FC236}">
                <a16:creationId xmlns:a16="http://schemas.microsoft.com/office/drawing/2014/main" id="{F84B7BEE-F818-7BE2-3EA4-1883F727F3F1}"/>
              </a:ext>
            </a:extLst>
          </p:cNvPr>
          <p:cNvSpPr/>
          <p:nvPr/>
        </p:nvSpPr>
        <p:spPr>
          <a:xfrm>
            <a:off x="-55974" y="2134523"/>
            <a:ext cx="3819819" cy="461665"/>
          </a:xfrm>
          <a:prstGeom prst="rect">
            <a:avLst/>
          </a:prstGeom>
        </p:spPr>
        <p:txBody>
          <a:bodyPr wrap="squar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Profil des répondants</a:t>
            </a:r>
          </a:p>
        </p:txBody>
      </p:sp>
      <p:sp>
        <p:nvSpPr>
          <p:cNvPr id="21" name="Google Shape;351;p11">
            <a:extLst>
              <a:ext uri="{FF2B5EF4-FFF2-40B4-BE49-F238E27FC236}">
                <a16:creationId xmlns:a16="http://schemas.microsoft.com/office/drawing/2014/main" id="{39787C68-AB19-FEBF-23A7-A7B792554F73}"/>
              </a:ext>
            </a:extLst>
          </p:cNvPr>
          <p:cNvSpPr txBox="1"/>
          <p:nvPr/>
        </p:nvSpPr>
        <p:spPr>
          <a:xfrm>
            <a:off x="1627424" y="385901"/>
            <a:ext cx="11471879" cy="1692989"/>
          </a:xfrm>
          <a:prstGeom prst="rect">
            <a:avLst/>
          </a:prstGeom>
          <a:noFill/>
          <a:ln>
            <a:noFill/>
          </a:ln>
        </p:spPr>
        <p:txBody>
          <a:bodyPr spcFirstLastPara="1" wrap="square" lIns="91425" tIns="45701" rIns="91425" bIns="45701" anchor="t" anchorCtr="0">
            <a:spAutoFit/>
          </a:bodyPr>
          <a:lstStyle/>
          <a:p>
            <a:pPr>
              <a:buClr>
                <a:srgbClr val="000000"/>
              </a:buClr>
              <a:buSzPts val="4000"/>
            </a:pPr>
            <a:r>
              <a:rPr lang="fr-FR" sz="4001" b="1" dirty="0">
                <a:solidFill>
                  <a:schemeClr val="lt1"/>
                </a:solidFill>
                <a:latin typeface="Helvetica Neue"/>
                <a:ea typeface="Helvetica Neue"/>
                <a:cs typeface="Helvetica Neue"/>
                <a:sym typeface="Helvetica Neue"/>
              </a:rPr>
              <a:t>Récolte quantitative et analyse des données</a:t>
            </a:r>
          </a:p>
          <a:p>
            <a:pPr>
              <a:buSzPts val="4000"/>
            </a:pPr>
            <a:r>
              <a:rPr lang="fr-FR" sz="2400" b="1" dirty="0">
                <a:solidFill>
                  <a:schemeClr val="bg1"/>
                </a:solidFill>
                <a:latin typeface="Helvetica Neue"/>
                <a:ea typeface="Helvetica Neue"/>
                <a:cs typeface="Helvetica Neue"/>
                <a:sym typeface="Helvetica Neue"/>
              </a:rPr>
              <a:t>Introduction : Analyse générale</a:t>
            </a:r>
            <a:endParaRPr lang="fr-FR" sz="2400" dirty="0">
              <a:solidFill>
                <a:schemeClr val="bg1"/>
              </a:solidFill>
              <a:latin typeface="Helvetica Neue"/>
              <a:ea typeface="Helvetica Neue"/>
              <a:cs typeface="Helvetica Neue"/>
              <a:sym typeface="Helvetica Neue"/>
            </a:endParaRPr>
          </a:p>
          <a:p>
            <a:pPr>
              <a:buClr>
                <a:srgbClr val="000000"/>
              </a:buClr>
              <a:buSzPts val="4000"/>
            </a:pPr>
            <a:endParaRPr lang="fr-FR" sz="4001" b="1" dirty="0">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169679658"/>
      </p:ext>
    </p:extLst>
  </p:cSld>
  <p:clrMapOvr>
    <a:masterClrMapping/>
  </p:clrMapOvr>
  <p:extLst>
    <p:ext uri="{6950BFC3-D8DA-4A85-94F7-54DA5524770B}">
      <p188:commentRel xmlns:p188="http://schemas.microsoft.com/office/powerpoint/2018/8/main" r:id="rId3"/>
    </p:ext>
  </p:extLs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160</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30862" y="2052797"/>
            <a:ext cx="124585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L’emploi</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930733" y="4212779"/>
            <a:ext cx="5955630" cy="4401205"/>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 le thème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l’emploi</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on constate ici que les Français vivant dans des pays hors de l’OCDE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Travailler à l’étranger tout en continuant à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cotiser pour la retraite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d’une aide à 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création d’entreprise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les structures françaises.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A5458D65-D918-4292-E82B-88CF17FB98F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B04F00A2-E2E9-50DA-D2CD-E25E01B402EE}"/>
              </a:ext>
            </a:extLst>
          </p:cNvPr>
          <p:cNvPicPr>
            <a:picLocks noChangeAspect="1"/>
          </p:cNvPicPr>
          <p:nvPr/>
        </p:nvPicPr>
        <p:blipFill>
          <a:blip r:embed="rId6"/>
          <a:stretch>
            <a:fillRect/>
          </a:stretch>
        </p:blipFill>
        <p:spPr>
          <a:xfrm>
            <a:off x="510825" y="2566721"/>
            <a:ext cx="11188116" cy="2467123"/>
          </a:xfrm>
          <a:prstGeom prst="rect">
            <a:avLst/>
          </a:prstGeom>
        </p:spPr>
      </p:pic>
      <p:pic>
        <p:nvPicPr>
          <p:cNvPr id="6" name="Image 5">
            <a:extLst>
              <a:ext uri="{FF2B5EF4-FFF2-40B4-BE49-F238E27FC236}">
                <a16:creationId xmlns:a16="http://schemas.microsoft.com/office/drawing/2014/main" id="{B0238096-9E8F-09D8-1710-3CC94EE54916}"/>
              </a:ext>
            </a:extLst>
          </p:cNvPr>
          <p:cNvPicPr>
            <a:picLocks noChangeAspect="1"/>
          </p:cNvPicPr>
          <p:nvPr/>
        </p:nvPicPr>
        <p:blipFill>
          <a:blip r:embed="rId7"/>
          <a:stretch>
            <a:fillRect/>
          </a:stretch>
        </p:blipFill>
        <p:spPr>
          <a:xfrm>
            <a:off x="757627" y="4941755"/>
            <a:ext cx="11121636" cy="2624068"/>
          </a:xfrm>
          <a:prstGeom prst="rect">
            <a:avLst/>
          </a:prstGeom>
        </p:spPr>
      </p:pic>
      <p:pic>
        <p:nvPicPr>
          <p:cNvPr id="9" name="Image 8">
            <a:extLst>
              <a:ext uri="{FF2B5EF4-FFF2-40B4-BE49-F238E27FC236}">
                <a16:creationId xmlns:a16="http://schemas.microsoft.com/office/drawing/2014/main" id="{234FE22D-DD1E-865B-18B4-1D2655B8E6FE}"/>
              </a:ext>
            </a:extLst>
          </p:cNvPr>
          <p:cNvPicPr>
            <a:picLocks noChangeAspect="1"/>
          </p:cNvPicPr>
          <p:nvPr/>
        </p:nvPicPr>
        <p:blipFill rotWithShape="1">
          <a:blip r:embed="rId8"/>
          <a:srcRect l="3038"/>
          <a:stretch/>
        </p:blipFill>
        <p:spPr>
          <a:xfrm>
            <a:off x="4598893" y="7557590"/>
            <a:ext cx="5122273" cy="2445929"/>
          </a:xfrm>
          <a:prstGeom prst="rect">
            <a:avLst/>
          </a:prstGeom>
        </p:spPr>
      </p:pic>
      <p:sp>
        <p:nvSpPr>
          <p:cNvPr id="25" name="Google Shape;351;p11">
            <a:extLst>
              <a:ext uri="{FF2B5EF4-FFF2-40B4-BE49-F238E27FC236}">
                <a16:creationId xmlns:a16="http://schemas.microsoft.com/office/drawing/2014/main" id="{FC8A74C8-202C-96A9-CE09-498659E785C7}"/>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Pays hors de l’OCDE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6133143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161</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56057" y="2213329"/>
            <a:ext cx="294824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prises de contact</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4" name="ZoneTexte 23">
            <a:extLst>
              <a:ext uri="{FF2B5EF4-FFF2-40B4-BE49-F238E27FC236}">
                <a16:creationId xmlns:a16="http://schemas.microsoft.com/office/drawing/2014/main" id="{662686E8-7AF5-6A11-24DB-DE601AD492C5}"/>
              </a:ext>
            </a:extLst>
          </p:cNvPr>
          <p:cNvSpPr txBox="1"/>
          <p:nvPr/>
        </p:nvSpPr>
        <p:spPr>
          <a:xfrm>
            <a:off x="12525654" y="3526222"/>
            <a:ext cx="5319685" cy="6186309"/>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accordent une très forte importance à ces trois propositions: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facilement par mail ou téléphone une administration en France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Recevoir un soutien en ligne du consulat pour ses démarches courantes</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son consulat en cas de problème et être informé des évènements importants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3200" b="1" dirty="0">
                <a:ln>
                  <a:solidFill>
                    <a:srgbClr val="001D58"/>
                  </a:solidFill>
                </a:ln>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93%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ont indiqué être informés des possibilités de vote à l’étranger pour les élections présidentielles et législatives prévues en 2022. </a:t>
            </a: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3">
            <a:extLst>
              <a:ext uri="{FF2B5EF4-FFF2-40B4-BE49-F238E27FC236}">
                <a16:creationId xmlns:a16="http://schemas.microsoft.com/office/drawing/2014/main" id="{D4AB2A86-98B7-3FF4-A28E-7375A001891F}"/>
              </a:ext>
            </a:extLst>
          </p:cNvPr>
          <p:cNvPicPr>
            <a:picLocks noChangeAspect="1"/>
          </p:cNvPicPr>
          <p:nvPr/>
        </p:nvPicPr>
        <p:blipFill>
          <a:blip r:embed="rId6"/>
          <a:stretch>
            <a:fillRect/>
          </a:stretch>
        </p:blipFill>
        <p:spPr>
          <a:xfrm>
            <a:off x="457660" y="3054561"/>
            <a:ext cx="11684000" cy="2705100"/>
          </a:xfrm>
          <a:prstGeom prst="rect">
            <a:avLst/>
          </a:prstGeom>
        </p:spPr>
      </p:pic>
      <p:pic>
        <p:nvPicPr>
          <p:cNvPr id="7" name="Image 6">
            <a:extLst>
              <a:ext uri="{FF2B5EF4-FFF2-40B4-BE49-F238E27FC236}">
                <a16:creationId xmlns:a16="http://schemas.microsoft.com/office/drawing/2014/main" id="{23E1C68C-58A3-159A-A639-25F626FD72C7}"/>
              </a:ext>
            </a:extLst>
          </p:cNvPr>
          <p:cNvPicPr>
            <a:picLocks noChangeAspect="1"/>
          </p:cNvPicPr>
          <p:nvPr/>
        </p:nvPicPr>
        <p:blipFill>
          <a:blip r:embed="rId7"/>
          <a:stretch>
            <a:fillRect/>
          </a:stretch>
        </p:blipFill>
        <p:spPr>
          <a:xfrm>
            <a:off x="3387133" y="6735810"/>
            <a:ext cx="5740400" cy="2730500"/>
          </a:xfrm>
          <a:prstGeom prst="rect">
            <a:avLst/>
          </a:prstGeom>
        </p:spPr>
      </p:pic>
      <p:sp>
        <p:nvSpPr>
          <p:cNvPr id="21" name="Google Shape;351;p11">
            <a:extLst>
              <a:ext uri="{FF2B5EF4-FFF2-40B4-BE49-F238E27FC236}">
                <a16:creationId xmlns:a16="http://schemas.microsoft.com/office/drawing/2014/main" id="{A4F5DEE8-A5FF-F1D9-C34E-AA91291666F2}"/>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Pays hors de l’OCDE</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88309853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162</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699918" y="2484108"/>
            <a:ext cx="1920719"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La COVID-19</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9" name="Rectangle 18">
            <a:extLst>
              <a:ext uri="{FF2B5EF4-FFF2-40B4-BE49-F238E27FC236}">
                <a16:creationId xmlns:a16="http://schemas.microsoft.com/office/drawing/2014/main" id="{773A32A5-A341-E114-59ED-FA0496A66C85}"/>
              </a:ext>
            </a:extLst>
          </p:cNvPr>
          <p:cNvSpPr/>
          <p:nvPr/>
        </p:nvSpPr>
        <p:spPr>
          <a:xfrm>
            <a:off x="1011093" y="3314663"/>
            <a:ext cx="4980852" cy="523220"/>
          </a:xfrm>
          <a:prstGeom prst="rect">
            <a:avLst/>
          </a:prstGeom>
        </p:spPr>
        <p:txBody>
          <a:bodyPr wrap="none">
            <a:spAutoFit/>
          </a:bodyPr>
          <a:lstStyle/>
          <a:p>
            <a:pPr algn="ctr"/>
            <a:r>
              <a:rPr lang="fr-FR" b="1" dirty="0">
                <a:solidFill>
                  <a:schemeClr val="bg1">
                    <a:lumMod val="65000"/>
                  </a:schemeClr>
                </a:solidFill>
              </a:rPr>
              <a:t>Avez-vous été suffisamment informé des </a:t>
            </a:r>
          </a:p>
          <a:p>
            <a:pPr algn="ctr"/>
            <a:r>
              <a:rPr lang="fr-FR" b="1" dirty="0">
                <a:solidFill>
                  <a:schemeClr val="bg1">
                    <a:lumMod val="65000"/>
                  </a:schemeClr>
                </a:solidFill>
              </a:rPr>
              <a:t>mesures sanitaires prises en cas d'un retour en France?</a:t>
            </a:r>
            <a:endParaRPr lang="fr-FR" b="1" dirty="0">
              <a:solidFill>
                <a:schemeClr val="bg1">
                  <a:lumMod val="65000"/>
                </a:schemeClr>
              </a:solidFill>
              <a:latin typeface="+mn-lt"/>
            </a:endParaRPr>
          </a:p>
        </p:txBody>
      </p:sp>
      <p:sp>
        <p:nvSpPr>
          <p:cNvPr id="18" name="Rectangle 17">
            <a:extLst>
              <a:ext uri="{FF2B5EF4-FFF2-40B4-BE49-F238E27FC236}">
                <a16:creationId xmlns:a16="http://schemas.microsoft.com/office/drawing/2014/main" id="{1DE183FA-F018-534D-3199-B91A2B1D1BA7}"/>
              </a:ext>
            </a:extLst>
          </p:cNvPr>
          <p:cNvSpPr/>
          <p:nvPr/>
        </p:nvSpPr>
        <p:spPr>
          <a:xfrm>
            <a:off x="9785484" y="2059309"/>
            <a:ext cx="6369052" cy="307777"/>
          </a:xfrm>
          <a:prstGeom prst="rect">
            <a:avLst/>
          </a:prstGeom>
        </p:spPr>
        <p:txBody>
          <a:bodyPr wrap="none">
            <a:spAutoFit/>
          </a:bodyPr>
          <a:lstStyle/>
          <a:p>
            <a:pPr algn="ctr"/>
            <a:r>
              <a:rPr lang="fr-FR" b="1" dirty="0">
                <a:solidFill>
                  <a:schemeClr val="bg1">
                    <a:lumMod val="65000"/>
                  </a:schemeClr>
                </a:solidFill>
              </a:rPr>
              <a:t>Comment la Covid-19 a-t-elle impacté votre vie de Français à l’étranger ?</a:t>
            </a:r>
            <a:endParaRPr lang="fr-FR" b="1" dirty="0">
              <a:solidFill>
                <a:schemeClr val="bg1">
                  <a:lumMod val="65000"/>
                </a:schemeClr>
              </a:solidFill>
              <a:latin typeface="+mn-lt"/>
            </a:endParaRPr>
          </a:p>
        </p:txBody>
      </p:sp>
      <p:sp>
        <p:nvSpPr>
          <p:cNvPr id="20" name="ZoneTexte 19">
            <a:extLst>
              <a:ext uri="{FF2B5EF4-FFF2-40B4-BE49-F238E27FC236}">
                <a16:creationId xmlns:a16="http://schemas.microsoft.com/office/drawing/2014/main" id="{6409FA2B-FD3E-D554-BA80-D2316654B780}"/>
              </a:ext>
            </a:extLst>
          </p:cNvPr>
          <p:cNvSpPr txBox="1"/>
          <p:nvPr/>
        </p:nvSpPr>
        <p:spPr>
          <a:xfrm>
            <a:off x="6785092" y="6712383"/>
            <a:ext cx="11339301" cy="3893374"/>
          </a:xfrm>
          <a:prstGeom prst="rect">
            <a:avLst/>
          </a:prstGeom>
          <a:noFill/>
        </p:spPr>
        <p:txBody>
          <a:bodyPr wrap="square" rtlCol="0">
            <a:spAutoFit/>
          </a:bodyPr>
          <a:lstStyle/>
          <a:p>
            <a:pPr lvl="1" algn="just"/>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majorité des répondants (71,71%) estiment qu’ils ont été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suffisamment informés</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mesures sanitaires prises en cas d’un retour en France. </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70%</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répondants ont bénéficié d’une campagne de vaccination par les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autorités locales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et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16%</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par les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autorités françaises.</a:t>
            </a:r>
          </a:p>
          <a:p>
            <a:pPr lvl="1" algn="just"/>
            <a:endPar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50%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disent ne pas avoir subi de conséquences économiques avec la COVID 19 et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45%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ont subi soit 11 points de plus en moyenne que la totalité des répondants.</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L’impossibilité de rentrer en France, la crise économique, le changement de mode de vie, la fermeture des écoles et la dégradation du cadre de vie ont affecté les répondants.</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3">
            <a:extLst>
              <a:ext uri="{FF2B5EF4-FFF2-40B4-BE49-F238E27FC236}">
                <a16:creationId xmlns:a16="http://schemas.microsoft.com/office/drawing/2014/main" id="{73FE989A-EBA9-3838-781F-144A1F611127}"/>
              </a:ext>
            </a:extLst>
          </p:cNvPr>
          <p:cNvPicPr>
            <a:picLocks noChangeAspect="1"/>
          </p:cNvPicPr>
          <p:nvPr/>
        </p:nvPicPr>
        <p:blipFill>
          <a:blip r:embed="rId6"/>
          <a:stretch>
            <a:fillRect/>
          </a:stretch>
        </p:blipFill>
        <p:spPr>
          <a:xfrm>
            <a:off x="295686" y="3927128"/>
            <a:ext cx="6592815" cy="5376428"/>
          </a:xfrm>
          <a:prstGeom prst="rect">
            <a:avLst/>
          </a:prstGeom>
        </p:spPr>
      </p:pic>
      <p:pic>
        <p:nvPicPr>
          <p:cNvPr id="7" name="Image 6">
            <a:extLst>
              <a:ext uri="{FF2B5EF4-FFF2-40B4-BE49-F238E27FC236}">
                <a16:creationId xmlns:a16="http://schemas.microsoft.com/office/drawing/2014/main" id="{CC77A214-CE53-D613-5C94-75BA8BB88BD1}"/>
              </a:ext>
            </a:extLst>
          </p:cNvPr>
          <p:cNvPicPr>
            <a:picLocks noChangeAspect="1"/>
          </p:cNvPicPr>
          <p:nvPr/>
        </p:nvPicPr>
        <p:blipFill>
          <a:blip r:embed="rId7"/>
          <a:stretch>
            <a:fillRect/>
          </a:stretch>
        </p:blipFill>
        <p:spPr>
          <a:xfrm>
            <a:off x="8487665" y="2457199"/>
            <a:ext cx="8789242" cy="4242733"/>
          </a:xfrm>
          <a:prstGeom prst="rect">
            <a:avLst/>
          </a:prstGeom>
        </p:spPr>
      </p:pic>
      <p:sp>
        <p:nvSpPr>
          <p:cNvPr id="26" name="Google Shape;351;p11">
            <a:extLst>
              <a:ext uri="{FF2B5EF4-FFF2-40B4-BE49-F238E27FC236}">
                <a16:creationId xmlns:a16="http://schemas.microsoft.com/office/drawing/2014/main" id="{450F5D8B-D24A-3CAD-D833-96462E3E5C72}"/>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dirty="0">
                <a:solidFill>
                  <a:schemeClr val="bg1"/>
                </a:solidFill>
                <a:latin typeface="Helvetica Neue"/>
                <a:ea typeface="Helvetica Neue"/>
                <a:cs typeface="Helvetica Neue"/>
                <a:sym typeface="Helvetica Neue"/>
              </a:rPr>
              <a:t>Pays hors de l’OCDE</a:t>
            </a:r>
            <a:endParaRPr sz="2400" b="0" i="0" u="none" strike="noStrike" cap="none" dirty="0">
              <a:solidFill>
                <a:schemeClr val="bg1"/>
              </a:solidFill>
              <a:latin typeface="Helvetica Neue"/>
              <a:ea typeface="Helvetica Neue"/>
              <a:cs typeface="Helvetica Neue"/>
              <a:sym typeface="Helvetica Neue"/>
            </a:endParaRPr>
          </a:p>
        </p:txBody>
      </p:sp>
      <p:sp>
        <p:nvSpPr>
          <p:cNvPr id="10" name="Rectangle 9">
            <a:extLst>
              <a:ext uri="{FF2B5EF4-FFF2-40B4-BE49-F238E27FC236}">
                <a16:creationId xmlns:a16="http://schemas.microsoft.com/office/drawing/2014/main" id="{012C5AAA-D428-DBF0-16C3-DAF4CB399F06}"/>
              </a:ext>
            </a:extLst>
          </p:cNvPr>
          <p:cNvSpPr/>
          <p:nvPr/>
        </p:nvSpPr>
        <p:spPr>
          <a:xfrm>
            <a:off x="9026820" y="4989612"/>
            <a:ext cx="234360" cy="307777"/>
          </a:xfrm>
          <a:prstGeom prst="rect">
            <a:avLst/>
          </a:prstGeom>
        </p:spPr>
        <p:txBody>
          <a:bodyPr wrap="none">
            <a:spAutoFit/>
          </a:bodyPr>
          <a:lstStyle/>
          <a:p>
            <a:r>
              <a:rPr lang="fr-FR" dirty="0"/>
              <a:t> </a:t>
            </a:r>
          </a:p>
        </p:txBody>
      </p:sp>
    </p:spTree>
    <p:extLst>
      <p:ext uri="{BB962C8B-B14F-4D97-AF65-F5344CB8AC3E}">
        <p14:creationId xmlns:p14="http://schemas.microsoft.com/office/powerpoint/2010/main" val="330429237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1103" name="Google Shape;1103;geeecb0e0f7_0_14"/>
          <p:cNvPicPr preferRelativeResize="0"/>
          <p:nvPr/>
        </p:nvPicPr>
        <p:blipFill rotWithShape="1">
          <a:blip r:embed="rId3">
            <a:alphaModFix/>
          </a:blip>
          <a:srcRect/>
          <a:stretch/>
        </p:blipFill>
        <p:spPr>
          <a:xfrm>
            <a:off x="0" y="3"/>
            <a:ext cx="18287997" cy="10259369"/>
          </a:xfrm>
          <a:prstGeom prst="rect">
            <a:avLst/>
          </a:prstGeom>
          <a:noFill/>
          <a:ln>
            <a:noFill/>
          </a:ln>
        </p:spPr>
      </p:pic>
      <p:sp>
        <p:nvSpPr>
          <p:cNvPr id="12" name="Google Shape;98;p3">
            <a:extLst>
              <a:ext uri="{FF2B5EF4-FFF2-40B4-BE49-F238E27FC236}">
                <a16:creationId xmlns:a16="http://schemas.microsoft.com/office/drawing/2014/main" id="{36A6C3C5-08CA-7643-B20D-A09B6F8FF533}"/>
              </a:ext>
            </a:extLst>
          </p:cNvPr>
          <p:cNvSpPr/>
          <p:nvPr/>
        </p:nvSpPr>
        <p:spPr>
          <a:xfrm>
            <a:off x="-30480" y="-11061"/>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4" name="Google Shape;1104;geeecb0e0f7_0_14"/>
          <p:cNvSpPr/>
          <p:nvPr/>
        </p:nvSpPr>
        <p:spPr>
          <a:xfrm>
            <a:off x="-2" y="-38859"/>
            <a:ext cx="7177791" cy="9984337"/>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263B66">
              <a:alpha val="79607"/>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106" name="Google Shape;1106;geeecb0e0f7_0_14"/>
          <p:cNvPicPr preferRelativeResize="0"/>
          <p:nvPr/>
        </p:nvPicPr>
        <p:blipFill rotWithShape="1">
          <a:blip r:embed="rId4">
            <a:alphaModFix/>
          </a:blip>
          <a:srcRect/>
          <a:stretch/>
        </p:blipFill>
        <p:spPr>
          <a:xfrm>
            <a:off x="15311617" y="229537"/>
            <a:ext cx="2828924" cy="904772"/>
          </a:xfrm>
          <a:prstGeom prst="rect">
            <a:avLst/>
          </a:prstGeom>
          <a:noFill/>
          <a:ln>
            <a:noFill/>
          </a:ln>
        </p:spPr>
      </p:pic>
      <p:sp>
        <p:nvSpPr>
          <p:cNvPr id="1107" name="Google Shape;1107;geeecb0e0f7_0_14"/>
          <p:cNvSpPr txBox="1"/>
          <p:nvPr/>
        </p:nvSpPr>
        <p:spPr>
          <a:xfrm>
            <a:off x="3789284" y="3680088"/>
            <a:ext cx="10678950" cy="20312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fr-FR" sz="5400" b="1" u="none" strike="noStrike" cap="none" dirty="0">
                <a:solidFill>
                  <a:schemeClr val="lt1"/>
                </a:solidFill>
                <a:latin typeface="Helvetica Neue"/>
                <a:ea typeface="Helvetica Neue"/>
                <a:cs typeface="Helvetica Neue"/>
                <a:sym typeface="Helvetica Neue"/>
              </a:rPr>
              <a:t>Recommandations stratégiques</a:t>
            </a:r>
            <a:endParaRPr sz="7200" b="1"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7200"/>
              <a:buFont typeface="Arial"/>
              <a:buNone/>
            </a:pPr>
            <a:endParaRPr sz="7200" b="1" i="0" u="none" strike="noStrike" cap="none" dirty="0">
              <a:solidFill>
                <a:schemeClr val="lt1"/>
              </a:solidFill>
              <a:latin typeface="Helvetica Neue"/>
              <a:ea typeface="Helvetica Neue"/>
              <a:cs typeface="Helvetica Neue"/>
              <a:sym typeface="Helvetica Neue"/>
            </a:endParaRPr>
          </a:p>
        </p:txBody>
      </p:sp>
      <p:sp>
        <p:nvSpPr>
          <p:cNvPr id="1108" name="Google Shape;1108;geeecb0e0f7_0_14"/>
          <p:cNvSpPr/>
          <p:nvPr/>
        </p:nvSpPr>
        <p:spPr>
          <a:xfrm>
            <a:off x="-30480" y="9969431"/>
            <a:ext cx="18331811" cy="33522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0" name="Google Shape;1110;geeecb0e0f7_0_14"/>
          <p:cNvSpPr txBox="1">
            <a:spLocks noGrp="1"/>
          </p:cNvSpPr>
          <p:nvPr>
            <p:ph type="sldNum" idx="12"/>
          </p:nvPr>
        </p:nvSpPr>
        <p:spPr>
          <a:xfrm>
            <a:off x="17754598" y="9969431"/>
            <a:ext cx="533400" cy="307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163</a:t>
            </a:fld>
            <a:endParaRPr/>
          </a:p>
        </p:txBody>
      </p:sp>
      <p:sp>
        <p:nvSpPr>
          <p:cNvPr id="1112" name="Google Shape;1112;geeecb0e0f7_0_14"/>
          <p:cNvSpPr txBox="1"/>
          <p:nvPr/>
        </p:nvSpPr>
        <p:spPr>
          <a:xfrm>
            <a:off x="2365957" y="2899014"/>
            <a:ext cx="4648500" cy="2569200"/>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Clr>
                <a:srgbClr val="000000"/>
              </a:buClr>
              <a:buSzPts val="16600"/>
              <a:buFont typeface="Arial"/>
              <a:buNone/>
            </a:pPr>
            <a:r>
              <a:rPr lang="fr-FR" sz="16600" b="1" i="0" u="none" strike="noStrike" cap="none">
                <a:solidFill>
                  <a:srgbClr val="9DB8D6"/>
                </a:solidFill>
                <a:latin typeface="Trebuchet MS"/>
                <a:ea typeface="Trebuchet MS"/>
                <a:cs typeface="Trebuchet MS"/>
                <a:sym typeface="Trebuchet MS"/>
              </a:rPr>
              <a:t>3</a:t>
            </a:r>
            <a:endParaRPr sz="16600" b="1" i="0" u="none" strike="noStrike" cap="none">
              <a:solidFill>
                <a:schemeClr val="dk1"/>
              </a:solidFill>
              <a:latin typeface="Trebuchet MS"/>
              <a:ea typeface="Trebuchet MS"/>
              <a:cs typeface="Trebuchet MS"/>
              <a:sym typeface="Trebuchet MS"/>
            </a:endParaRPr>
          </a:p>
        </p:txBody>
      </p:sp>
      <p:sp>
        <p:nvSpPr>
          <p:cNvPr id="11" name="Google Shape;69;p1">
            <a:extLst>
              <a:ext uri="{FF2B5EF4-FFF2-40B4-BE49-F238E27FC236}">
                <a16:creationId xmlns:a16="http://schemas.microsoft.com/office/drawing/2014/main" id="{2292A4B4-4C42-29BC-8F2D-C2ECC0EB313F}"/>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164</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0" name="Rectangle 9">
            <a:extLst>
              <a:ext uri="{FF2B5EF4-FFF2-40B4-BE49-F238E27FC236}">
                <a16:creationId xmlns:a16="http://schemas.microsoft.com/office/drawing/2014/main" id="{012C5AAA-D428-DBF0-16C3-DAF4CB399F06}"/>
              </a:ext>
            </a:extLst>
          </p:cNvPr>
          <p:cNvSpPr/>
          <p:nvPr/>
        </p:nvSpPr>
        <p:spPr>
          <a:xfrm>
            <a:off x="9026820" y="4989612"/>
            <a:ext cx="234360" cy="307777"/>
          </a:xfrm>
          <a:prstGeom prst="rect">
            <a:avLst/>
          </a:prstGeom>
        </p:spPr>
        <p:txBody>
          <a:bodyPr wrap="none">
            <a:spAutoFit/>
          </a:bodyPr>
          <a:lstStyle/>
          <a:p>
            <a:r>
              <a:rPr lang="fr-FR" dirty="0"/>
              <a:t> </a:t>
            </a:r>
          </a:p>
        </p:txBody>
      </p:sp>
      <p:sp>
        <p:nvSpPr>
          <p:cNvPr id="22" name="Rectangle 21">
            <a:extLst>
              <a:ext uri="{FF2B5EF4-FFF2-40B4-BE49-F238E27FC236}">
                <a16:creationId xmlns:a16="http://schemas.microsoft.com/office/drawing/2014/main" id="{A916A99C-E1FD-F5A7-2475-06492418D127}"/>
              </a:ext>
            </a:extLst>
          </p:cNvPr>
          <p:cNvSpPr/>
          <p:nvPr/>
        </p:nvSpPr>
        <p:spPr>
          <a:xfrm>
            <a:off x="457660" y="2648401"/>
            <a:ext cx="6106159" cy="461665"/>
          </a:xfrm>
          <a:prstGeom prst="rect">
            <a:avLst/>
          </a:prstGeom>
        </p:spPr>
        <p:txBody>
          <a:bodyPr wrap="none">
            <a:spAutoFit/>
          </a:bodyPr>
          <a:lstStyle/>
          <a:p>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préoccupations des Français de l’étranger</a:t>
            </a:r>
          </a:p>
        </p:txBody>
      </p:sp>
      <p:sp>
        <p:nvSpPr>
          <p:cNvPr id="16" name="ZoneTexte 15">
            <a:extLst>
              <a:ext uri="{FF2B5EF4-FFF2-40B4-BE49-F238E27FC236}">
                <a16:creationId xmlns:a16="http://schemas.microsoft.com/office/drawing/2014/main" id="{BF3A17E9-75E1-7551-6FBD-50AE60ADBFDD}"/>
              </a:ext>
            </a:extLst>
          </p:cNvPr>
          <p:cNvSpPr txBox="1"/>
          <p:nvPr/>
        </p:nvSpPr>
        <p:spPr>
          <a:xfrm>
            <a:off x="457660" y="3336306"/>
            <a:ext cx="17162003" cy="3170099"/>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Nous pouvoir voir que la principale préoccupation des Français de l’étranger concerne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qui préoccupe 40% des répondants en 2022. La retraite était aussi la première préoccupation des répondants lors du baromètre de 2019.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rPr>
              <a:t>La seconde préoccupation concerne la </a:t>
            </a:r>
            <a:r>
              <a:rPr lang="fr-FR" sz="2000" b="1" dirty="0">
                <a:solidFill>
                  <a:srgbClr val="002060"/>
                </a:solidFill>
              </a:rPr>
              <a:t>situation internationale</a:t>
            </a:r>
            <a:r>
              <a:rPr lang="fr-FR" sz="2000" dirty="0">
                <a:solidFill>
                  <a:srgbClr val="002060"/>
                </a:solidFill>
              </a:rPr>
              <a:t>. En effet, cette préoccupation concerne 33% des répondants. Les Français de l’étranger n’avaient pas exprimé cette préoccupation lors du baromètre de 2019.</a:t>
            </a:r>
          </a:p>
          <a:p>
            <a:pPr lvl="1" algn="just"/>
            <a:endParaRPr lang="fr-FR" sz="2000" dirty="0">
              <a:solidFill>
                <a:srgbClr val="002060"/>
              </a:solidFill>
            </a:endParaRPr>
          </a:p>
          <a:p>
            <a:pPr lvl="1" algn="just"/>
            <a:r>
              <a:rPr lang="fr-FR" sz="2000" dirty="0">
                <a:solidFill>
                  <a:srgbClr val="002060"/>
                </a:solidFill>
              </a:rPr>
              <a:t>Les préoccupations sur </a:t>
            </a:r>
            <a:r>
              <a:rPr lang="fr-FR" sz="2000" b="1" dirty="0">
                <a:solidFill>
                  <a:srgbClr val="002060"/>
                </a:solidFill>
              </a:rPr>
              <a:t>l’éducation</a:t>
            </a:r>
            <a:r>
              <a:rPr lang="fr-FR" sz="2000" dirty="0">
                <a:solidFill>
                  <a:srgbClr val="002060"/>
                </a:solidFill>
              </a:rPr>
              <a:t> et la </a:t>
            </a:r>
            <a:r>
              <a:rPr lang="fr-FR" sz="2000" b="1" dirty="0">
                <a:solidFill>
                  <a:srgbClr val="002060"/>
                </a:solidFill>
              </a:rPr>
              <a:t>santé</a:t>
            </a:r>
            <a:r>
              <a:rPr lang="fr-FR" sz="2000" dirty="0">
                <a:solidFill>
                  <a:srgbClr val="002060"/>
                </a:solidFill>
              </a:rPr>
              <a:t> restent elles aussi présentes, comme elles l’étaient dans le baromètre de 2019. </a:t>
            </a:r>
          </a:p>
          <a:p>
            <a:pPr lvl="1" algn="just"/>
            <a:endParaRPr lang="fr-FR" sz="2000" dirty="0">
              <a:solidFill>
                <a:srgbClr val="002060"/>
              </a:solidFill>
            </a:endParaRPr>
          </a:p>
          <a:p>
            <a:pPr lvl="1" algn="just"/>
            <a:r>
              <a:rPr lang="fr-FR" sz="2000" dirty="0">
                <a:solidFill>
                  <a:srgbClr val="002060"/>
                </a:solidFill>
              </a:rPr>
              <a:t>La </a:t>
            </a:r>
            <a:r>
              <a:rPr lang="fr-FR" sz="2000" b="1" dirty="0">
                <a:solidFill>
                  <a:srgbClr val="002060"/>
                </a:solidFill>
              </a:rPr>
              <a:t>fiscalité</a:t>
            </a:r>
            <a:r>
              <a:rPr lang="fr-FR" sz="2000" dirty="0">
                <a:solidFill>
                  <a:srgbClr val="002060"/>
                </a:solidFill>
              </a:rPr>
              <a:t> semblait préoccuper les Français de l’étranger en 2019 mais n’est maintenant que leur 9ème préoccupation.</a:t>
            </a:r>
          </a:p>
          <a:p>
            <a:pPr lvl="1" algn="just"/>
            <a:r>
              <a:rPr lang="fr-FR" sz="2000" dirty="0">
                <a:solidFill>
                  <a:srgbClr val="002060"/>
                </a:solidFill>
              </a:rPr>
              <a:t>  </a:t>
            </a: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Rectangle 17">
            <a:extLst>
              <a:ext uri="{FF2B5EF4-FFF2-40B4-BE49-F238E27FC236}">
                <a16:creationId xmlns:a16="http://schemas.microsoft.com/office/drawing/2014/main" id="{1FF66C01-6C07-D982-D294-1948ADD9713A}"/>
              </a:ext>
            </a:extLst>
          </p:cNvPr>
          <p:cNvSpPr/>
          <p:nvPr/>
        </p:nvSpPr>
        <p:spPr>
          <a:xfrm>
            <a:off x="457660" y="6913540"/>
            <a:ext cx="2699778" cy="461665"/>
          </a:xfrm>
          <a:prstGeom prst="rect">
            <a:avLst/>
          </a:prstGeom>
        </p:spPr>
        <p:txBody>
          <a:bodyPr wrap="none">
            <a:spAutoFit/>
          </a:bodyPr>
          <a:lstStyle/>
          <a:p>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 retour en France</a:t>
            </a:r>
          </a:p>
        </p:txBody>
      </p:sp>
      <p:sp>
        <p:nvSpPr>
          <p:cNvPr id="19" name="ZoneTexte 18">
            <a:extLst>
              <a:ext uri="{FF2B5EF4-FFF2-40B4-BE49-F238E27FC236}">
                <a16:creationId xmlns:a16="http://schemas.microsoft.com/office/drawing/2014/main" id="{2FB48B01-215D-C4F0-4D69-170F06C3B9DB}"/>
              </a:ext>
            </a:extLst>
          </p:cNvPr>
          <p:cNvSpPr txBox="1"/>
          <p:nvPr/>
        </p:nvSpPr>
        <p:spPr>
          <a:xfrm>
            <a:off x="496485" y="7514029"/>
            <a:ext cx="17123178" cy="1938992"/>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Uniquement 6,17% des répondants prévoient un retour en France en 2022 afin d’y installer leur résidence principale</a:t>
            </a:r>
            <a:r>
              <a:rPr lang="fr-FR" sz="2000" dirty="0">
                <a:solidFill>
                  <a:srgbClr val="002060"/>
                </a:solidFill>
              </a:rPr>
              <a:t>. Une grande majorité (74,66%) souhaite rester  à l’étranger et 19,18% ne savent pas. </a:t>
            </a:r>
          </a:p>
          <a:p>
            <a:pPr lvl="1" algn="just"/>
            <a:endParaRPr lang="fr-FR" sz="2000" dirty="0">
              <a:solidFill>
                <a:srgbClr val="002060"/>
              </a:solidFill>
            </a:endParaRPr>
          </a:p>
          <a:p>
            <a:pPr lvl="1" algn="just"/>
            <a:r>
              <a:rPr lang="fr-FR" sz="2000" dirty="0">
                <a:solidFill>
                  <a:srgbClr val="002060"/>
                </a:solidFill>
              </a:rPr>
              <a:t>Les principales raisons motivant les répondants à rentrer en France sont des motifs familiaux, la retraite en France ou des motifs personnels. </a:t>
            </a:r>
          </a:p>
          <a:p>
            <a:pPr lvl="1" algn="just"/>
            <a:endParaRPr lang="fr-FR" sz="2000" dirty="0">
              <a:solidFill>
                <a:srgbClr val="002060"/>
              </a:solidFill>
            </a:endParaRPr>
          </a:p>
          <a:p>
            <a:pPr lvl="1" algn="just"/>
            <a:r>
              <a:rPr lang="fr-FR" sz="2000" dirty="0">
                <a:solidFill>
                  <a:srgbClr val="002060"/>
                </a:solidFill>
              </a:rPr>
              <a:t>  </a:t>
            </a: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351;p11">
            <a:extLst>
              <a:ext uri="{FF2B5EF4-FFF2-40B4-BE49-F238E27FC236}">
                <a16:creationId xmlns:a16="http://schemas.microsoft.com/office/drawing/2014/main" id="{94FD1171-1B48-975A-1153-79B20145CC4D}"/>
              </a:ext>
            </a:extLst>
          </p:cNvPr>
          <p:cNvSpPr txBox="1"/>
          <p:nvPr/>
        </p:nvSpPr>
        <p:spPr>
          <a:xfrm>
            <a:off x="1672135" y="441067"/>
            <a:ext cx="1147187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lt1"/>
                </a:solidFill>
                <a:latin typeface="Helvetica Neue"/>
                <a:ea typeface="Helvetica Neue"/>
                <a:cs typeface="Helvetica Neue"/>
                <a:sym typeface="Helvetica Neue"/>
              </a:rPr>
              <a:t>Recommandations stratégiques</a:t>
            </a:r>
            <a:endParaRPr sz="1400" b="0" i="0" u="none" strike="noStrike" cap="none"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72606623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165</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0" name="Rectangle 9">
            <a:extLst>
              <a:ext uri="{FF2B5EF4-FFF2-40B4-BE49-F238E27FC236}">
                <a16:creationId xmlns:a16="http://schemas.microsoft.com/office/drawing/2014/main" id="{012C5AAA-D428-DBF0-16C3-DAF4CB399F06}"/>
              </a:ext>
            </a:extLst>
          </p:cNvPr>
          <p:cNvSpPr/>
          <p:nvPr/>
        </p:nvSpPr>
        <p:spPr>
          <a:xfrm>
            <a:off x="9026820" y="4989612"/>
            <a:ext cx="234360" cy="307777"/>
          </a:xfrm>
          <a:prstGeom prst="rect">
            <a:avLst/>
          </a:prstGeom>
        </p:spPr>
        <p:txBody>
          <a:bodyPr wrap="none">
            <a:spAutoFit/>
          </a:bodyPr>
          <a:lstStyle/>
          <a:p>
            <a:r>
              <a:rPr lang="fr-FR" dirty="0"/>
              <a:t> </a:t>
            </a:r>
          </a:p>
        </p:txBody>
      </p:sp>
      <p:sp>
        <p:nvSpPr>
          <p:cNvPr id="22" name="Rectangle 21">
            <a:extLst>
              <a:ext uri="{FF2B5EF4-FFF2-40B4-BE49-F238E27FC236}">
                <a16:creationId xmlns:a16="http://schemas.microsoft.com/office/drawing/2014/main" id="{A916A99C-E1FD-F5A7-2475-06492418D127}"/>
              </a:ext>
            </a:extLst>
          </p:cNvPr>
          <p:cNvSpPr/>
          <p:nvPr/>
        </p:nvSpPr>
        <p:spPr>
          <a:xfrm>
            <a:off x="741459" y="2273066"/>
            <a:ext cx="6675225" cy="461665"/>
          </a:xfrm>
          <a:prstGeom prst="rect">
            <a:avLst/>
          </a:prstGeom>
        </p:spPr>
        <p:txBody>
          <a:bodyPr wrap="none">
            <a:spAutoFit/>
          </a:bodyPr>
          <a:lstStyle/>
          <a:p>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Baromètre des requêtes des Français de l’étranger</a:t>
            </a:r>
            <a:endPar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24" name="ZoneTexte 23">
            <a:extLst>
              <a:ext uri="{FF2B5EF4-FFF2-40B4-BE49-F238E27FC236}">
                <a16:creationId xmlns:a16="http://schemas.microsoft.com/office/drawing/2014/main" id="{7C6DD56B-45C9-49F6-DB87-2CDEEDE5C315}"/>
              </a:ext>
            </a:extLst>
          </p:cNvPr>
          <p:cNvSpPr txBox="1"/>
          <p:nvPr/>
        </p:nvSpPr>
        <p:spPr>
          <a:xfrm>
            <a:off x="741459" y="3225917"/>
            <a:ext cx="16570721" cy="7478970"/>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 le thème de l’éducation, l</a:t>
            </a:r>
            <a:r>
              <a:rPr lang="fr-FR" sz="2000" dirty="0">
                <a:solidFill>
                  <a:srgbClr val="002060"/>
                </a:solidFill>
              </a:rPr>
              <a:t>’accès facilité à l’université en France est la première demande des Français de l’étranger, avec 4,54/5. La deuxième demande est de bénéficier de cours de français pour leurs enfants dans le pays d’accueil avec 4,33/5. Enfin, les Français de l’étranger souhaitent scolariser leurs enfants dans une filière bilingue à l’étranger. </a:t>
            </a:r>
            <a:r>
              <a:rPr lang="fr-FR" sz="2000" b="1" dirty="0">
                <a:solidFill>
                  <a:srgbClr val="002060"/>
                </a:solidFill>
              </a:rPr>
              <a:t>Il faut donc veiller à satisfaire ces besoins des Français de l’étranger au sujet de l’éducation.</a:t>
            </a:r>
          </a:p>
          <a:p>
            <a:pPr lvl="1" algn="just"/>
            <a:endParaRPr lang="fr-FR" sz="2000" dirty="0">
              <a:solidFill>
                <a:srgbClr val="002060"/>
              </a:solidFill>
            </a:endParaRPr>
          </a:p>
          <a:p>
            <a:pPr lvl="1" algn="just"/>
            <a:r>
              <a:rPr lang="fr-FR" sz="2000" dirty="0">
                <a:solidFill>
                  <a:srgbClr val="002060"/>
                </a:solidFill>
              </a:rPr>
              <a:t>Sur le thème de l’emploi, les Français de l’étranger souhaitent travailler à l’étranger tout en continuant à cotiser pour la retraite en France avec 4,27/5. Ils souhaitent aussi bénéficier d’une formation professionnelle dans leur pays d’accueil avec 4,25/5. </a:t>
            </a:r>
            <a:r>
              <a:rPr lang="fr-FR" sz="2000" b="1" dirty="0">
                <a:solidFill>
                  <a:srgbClr val="002060"/>
                </a:solidFill>
              </a:rPr>
              <a:t>Il faut donc en priorité répondre à ces besoins des Français de l’étranger.</a:t>
            </a:r>
          </a:p>
          <a:p>
            <a:pPr lvl="1" algn="just"/>
            <a:endParaRPr lang="fr-FR" sz="2000" dirty="0">
              <a:solidFill>
                <a:srgbClr val="002060"/>
              </a:solidFill>
            </a:endParaRPr>
          </a:p>
          <a:p>
            <a:pPr lvl="1" algn="just"/>
            <a:r>
              <a:rPr lang="fr-FR" sz="2000" dirty="0">
                <a:solidFill>
                  <a:srgbClr val="002060"/>
                </a:solidFill>
              </a:rPr>
              <a:t>Les répondants ont affirmé peu connaitre les actions menées en faveur des Français de l’étranger. Les actions qu’ils connaissent le mieux sont celles de l’État Français avec 2,64/5 et celles qu’ils connaissent le moins sont celles des sénateurs avec 2,01/5. </a:t>
            </a:r>
            <a:r>
              <a:rPr lang="fr-FR" sz="2000" b="1" dirty="0">
                <a:solidFill>
                  <a:srgbClr val="002060"/>
                </a:solidFill>
              </a:rPr>
              <a:t>Il s’avère donc essentiel de communiquer sur ces actions afin qu’elles soient mieux connues de tous. </a:t>
            </a:r>
          </a:p>
          <a:p>
            <a:pPr lvl="1" algn="just"/>
            <a:endParaRPr lang="fr-FR" sz="2000" dirty="0">
              <a:solidFill>
                <a:srgbClr val="002060"/>
              </a:solidFill>
            </a:endParaRPr>
          </a:p>
          <a:p>
            <a:pPr lvl="1" algn="just"/>
            <a:r>
              <a:rPr lang="fr-FR" sz="2000" dirty="0">
                <a:solidFill>
                  <a:srgbClr val="002060"/>
                </a:solidFill>
              </a:rPr>
              <a:t>Sur le thème des prises de contacts, les répondants expriment leur souhait de pouvoir contacter leur consulat en cas de problème et d’être informés des évènements importants en première instance, avec 4,68/5. </a:t>
            </a:r>
            <a:r>
              <a:rPr lang="fr-FR" sz="2000" b="1" dirty="0">
                <a:solidFill>
                  <a:srgbClr val="002060"/>
                </a:solidFill>
              </a:rPr>
              <a:t>Dans ce cadre, il s’avère essentiel de trouver des moyens d’améliorer la proximité du consulat avec la population résidente locale de manière à obtenir une communication facilitée avec les populations.</a:t>
            </a:r>
          </a:p>
          <a:p>
            <a:pPr lvl="1" algn="just"/>
            <a:endParaRPr lang="fr-FR" sz="2000" dirty="0">
              <a:solidFill>
                <a:srgbClr val="002060"/>
              </a:solidFill>
            </a:endParaRPr>
          </a:p>
          <a:p>
            <a:pPr lvl="1" algn="just"/>
            <a:r>
              <a:rPr lang="fr-FR" sz="2000" dirty="0">
                <a:solidFill>
                  <a:srgbClr val="002060"/>
                </a:solidFill>
              </a:rPr>
              <a:t>Les Français déclarent également leur volonté de recevoir un soutien en ligne du consulat pour leurs démarches courantes. Ils attribuent à cette affirmation une importance de 4,4/5. Ils souhaitent aussi pouvoir contacter facilement par mail ou téléphone avec une administration en France avec 4,62/5. </a:t>
            </a:r>
            <a:r>
              <a:rPr lang="fr-FR" sz="2000" b="1" dirty="0">
                <a:solidFill>
                  <a:srgbClr val="002060"/>
                </a:solidFill>
              </a:rPr>
              <a:t>La mise en place d’une communication facilitée est ici aussi essentielle.</a:t>
            </a:r>
          </a:p>
          <a:p>
            <a:pPr lvl="1" algn="just"/>
            <a:endParaRPr lang="fr-FR" sz="2000" dirty="0">
              <a:solidFill>
                <a:srgbClr val="002060"/>
              </a:solidFill>
            </a:endParaRPr>
          </a:p>
          <a:p>
            <a:pPr lvl="1" algn="just"/>
            <a:endParaRPr lang="fr-FR" sz="2000" dirty="0">
              <a:solidFill>
                <a:srgbClr val="002060"/>
              </a:solidFill>
            </a:endParaRPr>
          </a:p>
          <a:p>
            <a:pPr lvl="1" algn="just"/>
            <a:r>
              <a:rPr lang="fr-FR" sz="2000" dirty="0">
                <a:solidFill>
                  <a:srgbClr val="002060"/>
                </a:solidFill>
              </a:rPr>
              <a:t>  </a:t>
            </a: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Google Shape;351;p11">
            <a:extLst>
              <a:ext uri="{FF2B5EF4-FFF2-40B4-BE49-F238E27FC236}">
                <a16:creationId xmlns:a16="http://schemas.microsoft.com/office/drawing/2014/main" id="{E21DA62C-AFF5-A7E2-34C9-26C352CDC5EC}"/>
              </a:ext>
            </a:extLst>
          </p:cNvPr>
          <p:cNvSpPr txBox="1"/>
          <p:nvPr/>
        </p:nvSpPr>
        <p:spPr>
          <a:xfrm>
            <a:off x="1672135" y="441067"/>
            <a:ext cx="1147187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lt1"/>
                </a:solidFill>
                <a:latin typeface="Helvetica Neue"/>
                <a:ea typeface="Helvetica Neue"/>
                <a:cs typeface="Helvetica Neue"/>
                <a:sym typeface="Helvetica Neue"/>
              </a:rPr>
              <a:t>Recommandations stratégiques</a:t>
            </a:r>
            <a:endParaRPr sz="1400" b="0" i="0" u="none" strike="noStrike" cap="none"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3854142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166</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0" name="Rectangle 9">
            <a:extLst>
              <a:ext uri="{FF2B5EF4-FFF2-40B4-BE49-F238E27FC236}">
                <a16:creationId xmlns:a16="http://schemas.microsoft.com/office/drawing/2014/main" id="{012C5AAA-D428-DBF0-16C3-DAF4CB399F06}"/>
              </a:ext>
            </a:extLst>
          </p:cNvPr>
          <p:cNvSpPr/>
          <p:nvPr/>
        </p:nvSpPr>
        <p:spPr>
          <a:xfrm>
            <a:off x="9026820" y="4989612"/>
            <a:ext cx="234360" cy="307777"/>
          </a:xfrm>
          <a:prstGeom prst="rect">
            <a:avLst/>
          </a:prstGeom>
        </p:spPr>
        <p:txBody>
          <a:bodyPr wrap="none">
            <a:spAutoFit/>
          </a:bodyPr>
          <a:lstStyle/>
          <a:p>
            <a:r>
              <a:rPr lang="fr-FR" dirty="0"/>
              <a:t> </a:t>
            </a:r>
          </a:p>
        </p:txBody>
      </p:sp>
      <p:sp>
        <p:nvSpPr>
          <p:cNvPr id="22" name="Rectangle 21">
            <a:extLst>
              <a:ext uri="{FF2B5EF4-FFF2-40B4-BE49-F238E27FC236}">
                <a16:creationId xmlns:a16="http://schemas.microsoft.com/office/drawing/2014/main" id="{A916A99C-E1FD-F5A7-2475-06492418D127}"/>
              </a:ext>
            </a:extLst>
          </p:cNvPr>
          <p:cNvSpPr/>
          <p:nvPr/>
        </p:nvSpPr>
        <p:spPr>
          <a:xfrm>
            <a:off x="457660" y="2648401"/>
            <a:ext cx="1920719" cy="461665"/>
          </a:xfrm>
          <a:prstGeom prst="rect">
            <a:avLst/>
          </a:prstGeom>
        </p:spPr>
        <p:txBody>
          <a:bodyPr wrap="none">
            <a:spAutoFit/>
          </a:bodyPr>
          <a:lstStyle/>
          <a:p>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La COVID-19</a:t>
            </a:r>
          </a:p>
        </p:txBody>
      </p:sp>
      <p:sp>
        <p:nvSpPr>
          <p:cNvPr id="16" name="ZoneTexte 15">
            <a:extLst>
              <a:ext uri="{FF2B5EF4-FFF2-40B4-BE49-F238E27FC236}">
                <a16:creationId xmlns:a16="http://schemas.microsoft.com/office/drawing/2014/main" id="{BF3A17E9-75E1-7551-6FBD-50AE60ADBFDD}"/>
              </a:ext>
            </a:extLst>
          </p:cNvPr>
          <p:cNvSpPr txBox="1"/>
          <p:nvPr/>
        </p:nvSpPr>
        <p:spPr>
          <a:xfrm>
            <a:off x="457660" y="3558450"/>
            <a:ext cx="17346246" cy="4093428"/>
          </a:xfrm>
          <a:prstGeom prst="rect">
            <a:avLst/>
          </a:prstGeom>
          <a:noFill/>
        </p:spPr>
        <p:txBody>
          <a:bodyPr wrap="square" rtlCol="0">
            <a:spAutoFit/>
          </a:bodyPr>
          <a:lstStyle/>
          <a:p>
            <a:pPr lvl="1" algn="just"/>
            <a:r>
              <a:rPr lang="fr-FR" sz="2000" dirty="0">
                <a:solidFill>
                  <a:srgbClr val="002060"/>
                </a:solidFill>
              </a:rPr>
              <a:t>La COVID-19 a principalement impacté la vie des Français de l’étranger par l’impossibilité de rentrer en France avec les restrictions sanitaires. De plus le changement de mode de vie (télétravail, visioconférence…) les a affecté. La crise économique et la hausse du coût de la vie ont-elles aussi impacté les répondants. </a:t>
            </a:r>
          </a:p>
          <a:p>
            <a:pPr lvl="1" algn="just"/>
            <a:endParaRPr lang="fr-FR" sz="2000" dirty="0">
              <a:solidFill>
                <a:srgbClr val="002060"/>
              </a:solidFill>
            </a:endParaRPr>
          </a:p>
          <a:p>
            <a:pPr lvl="1" algn="just"/>
            <a:r>
              <a:rPr lang="fr-FR" sz="2000" dirty="0">
                <a:solidFill>
                  <a:srgbClr val="002060"/>
                </a:solidFill>
              </a:rPr>
              <a:t>Selon les réponses obtenues sur le baromètre, 61,05% des répondants n’ont pas subi de conséquence économique directe causée par la crise de la COVID-19.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ont principalement bénéficié d’une campagne de vaccination organisée par les autorités locales de leur pays de résidence. En effet, cela représentait 85,5% des répondants. 5% ont quant à eux bénéficié d’une campagne de vaccination organisée par les autorités françaises et 5 % n’ont bénéficié d’aucune campagne de vaccination.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Nous avons aussi constaté que 73,83% des répondants avaient été suffisamment informés des mesures sanitaires prises en cas d’un retour en France. La communication faite sur ces mesures semble donc satisfaisante.</a:t>
            </a:r>
          </a:p>
        </p:txBody>
      </p:sp>
      <p:sp>
        <p:nvSpPr>
          <p:cNvPr id="20" name="Google Shape;351;p11">
            <a:extLst>
              <a:ext uri="{FF2B5EF4-FFF2-40B4-BE49-F238E27FC236}">
                <a16:creationId xmlns:a16="http://schemas.microsoft.com/office/drawing/2014/main" id="{D2BECFA4-AB70-47AC-E233-459B2E658562}"/>
              </a:ext>
            </a:extLst>
          </p:cNvPr>
          <p:cNvSpPr txBox="1"/>
          <p:nvPr/>
        </p:nvSpPr>
        <p:spPr>
          <a:xfrm>
            <a:off x="1672135" y="441067"/>
            <a:ext cx="1147187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lt1"/>
                </a:solidFill>
                <a:latin typeface="Helvetica Neue"/>
                <a:ea typeface="Helvetica Neue"/>
                <a:cs typeface="Helvetica Neue"/>
                <a:sym typeface="Helvetica Neue"/>
              </a:rPr>
              <a:t>Recommandations stratégiques</a:t>
            </a:r>
            <a:endParaRPr sz="1400" b="0" i="0" u="none" strike="noStrike" cap="none"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896962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3"/>
            <a:ext cx="18367010" cy="307778"/>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a:buClr>
                <a:srgbClr val="000000"/>
              </a:buClr>
              <a:buSzPts val="1800"/>
            </a:pPr>
            <a:endParaRPr sz="1800">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50"/>
            <a:ext cx="533400" cy="307682"/>
          </a:xfrm>
          <a:prstGeom prst="rect">
            <a:avLst/>
          </a:prstGeom>
          <a:noFill/>
          <a:ln>
            <a:noFill/>
          </a:ln>
        </p:spPr>
        <p:txBody>
          <a:bodyPr spcFirstLastPara="1" vert="horz" wrap="square" lIns="0" tIns="0" rIns="0" bIns="0" rtlCol="0" anchor="t" anchorCtr="0">
            <a:spAutoFit/>
          </a:bodyPr>
          <a:lstStyle/>
          <a:p>
            <a:fld id="{00000000-1234-1234-1234-123412341234}" type="slidenum">
              <a:rPr lang="fr-FR"/>
              <a:pPr/>
              <a:t>17</a:t>
            </a:fld>
            <a:endParaRPr/>
          </a:p>
        </p:txBody>
      </p:sp>
      <p:grpSp>
        <p:nvGrpSpPr>
          <p:cNvPr id="345" name="Google Shape;345;p11"/>
          <p:cNvGrpSpPr/>
          <p:nvPr/>
        </p:nvGrpSpPr>
        <p:grpSpPr>
          <a:xfrm>
            <a:off x="-55974" y="0"/>
            <a:ext cx="18399545"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a:buClr>
                  <a:srgbClr val="000000"/>
                </a:buClr>
                <a:buSzPts val="1800"/>
              </a:pPr>
              <a:endParaRPr sz="1800">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a:buClr>
                  <a:srgbClr val="000000"/>
                </a:buClr>
                <a:buSzPts val="1800"/>
              </a:pPr>
              <a:endParaRPr sz="1800">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 name="Rectangle 1">
            <a:extLst>
              <a:ext uri="{FF2B5EF4-FFF2-40B4-BE49-F238E27FC236}">
                <a16:creationId xmlns:a16="http://schemas.microsoft.com/office/drawing/2014/main" id="{32865BEE-F550-5C45-8F48-64049FECFF7C}"/>
              </a:ext>
            </a:extLst>
          </p:cNvPr>
          <p:cNvSpPr/>
          <p:nvPr/>
        </p:nvSpPr>
        <p:spPr>
          <a:xfrm>
            <a:off x="397760" y="2186532"/>
            <a:ext cx="2459328"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Double nationalité</a:t>
            </a:r>
          </a:p>
        </p:txBody>
      </p:sp>
      <p:pic>
        <p:nvPicPr>
          <p:cNvPr id="5" name="Image 4">
            <a:extLst>
              <a:ext uri="{FF2B5EF4-FFF2-40B4-BE49-F238E27FC236}">
                <a16:creationId xmlns:a16="http://schemas.microsoft.com/office/drawing/2014/main" id="{B7DF0E83-91B4-160C-1F6C-AFB63EC82E19}"/>
              </a:ext>
            </a:extLst>
          </p:cNvPr>
          <p:cNvPicPr>
            <a:picLocks noChangeAspect="1"/>
          </p:cNvPicPr>
          <p:nvPr/>
        </p:nvPicPr>
        <p:blipFill>
          <a:blip r:embed="rId6"/>
          <a:stretch>
            <a:fillRect/>
          </a:stretch>
        </p:blipFill>
        <p:spPr>
          <a:xfrm>
            <a:off x="3175610" y="3844684"/>
            <a:ext cx="11936375" cy="3090445"/>
          </a:xfrm>
          <a:prstGeom prst="rect">
            <a:avLst/>
          </a:prstGeom>
        </p:spPr>
      </p:pic>
      <p:sp>
        <p:nvSpPr>
          <p:cNvPr id="16" name="ZoneTexte 15">
            <a:extLst>
              <a:ext uri="{FF2B5EF4-FFF2-40B4-BE49-F238E27FC236}">
                <a16:creationId xmlns:a16="http://schemas.microsoft.com/office/drawing/2014/main" id="{B6CC9A14-110E-8301-5C00-873304509CF0}"/>
              </a:ext>
            </a:extLst>
          </p:cNvPr>
          <p:cNvSpPr txBox="1"/>
          <p:nvPr/>
        </p:nvSpPr>
        <p:spPr>
          <a:xfrm>
            <a:off x="1426885" y="7929135"/>
            <a:ext cx="15550231" cy="1015663"/>
          </a:xfrm>
          <a:prstGeom prst="rect">
            <a:avLst/>
          </a:prstGeom>
          <a:noFill/>
        </p:spPr>
        <p:txBody>
          <a:bodyPr wrap="square" rtlCol="0">
            <a:spAutoFit/>
          </a:bodyPr>
          <a:lstStyle/>
          <a:p>
            <a:pPr lvl="1" algn="ct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Nous observons que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39 % des répondants ont une double nationalité</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p>
          <a:p>
            <a:pPr lvl="1" algn="ct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ct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Parmi eux,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50,94%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l’ont obtenu par des liens familiaux et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49,06%</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par d’autres moyens.</a:t>
            </a:r>
          </a:p>
        </p:txBody>
      </p:sp>
      <p:sp>
        <p:nvSpPr>
          <p:cNvPr id="18" name="Rectangle 17">
            <a:extLst>
              <a:ext uri="{FF2B5EF4-FFF2-40B4-BE49-F238E27FC236}">
                <a16:creationId xmlns:a16="http://schemas.microsoft.com/office/drawing/2014/main" id="{600DDC91-D44A-4416-293A-2EEC24ECA951}"/>
              </a:ext>
            </a:extLst>
          </p:cNvPr>
          <p:cNvSpPr/>
          <p:nvPr/>
        </p:nvSpPr>
        <p:spPr>
          <a:xfrm>
            <a:off x="7388348" y="3536907"/>
            <a:ext cx="3510898" cy="307777"/>
          </a:xfrm>
          <a:prstGeom prst="rect">
            <a:avLst/>
          </a:prstGeom>
        </p:spPr>
        <p:txBody>
          <a:bodyPr wrap="none">
            <a:spAutoFit/>
          </a:bodyPr>
          <a:lstStyle/>
          <a:p>
            <a:r>
              <a:rPr lang="fr-FR" b="1" dirty="0">
                <a:solidFill>
                  <a:schemeClr val="bg1">
                    <a:lumMod val="65000"/>
                  </a:schemeClr>
                </a:solidFill>
              </a:rPr>
              <a:t>Disposez-vous d’une autre nationalité?</a:t>
            </a:r>
            <a:endParaRPr lang="fr-FR" b="1" dirty="0">
              <a:solidFill>
                <a:schemeClr val="bg1">
                  <a:lumMod val="65000"/>
                </a:schemeClr>
              </a:solidFill>
              <a:latin typeface="+mn-lt"/>
            </a:endParaRPr>
          </a:p>
        </p:txBody>
      </p:sp>
      <p:sp>
        <p:nvSpPr>
          <p:cNvPr id="19" name="Google Shape;69;p1">
            <a:extLst>
              <a:ext uri="{FF2B5EF4-FFF2-40B4-BE49-F238E27FC236}">
                <a16:creationId xmlns:a16="http://schemas.microsoft.com/office/drawing/2014/main" id="{776307E4-C7A0-89DB-E0C3-94230256F618}"/>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0" name="Google Shape;351;p11">
            <a:extLst>
              <a:ext uri="{FF2B5EF4-FFF2-40B4-BE49-F238E27FC236}">
                <a16:creationId xmlns:a16="http://schemas.microsoft.com/office/drawing/2014/main" id="{A9A7B467-03B1-5C44-D093-C07AF911FE61}"/>
              </a:ext>
            </a:extLst>
          </p:cNvPr>
          <p:cNvSpPr txBox="1"/>
          <p:nvPr/>
        </p:nvSpPr>
        <p:spPr>
          <a:xfrm>
            <a:off x="1627424" y="385901"/>
            <a:ext cx="11471879" cy="1692989"/>
          </a:xfrm>
          <a:prstGeom prst="rect">
            <a:avLst/>
          </a:prstGeom>
          <a:noFill/>
          <a:ln>
            <a:noFill/>
          </a:ln>
        </p:spPr>
        <p:txBody>
          <a:bodyPr spcFirstLastPara="1" wrap="square" lIns="91425" tIns="45701" rIns="91425" bIns="45701" anchor="t" anchorCtr="0">
            <a:spAutoFit/>
          </a:bodyPr>
          <a:lstStyle/>
          <a:p>
            <a:pPr>
              <a:buClr>
                <a:srgbClr val="000000"/>
              </a:buClr>
              <a:buSzPts val="4000"/>
            </a:pPr>
            <a:r>
              <a:rPr lang="fr-FR" sz="4001" b="1" dirty="0">
                <a:solidFill>
                  <a:schemeClr val="lt1"/>
                </a:solidFill>
                <a:latin typeface="Helvetica Neue"/>
                <a:ea typeface="Helvetica Neue"/>
                <a:cs typeface="Helvetica Neue"/>
                <a:sym typeface="Helvetica Neue"/>
              </a:rPr>
              <a:t>Récolte quantitative et analyse des données</a:t>
            </a:r>
          </a:p>
          <a:p>
            <a:pPr>
              <a:buSzPts val="4000"/>
            </a:pPr>
            <a:r>
              <a:rPr lang="fr-FR" sz="2400" b="1" dirty="0">
                <a:solidFill>
                  <a:schemeClr val="bg1"/>
                </a:solidFill>
                <a:latin typeface="Helvetica Neue"/>
                <a:ea typeface="Helvetica Neue"/>
                <a:cs typeface="Helvetica Neue"/>
                <a:sym typeface="Helvetica Neue"/>
              </a:rPr>
              <a:t>Introduction : Analyse générale</a:t>
            </a:r>
            <a:endParaRPr lang="fr-FR" sz="2400" dirty="0">
              <a:solidFill>
                <a:schemeClr val="bg1"/>
              </a:solidFill>
              <a:latin typeface="Helvetica Neue"/>
              <a:ea typeface="Helvetica Neue"/>
              <a:cs typeface="Helvetica Neue"/>
              <a:sym typeface="Helvetica Neue"/>
            </a:endParaRPr>
          </a:p>
          <a:p>
            <a:pPr>
              <a:buClr>
                <a:srgbClr val="000000"/>
              </a:buClr>
              <a:buSzPts val="4000"/>
            </a:pPr>
            <a:endParaRPr lang="fr-FR" sz="4001" b="1" dirty="0">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874322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18</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327136" y="2071518"/>
            <a:ext cx="2488182"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La vie associative </a:t>
            </a:r>
          </a:p>
        </p:txBody>
      </p:sp>
      <p:sp>
        <p:nvSpPr>
          <p:cNvPr id="22" name="Rectangle 21">
            <a:extLst>
              <a:ext uri="{FF2B5EF4-FFF2-40B4-BE49-F238E27FC236}">
                <a16:creationId xmlns:a16="http://schemas.microsoft.com/office/drawing/2014/main" id="{8DEE893A-71D1-3E0F-0074-5E2DB890C263}"/>
              </a:ext>
            </a:extLst>
          </p:cNvPr>
          <p:cNvSpPr/>
          <p:nvPr/>
        </p:nvSpPr>
        <p:spPr>
          <a:xfrm>
            <a:off x="757627" y="3038118"/>
            <a:ext cx="8374408" cy="338554"/>
          </a:xfrm>
          <a:prstGeom prst="rect">
            <a:avLst/>
          </a:prstGeom>
        </p:spPr>
        <p:txBody>
          <a:bodyPr wrap="none">
            <a:spAutoFit/>
          </a:bodyPr>
          <a:lstStyle/>
          <a:p>
            <a:r>
              <a:rPr lang="fr-FR" b="1" dirty="0">
                <a:solidFill>
                  <a:schemeClr val="bg1">
                    <a:lumMod val="65000"/>
                  </a:schemeClr>
                </a:solidFill>
              </a:rPr>
              <a:t>Êtes-vous </a:t>
            </a:r>
            <a:r>
              <a:rPr lang="fr-FR" sz="1600" b="1" dirty="0">
                <a:solidFill>
                  <a:schemeClr val="bg1">
                    <a:lumMod val="65000"/>
                  </a:schemeClr>
                </a:solidFill>
              </a:rPr>
              <a:t>membre</a:t>
            </a:r>
            <a:r>
              <a:rPr lang="fr-FR" b="1" dirty="0">
                <a:solidFill>
                  <a:schemeClr val="bg1">
                    <a:lumMod val="65000"/>
                  </a:schemeClr>
                </a:solidFill>
              </a:rPr>
              <a:t> d'une (ou plusieurs) association(s) locale(s) dans votre pays de résidence ?</a:t>
            </a:r>
            <a:endParaRPr lang="fr-FR" b="1" dirty="0">
              <a:solidFill>
                <a:schemeClr val="bg1">
                  <a:lumMod val="65000"/>
                </a:schemeClr>
              </a:solidFill>
              <a:latin typeface="+mn-lt"/>
            </a:endParaRPr>
          </a:p>
        </p:txBody>
      </p:sp>
      <p:sp>
        <p:nvSpPr>
          <p:cNvPr id="25" name="ZoneTexte 24">
            <a:extLst>
              <a:ext uri="{FF2B5EF4-FFF2-40B4-BE49-F238E27FC236}">
                <a16:creationId xmlns:a16="http://schemas.microsoft.com/office/drawing/2014/main" id="{C38FC102-E22B-DB8C-D27F-B262856641E8}"/>
              </a:ext>
            </a:extLst>
          </p:cNvPr>
          <p:cNvSpPr txBox="1"/>
          <p:nvPr/>
        </p:nvSpPr>
        <p:spPr>
          <a:xfrm>
            <a:off x="10182163" y="4856035"/>
            <a:ext cx="6861081" cy="1787541"/>
          </a:xfrm>
          <a:prstGeom prst="rect">
            <a:avLst/>
          </a:prstGeom>
          <a:noFill/>
        </p:spPr>
        <p:txBody>
          <a:bodyPr wrap="square" rtlCol="0">
            <a:spAutoFit/>
          </a:bodyPr>
          <a:lstStyle/>
          <a:p>
            <a:pPr lvl="1" algn="ctr">
              <a:lnSpc>
                <a:spcPct val="150000"/>
              </a:lnSpc>
            </a:pPr>
            <a:r>
              <a:rPr lang="fr-FR" sz="3600" dirty="0">
                <a:ln>
                  <a:solidFill>
                    <a:srgbClr val="001D58"/>
                  </a:solidFill>
                </a:ln>
                <a:noFill/>
              </a:rPr>
              <a:t>68,18%</a:t>
            </a:r>
          </a:p>
          <a:p>
            <a:pPr lvl="1" algn="ctr">
              <a:lnSpc>
                <a:spcPct val="150000"/>
              </a:lnSpc>
            </a:pP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ne sont pas membre d’une association locale dans leur pays de résidence.</a:t>
            </a:r>
          </a:p>
        </p:txBody>
      </p:sp>
      <p:pic>
        <p:nvPicPr>
          <p:cNvPr id="5" name="Image 4">
            <a:extLst>
              <a:ext uri="{FF2B5EF4-FFF2-40B4-BE49-F238E27FC236}">
                <a16:creationId xmlns:a16="http://schemas.microsoft.com/office/drawing/2014/main" id="{BDC1D198-52AC-38F5-CB6F-F81B6F2FF8E8}"/>
              </a:ext>
            </a:extLst>
          </p:cNvPr>
          <p:cNvPicPr>
            <a:picLocks noChangeAspect="1"/>
          </p:cNvPicPr>
          <p:nvPr/>
        </p:nvPicPr>
        <p:blipFill>
          <a:blip r:embed="rId6"/>
          <a:stretch>
            <a:fillRect/>
          </a:stretch>
        </p:blipFill>
        <p:spPr>
          <a:xfrm>
            <a:off x="992782" y="3620224"/>
            <a:ext cx="7113057" cy="6046704"/>
          </a:xfrm>
          <a:prstGeom prst="rect">
            <a:avLst/>
          </a:prstGeom>
        </p:spPr>
      </p:pic>
      <p:sp>
        <p:nvSpPr>
          <p:cNvPr id="18" name="Google Shape;69;p1">
            <a:extLst>
              <a:ext uri="{FF2B5EF4-FFF2-40B4-BE49-F238E27FC236}">
                <a16:creationId xmlns:a16="http://schemas.microsoft.com/office/drawing/2014/main" id="{5A2CF0C4-D294-1497-F0A7-46BDD855B475}"/>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9" name="Google Shape;351;p11">
            <a:extLst>
              <a:ext uri="{FF2B5EF4-FFF2-40B4-BE49-F238E27FC236}">
                <a16:creationId xmlns:a16="http://schemas.microsoft.com/office/drawing/2014/main" id="{6D94DAC0-5917-C769-603C-CB76C8F694D9}"/>
              </a:ext>
            </a:extLst>
          </p:cNvPr>
          <p:cNvSpPr txBox="1"/>
          <p:nvPr/>
        </p:nvSpPr>
        <p:spPr>
          <a:xfrm>
            <a:off x="1627424" y="385901"/>
            <a:ext cx="11471879" cy="1692989"/>
          </a:xfrm>
          <a:prstGeom prst="rect">
            <a:avLst/>
          </a:prstGeom>
          <a:noFill/>
          <a:ln>
            <a:noFill/>
          </a:ln>
        </p:spPr>
        <p:txBody>
          <a:bodyPr spcFirstLastPara="1" wrap="square" lIns="91425" tIns="45701" rIns="91425" bIns="45701" anchor="t" anchorCtr="0">
            <a:spAutoFit/>
          </a:bodyPr>
          <a:lstStyle/>
          <a:p>
            <a:pPr>
              <a:buClr>
                <a:srgbClr val="000000"/>
              </a:buClr>
              <a:buSzPts val="4000"/>
            </a:pPr>
            <a:r>
              <a:rPr lang="fr-FR" sz="4001" b="1" dirty="0">
                <a:solidFill>
                  <a:schemeClr val="lt1"/>
                </a:solidFill>
                <a:latin typeface="Helvetica Neue"/>
                <a:ea typeface="Helvetica Neue"/>
                <a:cs typeface="Helvetica Neue"/>
                <a:sym typeface="Helvetica Neue"/>
              </a:rPr>
              <a:t>Récolte quantitative et analyse des données</a:t>
            </a:r>
          </a:p>
          <a:p>
            <a:pPr>
              <a:buSzPts val="4000"/>
            </a:pPr>
            <a:r>
              <a:rPr lang="fr-FR" sz="2400" b="1" dirty="0">
                <a:solidFill>
                  <a:schemeClr val="bg1"/>
                </a:solidFill>
                <a:latin typeface="Helvetica Neue"/>
                <a:ea typeface="Helvetica Neue"/>
                <a:cs typeface="Helvetica Neue"/>
                <a:sym typeface="Helvetica Neue"/>
              </a:rPr>
              <a:t>Introduction : Analyse générale</a:t>
            </a:r>
            <a:endParaRPr lang="fr-FR" sz="2400" dirty="0">
              <a:solidFill>
                <a:schemeClr val="bg1"/>
              </a:solidFill>
              <a:latin typeface="Helvetica Neue"/>
              <a:ea typeface="Helvetica Neue"/>
              <a:cs typeface="Helvetica Neue"/>
              <a:sym typeface="Helvetica Neue"/>
            </a:endParaRPr>
          </a:p>
          <a:p>
            <a:pPr>
              <a:buClr>
                <a:srgbClr val="000000"/>
              </a:buClr>
              <a:buSzPts val="4000"/>
            </a:pPr>
            <a:endParaRPr lang="fr-FR" sz="4001" b="1" dirty="0">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38257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19</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pic>
        <p:nvPicPr>
          <p:cNvPr id="14" name="Google Shape;208;p1" descr="RÃ©sultat de recherche d'images pour &quot;macbook&quot;">
            <a:extLst>
              <a:ext uri="{FF2B5EF4-FFF2-40B4-BE49-F238E27FC236}">
                <a16:creationId xmlns:a16="http://schemas.microsoft.com/office/drawing/2014/main" id="{4913AEB1-B1AE-BF47-9E12-90034B89B4B1}"/>
              </a:ext>
            </a:extLst>
          </p:cNvPr>
          <p:cNvPicPr preferRelativeResize="0"/>
          <p:nvPr/>
        </p:nvPicPr>
        <p:blipFill rotWithShape="1">
          <a:blip r:embed="rId6">
            <a:alphaModFix/>
          </a:blip>
          <a:srcRect l="24136" t="18326" b="17836"/>
          <a:stretch/>
        </p:blipFill>
        <p:spPr>
          <a:xfrm>
            <a:off x="0" y="3031138"/>
            <a:ext cx="7257980" cy="5305373"/>
          </a:xfrm>
          <a:prstGeom prst="rect">
            <a:avLst/>
          </a:prstGeom>
          <a:noFill/>
          <a:ln>
            <a:noFill/>
          </a:ln>
        </p:spPr>
      </p:pic>
      <p:pic>
        <p:nvPicPr>
          <p:cNvPr id="15" name="Google Shape;209;p1" descr="RÃ©sultat de recherche d'images pour &quot;qualtrics&quot;">
            <a:extLst>
              <a:ext uri="{FF2B5EF4-FFF2-40B4-BE49-F238E27FC236}">
                <a16:creationId xmlns:a16="http://schemas.microsoft.com/office/drawing/2014/main" id="{FF353967-4FB0-6347-B6CD-A85190138E68}"/>
              </a:ext>
            </a:extLst>
          </p:cNvPr>
          <p:cNvPicPr preferRelativeResize="0"/>
          <p:nvPr/>
        </p:nvPicPr>
        <p:blipFill rotWithShape="1">
          <a:blip r:embed="rId7">
            <a:alphaModFix/>
          </a:blip>
          <a:srcRect l="37259" t="20632" r="1752" b="2897"/>
          <a:stretch/>
        </p:blipFill>
        <p:spPr>
          <a:xfrm>
            <a:off x="-1" y="3300515"/>
            <a:ext cx="6280879" cy="4149595"/>
          </a:xfrm>
          <a:prstGeom prst="rect">
            <a:avLst/>
          </a:prstGeom>
          <a:noFill/>
          <a:ln>
            <a:noFill/>
          </a:ln>
        </p:spPr>
      </p:pic>
      <p:sp>
        <p:nvSpPr>
          <p:cNvPr id="16" name="ZoneTexte 15">
            <a:extLst>
              <a:ext uri="{FF2B5EF4-FFF2-40B4-BE49-F238E27FC236}">
                <a16:creationId xmlns:a16="http://schemas.microsoft.com/office/drawing/2014/main" id="{8672D4C5-DBAD-FC43-B57F-0DC45D6068D0}"/>
              </a:ext>
            </a:extLst>
          </p:cNvPr>
          <p:cNvSpPr txBox="1"/>
          <p:nvPr/>
        </p:nvSpPr>
        <p:spPr>
          <a:xfrm>
            <a:off x="366393" y="3031139"/>
            <a:ext cx="3632887" cy="307777"/>
          </a:xfrm>
          <a:prstGeom prst="rect">
            <a:avLst/>
          </a:prstGeom>
          <a:noFill/>
        </p:spPr>
        <p:txBody>
          <a:bodyPr wrap="square" rtlCol="0">
            <a:spAutoFit/>
          </a:bodyPr>
          <a:lstStyle/>
          <a:p>
            <a:r>
              <a:rPr lang="fr-FR" sz="14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Titre</a:t>
            </a:r>
          </a:p>
        </p:txBody>
      </p:sp>
      <p:sp>
        <p:nvSpPr>
          <p:cNvPr id="17" name="Rectangle 16">
            <a:extLst>
              <a:ext uri="{FF2B5EF4-FFF2-40B4-BE49-F238E27FC236}">
                <a16:creationId xmlns:a16="http://schemas.microsoft.com/office/drawing/2014/main" id="{A1F97612-B24E-67B8-DEFC-3066D643782C}"/>
              </a:ext>
            </a:extLst>
          </p:cNvPr>
          <p:cNvSpPr/>
          <p:nvPr/>
        </p:nvSpPr>
        <p:spPr>
          <a:xfrm>
            <a:off x="7698248" y="2046058"/>
            <a:ext cx="9762609" cy="415498"/>
          </a:xfrm>
          <a:prstGeom prst="rect">
            <a:avLst/>
          </a:prstGeom>
        </p:spPr>
        <p:txBody>
          <a:bodyPr wrap="none">
            <a:spAutoFit/>
          </a:bodyPr>
          <a:lstStyle/>
          <a:p>
            <a:pPr algn="ctr"/>
            <a:r>
              <a:rPr lang="fr-FR" sz="2100" b="1" u="sng"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Comment se définissent les répondants en tant que français de l’étranger ?</a:t>
            </a:r>
          </a:p>
        </p:txBody>
      </p:sp>
      <p:sp>
        <p:nvSpPr>
          <p:cNvPr id="20" name="ZoneTexte 19">
            <a:extLst>
              <a:ext uri="{FF2B5EF4-FFF2-40B4-BE49-F238E27FC236}">
                <a16:creationId xmlns:a16="http://schemas.microsoft.com/office/drawing/2014/main" id="{0B553306-297E-6A2F-AC79-822311CD6EC7}"/>
              </a:ext>
            </a:extLst>
          </p:cNvPr>
          <p:cNvSpPr txBox="1"/>
          <p:nvPr/>
        </p:nvSpPr>
        <p:spPr>
          <a:xfrm>
            <a:off x="8691642" y="2700541"/>
            <a:ext cx="6282490" cy="3785652"/>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culture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68,45% des répondants)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langue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59,06% d’entre eux)</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nationalité</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55,22% d’entre eux)</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 Leurs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liens familiaux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41,25% d’entre eux)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 Leurs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centres d’intérêt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35,48% d’entre eux)</a:t>
            </a: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FB56D8AA-89D4-28E4-6A6B-1C1478E0093B}"/>
              </a:ext>
            </a:extLst>
          </p:cNvPr>
          <p:cNvSpPr/>
          <p:nvPr/>
        </p:nvSpPr>
        <p:spPr>
          <a:xfrm>
            <a:off x="7698248" y="6181826"/>
            <a:ext cx="6282490" cy="415498"/>
          </a:xfrm>
          <a:prstGeom prst="rect">
            <a:avLst/>
          </a:prstGeom>
        </p:spPr>
        <p:txBody>
          <a:bodyPr wrap="none">
            <a:spAutoFit/>
          </a:bodyPr>
          <a:lstStyle/>
          <a:p>
            <a:pPr algn="ctr"/>
            <a:r>
              <a:rPr lang="fr-FR" sz="2100" b="1" u="sng"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Quelles sont leurs principales préoccupations ?</a:t>
            </a:r>
          </a:p>
        </p:txBody>
      </p:sp>
      <p:sp>
        <p:nvSpPr>
          <p:cNvPr id="22" name="ZoneTexte 21">
            <a:extLst>
              <a:ext uri="{FF2B5EF4-FFF2-40B4-BE49-F238E27FC236}">
                <a16:creationId xmlns:a16="http://schemas.microsoft.com/office/drawing/2014/main" id="{64DD2863-F096-2CA3-1106-E1C0AE0BDA43}"/>
              </a:ext>
            </a:extLst>
          </p:cNvPr>
          <p:cNvSpPr txBox="1"/>
          <p:nvPr/>
        </p:nvSpPr>
        <p:spPr>
          <a:xfrm>
            <a:off x="8691642" y="6774929"/>
            <a:ext cx="7819296" cy="3477875"/>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 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39,97% des répondants)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 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situation internationale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33,14% d’entre eux)</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 L’accès à une</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assurance médicale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33,14% d’entre eux)</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 L’</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 leurs enfants (pour 29,02% d’entre eux)</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 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dérèglement climatique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24,3% d’entre eux)</a:t>
            </a: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Google Shape;69;p1">
            <a:extLst>
              <a:ext uri="{FF2B5EF4-FFF2-40B4-BE49-F238E27FC236}">
                <a16:creationId xmlns:a16="http://schemas.microsoft.com/office/drawing/2014/main" id="{AD6EAC73-2A38-87B9-5D7D-262730C394ED}"/>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4" name="Google Shape;351;p11">
            <a:extLst>
              <a:ext uri="{FF2B5EF4-FFF2-40B4-BE49-F238E27FC236}">
                <a16:creationId xmlns:a16="http://schemas.microsoft.com/office/drawing/2014/main" id="{DEDCA8ED-2362-EC54-4EEA-132B7653EA8A}"/>
              </a:ext>
            </a:extLst>
          </p:cNvPr>
          <p:cNvSpPr txBox="1"/>
          <p:nvPr/>
        </p:nvSpPr>
        <p:spPr>
          <a:xfrm>
            <a:off x="1627424" y="385901"/>
            <a:ext cx="11471879" cy="1692989"/>
          </a:xfrm>
          <a:prstGeom prst="rect">
            <a:avLst/>
          </a:prstGeom>
          <a:noFill/>
          <a:ln>
            <a:noFill/>
          </a:ln>
        </p:spPr>
        <p:txBody>
          <a:bodyPr spcFirstLastPara="1" wrap="square" lIns="91425" tIns="45701" rIns="91425" bIns="45701" anchor="t" anchorCtr="0">
            <a:spAutoFit/>
          </a:bodyPr>
          <a:lstStyle/>
          <a:p>
            <a:pPr>
              <a:buClr>
                <a:srgbClr val="000000"/>
              </a:buClr>
              <a:buSzPts val="4000"/>
            </a:pPr>
            <a:r>
              <a:rPr lang="fr-FR" sz="4001" b="1" dirty="0">
                <a:solidFill>
                  <a:schemeClr val="lt1"/>
                </a:solidFill>
                <a:latin typeface="Helvetica Neue"/>
                <a:ea typeface="Helvetica Neue"/>
                <a:cs typeface="Helvetica Neue"/>
                <a:sym typeface="Helvetica Neue"/>
              </a:rPr>
              <a:t>Récolte quantitative et analyse des données</a:t>
            </a:r>
          </a:p>
          <a:p>
            <a:pPr>
              <a:buSzPts val="4000"/>
            </a:pPr>
            <a:r>
              <a:rPr lang="fr-FR" sz="2400" b="1" dirty="0">
                <a:solidFill>
                  <a:schemeClr val="bg1"/>
                </a:solidFill>
                <a:latin typeface="Helvetica Neue"/>
                <a:ea typeface="Helvetica Neue"/>
                <a:cs typeface="Helvetica Neue"/>
                <a:sym typeface="Helvetica Neue"/>
              </a:rPr>
              <a:t>Introduction : Analyse générale</a:t>
            </a:r>
            <a:endParaRPr lang="fr-FR" sz="2400" dirty="0">
              <a:solidFill>
                <a:schemeClr val="bg1"/>
              </a:solidFill>
              <a:latin typeface="Helvetica Neue"/>
              <a:ea typeface="Helvetica Neue"/>
              <a:cs typeface="Helvetica Neue"/>
              <a:sym typeface="Helvetica Neue"/>
            </a:endParaRPr>
          </a:p>
          <a:p>
            <a:pPr>
              <a:buClr>
                <a:srgbClr val="000000"/>
              </a:buClr>
              <a:buSzPts val="4000"/>
            </a:pPr>
            <a:endParaRPr lang="fr-FR" sz="4001" b="1" dirty="0">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623128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lt1">
            <a:alpha val="84190"/>
          </a:schemeClr>
        </a:solidFill>
        <a:effectLst/>
      </p:bgPr>
    </p:bg>
    <p:spTree>
      <p:nvGrpSpPr>
        <p:cNvPr id="1" name="Shape 74"/>
        <p:cNvGrpSpPr/>
        <p:nvPr/>
      </p:nvGrpSpPr>
      <p:grpSpPr>
        <a:xfrm>
          <a:off x="0" y="0"/>
          <a:ext cx="0" cy="0"/>
          <a:chOff x="0" y="0"/>
          <a:chExt cx="0" cy="0"/>
        </a:xfrm>
      </p:grpSpPr>
      <p:pic>
        <p:nvPicPr>
          <p:cNvPr id="75" name="Google Shape;75;p2"/>
          <p:cNvPicPr preferRelativeResize="0"/>
          <p:nvPr/>
        </p:nvPicPr>
        <p:blipFill rotWithShape="1">
          <a:blip r:embed="rId3">
            <a:alphaModFix/>
          </a:blip>
          <a:srcRect/>
          <a:stretch/>
        </p:blipFill>
        <p:spPr>
          <a:xfrm>
            <a:off x="34286" y="0"/>
            <a:ext cx="18287998" cy="10286998"/>
          </a:xfrm>
          <a:prstGeom prst="rect">
            <a:avLst/>
          </a:prstGeom>
          <a:noFill/>
          <a:ln>
            <a:noFill/>
          </a:ln>
        </p:spPr>
      </p:pic>
      <p:sp>
        <p:nvSpPr>
          <p:cNvPr id="19" name="Google Shape;49;p1">
            <a:extLst>
              <a:ext uri="{FF2B5EF4-FFF2-40B4-BE49-F238E27FC236}">
                <a16:creationId xmlns:a16="http://schemas.microsoft.com/office/drawing/2014/main" id="{735EBD25-C0DB-1E49-A0EF-553119AEE59A}"/>
              </a:ext>
            </a:extLst>
          </p:cNvPr>
          <p:cNvSpPr/>
          <p:nvPr/>
        </p:nvSpPr>
        <p:spPr>
          <a:xfrm>
            <a:off x="-22861" y="-36863"/>
            <a:ext cx="18333720" cy="10304032"/>
          </a:xfrm>
          <a:custGeom>
            <a:avLst/>
            <a:gdLst/>
            <a:ahLst/>
            <a:cxnLst/>
            <a:rect l="l" t="t" r="r" b="b"/>
            <a:pathLst>
              <a:path w="18288000" h="9836785" extrusionOk="0">
                <a:moveTo>
                  <a:pt x="0" y="9836473"/>
                </a:moveTo>
                <a:lnTo>
                  <a:pt x="18288000" y="9836473"/>
                </a:lnTo>
                <a:lnTo>
                  <a:pt x="18288000" y="0"/>
                </a:lnTo>
                <a:lnTo>
                  <a:pt x="0" y="0"/>
                </a:lnTo>
                <a:lnTo>
                  <a:pt x="0" y="9836473"/>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bg2"/>
              </a:solidFill>
              <a:latin typeface="Calibri"/>
              <a:ea typeface="Calibri"/>
              <a:cs typeface="Calibri"/>
              <a:sym typeface="Calibri"/>
            </a:endParaRPr>
          </a:p>
        </p:txBody>
      </p:sp>
      <p:sp>
        <p:nvSpPr>
          <p:cNvPr id="77" name="Google Shape;77;p2"/>
          <p:cNvSpPr/>
          <p:nvPr/>
        </p:nvSpPr>
        <p:spPr>
          <a:xfrm flipH="1">
            <a:off x="3301399" y="2091767"/>
            <a:ext cx="59238" cy="7426702"/>
          </a:xfrm>
          <a:custGeom>
            <a:avLst/>
            <a:gdLst/>
            <a:ahLst/>
            <a:cxnLst/>
            <a:rect l="l" t="t" r="r" b="b"/>
            <a:pathLst>
              <a:path w="161925" h="7085965" extrusionOk="0">
                <a:moveTo>
                  <a:pt x="161924" y="82211"/>
                </a:moveTo>
                <a:lnTo>
                  <a:pt x="161924" y="7003664"/>
                </a:lnTo>
                <a:lnTo>
                  <a:pt x="138215" y="7061805"/>
                </a:lnTo>
                <a:lnTo>
                  <a:pt x="80962" y="7085892"/>
                </a:lnTo>
                <a:lnTo>
                  <a:pt x="49451" y="7079429"/>
                </a:lnTo>
                <a:lnTo>
                  <a:pt x="23715" y="7061805"/>
                </a:lnTo>
                <a:lnTo>
                  <a:pt x="6363" y="7035668"/>
                </a:lnTo>
                <a:lnTo>
                  <a:pt x="0" y="7003664"/>
                </a:lnTo>
                <a:lnTo>
                  <a:pt x="0" y="82227"/>
                </a:lnTo>
                <a:lnTo>
                  <a:pt x="6363" y="50216"/>
                </a:lnTo>
                <a:lnTo>
                  <a:pt x="23715" y="24080"/>
                </a:lnTo>
                <a:lnTo>
                  <a:pt x="49451" y="6460"/>
                </a:lnTo>
                <a:lnTo>
                  <a:pt x="80962" y="0"/>
                </a:lnTo>
                <a:lnTo>
                  <a:pt x="112480" y="6453"/>
                </a:lnTo>
                <a:lnTo>
                  <a:pt x="138215" y="24072"/>
                </a:lnTo>
                <a:lnTo>
                  <a:pt x="155563" y="50207"/>
                </a:lnTo>
                <a:lnTo>
                  <a:pt x="161924" y="82211"/>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8" name="Google Shape;78;p2"/>
          <p:cNvPicPr preferRelativeResize="0"/>
          <p:nvPr/>
        </p:nvPicPr>
        <p:blipFill rotWithShape="1">
          <a:blip r:embed="rId4">
            <a:alphaModFix/>
          </a:blip>
          <a:srcRect/>
          <a:stretch/>
        </p:blipFill>
        <p:spPr>
          <a:xfrm>
            <a:off x="15278134" y="227889"/>
            <a:ext cx="2828924" cy="904771"/>
          </a:xfrm>
          <a:prstGeom prst="rect">
            <a:avLst/>
          </a:prstGeom>
          <a:noFill/>
          <a:ln>
            <a:noFill/>
          </a:ln>
        </p:spPr>
      </p:pic>
      <p:sp>
        <p:nvSpPr>
          <p:cNvPr id="79" name="Google Shape;79;p2"/>
          <p:cNvSpPr txBox="1"/>
          <p:nvPr/>
        </p:nvSpPr>
        <p:spPr>
          <a:xfrm>
            <a:off x="3544996" y="1425180"/>
            <a:ext cx="2663607" cy="2570575"/>
          </a:xfrm>
          <a:prstGeom prst="rect">
            <a:avLst/>
          </a:prstGeom>
          <a:noFill/>
          <a:ln>
            <a:noFill/>
          </a:ln>
        </p:spPr>
        <p:txBody>
          <a:bodyPr spcFirstLastPara="1" wrap="square" lIns="0" tIns="15875" rIns="0" bIns="0" anchor="t" anchorCtr="0">
            <a:spAutoFit/>
          </a:bodyPr>
          <a:lstStyle/>
          <a:p>
            <a:pPr marL="12700" marR="0" lvl="0" indent="0" algn="l" rtl="0">
              <a:lnSpc>
                <a:spcPct val="100000"/>
              </a:lnSpc>
              <a:spcBef>
                <a:spcPts val="0"/>
              </a:spcBef>
              <a:spcAft>
                <a:spcPts val="0"/>
              </a:spcAft>
              <a:buClr>
                <a:srgbClr val="000000"/>
              </a:buClr>
              <a:buSzPts val="16600"/>
              <a:buFont typeface="Arial"/>
              <a:buNone/>
            </a:pPr>
            <a:r>
              <a:rPr lang="fr-FR" sz="16600" b="1" i="0" u="none" strike="noStrike" cap="none" dirty="0">
                <a:solidFill>
                  <a:srgbClr val="192745"/>
                </a:solidFill>
                <a:latin typeface="Trebuchet MS"/>
                <a:ea typeface="Trebuchet MS"/>
                <a:cs typeface="Trebuchet MS"/>
                <a:sym typeface="Trebuchet MS"/>
              </a:rPr>
              <a:t>1</a:t>
            </a:r>
            <a:endParaRPr sz="16600" b="1" i="0" u="none" strike="noStrike" cap="none" dirty="0">
              <a:solidFill>
                <a:srgbClr val="192745"/>
              </a:solidFill>
              <a:latin typeface="Trebuchet MS"/>
              <a:ea typeface="Trebuchet MS"/>
              <a:cs typeface="Trebuchet MS"/>
              <a:sym typeface="Trebuchet MS"/>
            </a:endParaRPr>
          </a:p>
        </p:txBody>
      </p:sp>
      <p:sp>
        <p:nvSpPr>
          <p:cNvPr id="80" name="Google Shape;80;p2"/>
          <p:cNvSpPr txBox="1"/>
          <p:nvPr/>
        </p:nvSpPr>
        <p:spPr>
          <a:xfrm>
            <a:off x="3670331" y="4177710"/>
            <a:ext cx="6021851" cy="2568652"/>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Clr>
                <a:srgbClr val="000000"/>
              </a:buClr>
              <a:buSzPts val="16600"/>
              <a:buFont typeface="Arial"/>
              <a:buNone/>
            </a:pPr>
            <a:r>
              <a:rPr lang="fr-FR" sz="16600" b="1" i="0" u="none" strike="noStrike" cap="none">
                <a:solidFill>
                  <a:srgbClr val="587DB8"/>
                </a:solidFill>
                <a:latin typeface="Trebuchet MS"/>
                <a:ea typeface="Trebuchet MS"/>
                <a:cs typeface="Trebuchet MS"/>
                <a:sym typeface="Trebuchet MS"/>
              </a:rPr>
              <a:t>2</a:t>
            </a:r>
            <a:endParaRPr sz="16600" b="1" i="0" u="none" strike="noStrike" cap="none">
              <a:solidFill>
                <a:srgbClr val="587DB8"/>
              </a:solidFill>
              <a:latin typeface="Trebuchet MS"/>
              <a:ea typeface="Trebuchet MS"/>
              <a:cs typeface="Trebuchet MS"/>
              <a:sym typeface="Trebuchet MS"/>
            </a:endParaRPr>
          </a:p>
        </p:txBody>
      </p:sp>
      <p:sp>
        <p:nvSpPr>
          <p:cNvPr id="81" name="Google Shape;81;p2"/>
          <p:cNvSpPr txBox="1"/>
          <p:nvPr/>
        </p:nvSpPr>
        <p:spPr>
          <a:xfrm>
            <a:off x="3682493" y="7113846"/>
            <a:ext cx="4648433" cy="2568652"/>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Clr>
                <a:srgbClr val="000000"/>
              </a:buClr>
              <a:buSzPts val="16600"/>
              <a:buFont typeface="Arial"/>
              <a:buNone/>
            </a:pPr>
            <a:r>
              <a:rPr lang="fr-FR" sz="16600" b="1" i="0" u="none" strike="noStrike" cap="none">
                <a:solidFill>
                  <a:srgbClr val="9DD2F5"/>
                </a:solidFill>
                <a:latin typeface="Trebuchet MS"/>
                <a:ea typeface="Trebuchet MS"/>
                <a:cs typeface="Trebuchet MS"/>
                <a:sym typeface="Trebuchet MS"/>
              </a:rPr>
              <a:t>3</a:t>
            </a:r>
            <a:endParaRPr sz="16600" b="1" i="0" u="none" strike="noStrike" cap="none">
              <a:solidFill>
                <a:srgbClr val="9DD2F5"/>
              </a:solidFill>
              <a:latin typeface="Trebuchet MS"/>
              <a:ea typeface="Trebuchet MS"/>
              <a:cs typeface="Trebuchet MS"/>
              <a:sym typeface="Trebuchet MS"/>
            </a:endParaRPr>
          </a:p>
        </p:txBody>
      </p:sp>
      <p:sp>
        <p:nvSpPr>
          <p:cNvPr id="82" name="Google Shape;82;p2"/>
          <p:cNvSpPr txBox="1"/>
          <p:nvPr/>
        </p:nvSpPr>
        <p:spPr>
          <a:xfrm>
            <a:off x="4558885" y="2711659"/>
            <a:ext cx="8497548"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fr-FR" sz="4000" b="0" i="0" u="none" strike="noStrike" cap="none" dirty="0">
                <a:solidFill>
                  <a:schemeClr val="lt1"/>
                </a:solidFill>
                <a:latin typeface="Helvetica Neue"/>
                <a:ea typeface="Helvetica Neue"/>
                <a:cs typeface="Helvetica Neue"/>
                <a:sym typeface="Helvetica Neue"/>
              </a:rPr>
              <a:t>Rappel : contexte et méthodologie</a:t>
            </a:r>
            <a:endParaRPr sz="1400" b="0" i="0" u="none" strike="noStrike" cap="none" dirty="0">
              <a:solidFill>
                <a:srgbClr val="000000"/>
              </a:solidFill>
              <a:latin typeface="Helvetica Neue"/>
              <a:ea typeface="Helvetica Neue"/>
              <a:cs typeface="Helvetica Neue"/>
              <a:sym typeface="Helvetica Neue"/>
            </a:endParaRPr>
          </a:p>
        </p:txBody>
      </p:sp>
      <p:sp>
        <p:nvSpPr>
          <p:cNvPr id="83" name="Google Shape;83;p2"/>
          <p:cNvSpPr txBox="1"/>
          <p:nvPr/>
        </p:nvSpPr>
        <p:spPr>
          <a:xfrm>
            <a:off x="4876799" y="5462036"/>
            <a:ext cx="10401335"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fr-FR" sz="4000" b="0" i="0" u="none" strike="noStrike" cap="none" dirty="0">
                <a:solidFill>
                  <a:schemeClr val="lt1"/>
                </a:solidFill>
                <a:latin typeface="Helvetica Neue"/>
                <a:ea typeface="Helvetica Neue"/>
                <a:cs typeface="Helvetica Neue"/>
                <a:sym typeface="Helvetica Neue"/>
              </a:rPr>
              <a:t>Récolte quantitative et analyse des données</a:t>
            </a:r>
            <a:endParaRPr sz="1400" b="0" i="0" u="none" strike="noStrike" cap="none" dirty="0">
              <a:solidFill>
                <a:srgbClr val="000000"/>
              </a:solidFill>
              <a:latin typeface="Helvetica Neue"/>
              <a:ea typeface="Helvetica Neue"/>
              <a:cs typeface="Helvetica Neue"/>
              <a:sym typeface="Helvetica Neue"/>
            </a:endParaRPr>
          </a:p>
        </p:txBody>
      </p:sp>
      <p:sp>
        <p:nvSpPr>
          <p:cNvPr id="84" name="Google Shape;84;p2"/>
          <p:cNvSpPr txBox="1"/>
          <p:nvPr/>
        </p:nvSpPr>
        <p:spPr>
          <a:xfrm>
            <a:off x="5105400" y="8434599"/>
            <a:ext cx="11202363" cy="70784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fr-FR" sz="4000" b="0" u="none" strike="noStrike" cap="none" dirty="0">
                <a:solidFill>
                  <a:schemeClr val="lt1"/>
                </a:solidFill>
                <a:latin typeface="Helvetica Neue"/>
                <a:ea typeface="Helvetica Neue"/>
                <a:cs typeface="Helvetica Neue"/>
                <a:sym typeface="Helvetica Neue"/>
              </a:rPr>
              <a:t>Recommandations stratégiques</a:t>
            </a:r>
            <a:endParaRPr sz="4000" b="0" u="none" strike="noStrike" cap="none" dirty="0">
              <a:solidFill>
                <a:srgbClr val="000000"/>
              </a:solidFill>
              <a:latin typeface="Helvetica Neue"/>
              <a:ea typeface="Helvetica Neue"/>
              <a:cs typeface="Helvetica Neue"/>
              <a:sym typeface="Helvetica Neue"/>
            </a:endParaRPr>
          </a:p>
        </p:txBody>
      </p:sp>
      <p:sp>
        <p:nvSpPr>
          <p:cNvPr id="85" name="Google Shape;85;p2"/>
          <p:cNvSpPr txBox="1"/>
          <p:nvPr/>
        </p:nvSpPr>
        <p:spPr>
          <a:xfrm>
            <a:off x="152400" y="77812"/>
            <a:ext cx="4953000"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fr-FR" sz="6600" b="1" i="0" u="none" strike="noStrike" cap="none">
                <a:solidFill>
                  <a:schemeClr val="lt1"/>
                </a:solidFill>
                <a:latin typeface="Helvetica Neue"/>
                <a:ea typeface="Helvetica Neue"/>
                <a:cs typeface="Helvetica Neue"/>
                <a:sym typeface="Helvetica Neue"/>
              </a:rPr>
              <a:t>SOMMAIRE</a:t>
            </a:r>
            <a:endParaRPr sz="1400" b="0" i="0" u="none" strike="noStrike" cap="none">
              <a:solidFill>
                <a:srgbClr val="000000"/>
              </a:solidFill>
              <a:latin typeface="Helvetica Neue"/>
              <a:ea typeface="Helvetica Neue"/>
              <a:cs typeface="Helvetica Neue"/>
              <a:sym typeface="Helvetica Neue"/>
            </a:endParaRPr>
          </a:p>
        </p:txBody>
      </p:sp>
      <p:sp>
        <p:nvSpPr>
          <p:cNvPr id="86" name="Google Shape;86;p2"/>
          <p:cNvSpPr/>
          <p:nvPr/>
        </p:nvSpPr>
        <p:spPr>
          <a:xfrm>
            <a:off x="748" y="9988287"/>
            <a:ext cx="18354665" cy="335575"/>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2"/>
          <p:cNvSpPr txBox="1">
            <a:spLocks noGrp="1"/>
          </p:cNvSpPr>
          <p:nvPr>
            <p:ph type="sldNum" idx="12"/>
          </p:nvPr>
        </p:nvSpPr>
        <p:spPr>
          <a:xfrm>
            <a:off x="17609819" y="9996352"/>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2</a:t>
            </a:fld>
            <a:endParaRPr/>
          </a:p>
        </p:txBody>
      </p:sp>
      <p:sp>
        <p:nvSpPr>
          <p:cNvPr id="20" name="Google Shape;69;p1">
            <a:extLst>
              <a:ext uri="{FF2B5EF4-FFF2-40B4-BE49-F238E27FC236}">
                <a16:creationId xmlns:a16="http://schemas.microsoft.com/office/drawing/2014/main" id="{8F417FE6-93EC-D949-B8AF-4DF5BA31B353}"/>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20</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58391" y="2104318"/>
            <a:ext cx="1664238"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L’éducation</a:t>
            </a:r>
          </a:p>
        </p:txBody>
      </p:sp>
      <p:pic>
        <p:nvPicPr>
          <p:cNvPr id="7" name="Image 6">
            <a:extLst>
              <a:ext uri="{FF2B5EF4-FFF2-40B4-BE49-F238E27FC236}">
                <a16:creationId xmlns:a16="http://schemas.microsoft.com/office/drawing/2014/main" id="{A69D037A-1473-7163-B7D9-1BA28C798678}"/>
              </a:ext>
            </a:extLst>
          </p:cNvPr>
          <p:cNvPicPr>
            <a:picLocks noChangeAspect="1"/>
          </p:cNvPicPr>
          <p:nvPr/>
        </p:nvPicPr>
        <p:blipFill>
          <a:blip r:embed="rId6"/>
          <a:stretch>
            <a:fillRect/>
          </a:stretch>
        </p:blipFill>
        <p:spPr>
          <a:xfrm>
            <a:off x="1423876" y="2934588"/>
            <a:ext cx="5574258" cy="2295283"/>
          </a:xfrm>
          <a:prstGeom prst="rect">
            <a:avLst/>
          </a:prstGeom>
        </p:spPr>
      </p:pic>
      <p:pic>
        <p:nvPicPr>
          <p:cNvPr id="13" name="Image 12">
            <a:extLst>
              <a:ext uri="{FF2B5EF4-FFF2-40B4-BE49-F238E27FC236}">
                <a16:creationId xmlns:a16="http://schemas.microsoft.com/office/drawing/2014/main" id="{4C33F7FC-42CF-8CF7-13CA-1ED37FBEAAAA}"/>
              </a:ext>
            </a:extLst>
          </p:cNvPr>
          <p:cNvPicPr>
            <a:picLocks noChangeAspect="1"/>
          </p:cNvPicPr>
          <p:nvPr/>
        </p:nvPicPr>
        <p:blipFill>
          <a:blip r:embed="rId7"/>
          <a:stretch>
            <a:fillRect/>
          </a:stretch>
        </p:blipFill>
        <p:spPr>
          <a:xfrm>
            <a:off x="6907451" y="2934588"/>
            <a:ext cx="4391558" cy="2424904"/>
          </a:xfrm>
          <a:prstGeom prst="rect">
            <a:avLst/>
          </a:prstGeom>
        </p:spPr>
      </p:pic>
      <p:pic>
        <p:nvPicPr>
          <p:cNvPr id="24" name="Image 23">
            <a:extLst>
              <a:ext uri="{FF2B5EF4-FFF2-40B4-BE49-F238E27FC236}">
                <a16:creationId xmlns:a16="http://schemas.microsoft.com/office/drawing/2014/main" id="{2BD2397E-D14F-1585-D7AB-0DA55FAD65E3}"/>
              </a:ext>
            </a:extLst>
          </p:cNvPr>
          <p:cNvPicPr>
            <a:picLocks noChangeAspect="1"/>
          </p:cNvPicPr>
          <p:nvPr/>
        </p:nvPicPr>
        <p:blipFill>
          <a:blip r:embed="rId8"/>
          <a:stretch>
            <a:fillRect/>
          </a:stretch>
        </p:blipFill>
        <p:spPr>
          <a:xfrm>
            <a:off x="6907451" y="5495802"/>
            <a:ext cx="4473097" cy="2060640"/>
          </a:xfrm>
          <a:prstGeom prst="rect">
            <a:avLst/>
          </a:prstGeom>
        </p:spPr>
      </p:pic>
      <p:pic>
        <p:nvPicPr>
          <p:cNvPr id="26" name="Image 25">
            <a:extLst>
              <a:ext uri="{FF2B5EF4-FFF2-40B4-BE49-F238E27FC236}">
                <a16:creationId xmlns:a16="http://schemas.microsoft.com/office/drawing/2014/main" id="{527B7D25-34BE-686B-09CF-DC705D463F23}"/>
              </a:ext>
            </a:extLst>
          </p:cNvPr>
          <p:cNvPicPr>
            <a:picLocks noChangeAspect="1"/>
          </p:cNvPicPr>
          <p:nvPr/>
        </p:nvPicPr>
        <p:blipFill>
          <a:blip r:embed="rId9"/>
          <a:stretch>
            <a:fillRect/>
          </a:stretch>
        </p:blipFill>
        <p:spPr>
          <a:xfrm>
            <a:off x="1462786" y="5378947"/>
            <a:ext cx="5194340" cy="2196950"/>
          </a:xfrm>
          <a:prstGeom prst="rect">
            <a:avLst/>
          </a:prstGeom>
        </p:spPr>
      </p:pic>
      <p:pic>
        <p:nvPicPr>
          <p:cNvPr id="28" name="Image 27">
            <a:extLst>
              <a:ext uri="{FF2B5EF4-FFF2-40B4-BE49-F238E27FC236}">
                <a16:creationId xmlns:a16="http://schemas.microsoft.com/office/drawing/2014/main" id="{BB656342-1F1D-07B2-C055-5B7874570FC7}"/>
              </a:ext>
            </a:extLst>
          </p:cNvPr>
          <p:cNvPicPr>
            <a:picLocks noChangeAspect="1"/>
          </p:cNvPicPr>
          <p:nvPr/>
        </p:nvPicPr>
        <p:blipFill>
          <a:blip r:embed="rId10"/>
          <a:stretch>
            <a:fillRect/>
          </a:stretch>
        </p:blipFill>
        <p:spPr>
          <a:xfrm>
            <a:off x="4834601" y="7854117"/>
            <a:ext cx="3335284" cy="2095028"/>
          </a:xfrm>
          <a:prstGeom prst="rect">
            <a:avLst/>
          </a:prstGeom>
        </p:spPr>
      </p:pic>
      <p:sp>
        <p:nvSpPr>
          <p:cNvPr id="39" name="ZoneTexte 38">
            <a:extLst>
              <a:ext uri="{FF2B5EF4-FFF2-40B4-BE49-F238E27FC236}">
                <a16:creationId xmlns:a16="http://schemas.microsoft.com/office/drawing/2014/main" id="{C4FBF7AD-F21F-AD99-CF20-25FFEE05CF5F}"/>
              </a:ext>
            </a:extLst>
          </p:cNvPr>
          <p:cNvSpPr txBox="1"/>
          <p:nvPr/>
        </p:nvSpPr>
        <p:spPr>
          <a:xfrm>
            <a:off x="11919730" y="3111287"/>
            <a:ext cx="5525587" cy="5940088"/>
          </a:xfrm>
          <a:custGeom>
            <a:avLst/>
            <a:gdLst>
              <a:gd name="connsiteX0" fmla="*/ 0 w 5525587"/>
              <a:gd name="connsiteY0" fmla="*/ 0 h 5940088"/>
              <a:gd name="connsiteX1" fmla="*/ 5525587 w 5525587"/>
              <a:gd name="connsiteY1" fmla="*/ 0 h 5940088"/>
              <a:gd name="connsiteX2" fmla="*/ 5525587 w 5525587"/>
              <a:gd name="connsiteY2" fmla="*/ 5940088 h 5940088"/>
              <a:gd name="connsiteX3" fmla="*/ 0 w 5525587"/>
              <a:gd name="connsiteY3" fmla="*/ 5940088 h 5940088"/>
              <a:gd name="connsiteX4" fmla="*/ 0 w 5525587"/>
              <a:gd name="connsiteY4" fmla="*/ 0 h 594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7" h="5940088" extrusionOk="0">
                <a:moveTo>
                  <a:pt x="0" y="0"/>
                </a:moveTo>
                <a:cubicBezTo>
                  <a:pt x="1113042" y="-101487"/>
                  <a:pt x="4176599" y="-162162"/>
                  <a:pt x="5525587" y="0"/>
                </a:cubicBezTo>
                <a:cubicBezTo>
                  <a:pt x="5586300" y="815776"/>
                  <a:pt x="5464515" y="4492311"/>
                  <a:pt x="5525587" y="5940088"/>
                </a:cubicBezTo>
                <a:cubicBezTo>
                  <a:pt x="3509102" y="5990153"/>
                  <a:pt x="692291" y="5781639"/>
                  <a:pt x="0" y="5940088"/>
                </a:cubicBezTo>
                <a:cubicBezTo>
                  <a:pt x="-24452" y="4459037"/>
                  <a:pt x="-67663" y="1911602"/>
                  <a:pt x="0" y="0"/>
                </a:cubicBezTo>
                <a:close/>
              </a:path>
            </a:pathLst>
          </a:custGeom>
          <a:noFill/>
          <a:ln>
            <a:no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cette partie du baromètre, portant sur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seuls les répondants ayant des enfants ont pu répondre. Cela représentait  8.311 répondants soit 68,17% du nombre de répondants total.</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ici que les Français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Avoir un accès facilité à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l’université</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cours de français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enfants dans son pays d’accueil.</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filière bilingue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à l’étranger.</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F7931316-3FCE-F47F-C641-84383DA31832}"/>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2" name="Google Shape;351;p11">
            <a:extLst>
              <a:ext uri="{FF2B5EF4-FFF2-40B4-BE49-F238E27FC236}">
                <a16:creationId xmlns:a16="http://schemas.microsoft.com/office/drawing/2014/main" id="{5E6CF58A-F4D8-CFB6-1021-5AE78CD5AA59}"/>
              </a:ext>
            </a:extLst>
          </p:cNvPr>
          <p:cNvSpPr txBox="1"/>
          <p:nvPr/>
        </p:nvSpPr>
        <p:spPr>
          <a:xfrm>
            <a:off x="1627424" y="385901"/>
            <a:ext cx="11471879" cy="1692989"/>
          </a:xfrm>
          <a:prstGeom prst="rect">
            <a:avLst/>
          </a:prstGeom>
          <a:noFill/>
          <a:ln>
            <a:noFill/>
          </a:ln>
        </p:spPr>
        <p:txBody>
          <a:bodyPr spcFirstLastPara="1" wrap="square" lIns="91425" tIns="45701" rIns="91425" bIns="45701" anchor="t" anchorCtr="0">
            <a:spAutoFit/>
          </a:bodyPr>
          <a:lstStyle/>
          <a:p>
            <a:pPr>
              <a:buClr>
                <a:srgbClr val="000000"/>
              </a:buClr>
              <a:buSzPts val="4000"/>
            </a:pPr>
            <a:r>
              <a:rPr lang="fr-FR" sz="4001" b="1" dirty="0">
                <a:solidFill>
                  <a:schemeClr val="lt1"/>
                </a:solidFill>
                <a:latin typeface="Helvetica Neue"/>
                <a:ea typeface="Helvetica Neue"/>
                <a:cs typeface="Helvetica Neue"/>
                <a:sym typeface="Helvetica Neue"/>
              </a:rPr>
              <a:t>Récolte quantitative et analyse des données</a:t>
            </a:r>
          </a:p>
          <a:p>
            <a:pPr>
              <a:buSzPts val="4000"/>
            </a:pPr>
            <a:r>
              <a:rPr lang="fr-FR" sz="2400" b="1" dirty="0">
                <a:solidFill>
                  <a:schemeClr val="bg1"/>
                </a:solidFill>
                <a:latin typeface="Helvetica Neue"/>
                <a:ea typeface="Helvetica Neue"/>
                <a:cs typeface="Helvetica Neue"/>
                <a:sym typeface="Helvetica Neue"/>
              </a:rPr>
              <a:t>Introduction : Analyse générale</a:t>
            </a:r>
            <a:endParaRPr lang="fr-FR" sz="2400" dirty="0">
              <a:solidFill>
                <a:schemeClr val="bg1"/>
              </a:solidFill>
              <a:latin typeface="Helvetica Neue"/>
              <a:ea typeface="Helvetica Neue"/>
              <a:cs typeface="Helvetica Neue"/>
              <a:sym typeface="Helvetica Neue"/>
            </a:endParaRPr>
          </a:p>
          <a:p>
            <a:pPr>
              <a:buClr>
                <a:srgbClr val="000000"/>
              </a:buClr>
              <a:buSzPts val="4000"/>
            </a:pPr>
            <a:endParaRPr lang="fr-FR" sz="4001" b="1" dirty="0">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118682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21</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332907" y="2072303"/>
            <a:ext cx="7726795"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actions menées en direction des Français de l’étranger</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919731" y="5290665"/>
            <a:ext cx="5228266" cy="2400657"/>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Français de l’étranger affirment qu’ils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connaissent peu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actions menées en direction des Français de l’étranger.</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Image 2">
            <a:extLst>
              <a:ext uri="{FF2B5EF4-FFF2-40B4-BE49-F238E27FC236}">
                <a16:creationId xmlns:a16="http://schemas.microsoft.com/office/drawing/2014/main" id="{6D5C756B-E70D-BEC5-60F0-24A8C25D1F18}"/>
              </a:ext>
            </a:extLst>
          </p:cNvPr>
          <p:cNvPicPr>
            <a:picLocks noChangeAspect="1"/>
          </p:cNvPicPr>
          <p:nvPr/>
        </p:nvPicPr>
        <p:blipFill>
          <a:blip r:embed="rId6"/>
          <a:stretch>
            <a:fillRect/>
          </a:stretch>
        </p:blipFill>
        <p:spPr>
          <a:xfrm>
            <a:off x="510825" y="3174023"/>
            <a:ext cx="4312856" cy="2900682"/>
          </a:xfrm>
          <a:prstGeom prst="rect">
            <a:avLst/>
          </a:prstGeom>
        </p:spPr>
      </p:pic>
      <p:pic>
        <p:nvPicPr>
          <p:cNvPr id="5" name="Image 4">
            <a:extLst>
              <a:ext uri="{FF2B5EF4-FFF2-40B4-BE49-F238E27FC236}">
                <a16:creationId xmlns:a16="http://schemas.microsoft.com/office/drawing/2014/main" id="{0B438724-7AFF-60D8-21AF-50DAC4D0ED6E}"/>
              </a:ext>
            </a:extLst>
          </p:cNvPr>
          <p:cNvPicPr>
            <a:picLocks noChangeAspect="1"/>
          </p:cNvPicPr>
          <p:nvPr/>
        </p:nvPicPr>
        <p:blipFill>
          <a:blip r:embed="rId7"/>
          <a:stretch>
            <a:fillRect/>
          </a:stretch>
        </p:blipFill>
        <p:spPr>
          <a:xfrm>
            <a:off x="5903274" y="3179105"/>
            <a:ext cx="4312856" cy="2895600"/>
          </a:xfrm>
          <a:prstGeom prst="rect">
            <a:avLst/>
          </a:prstGeom>
        </p:spPr>
      </p:pic>
      <p:pic>
        <p:nvPicPr>
          <p:cNvPr id="8" name="Image 7">
            <a:extLst>
              <a:ext uri="{FF2B5EF4-FFF2-40B4-BE49-F238E27FC236}">
                <a16:creationId xmlns:a16="http://schemas.microsoft.com/office/drawing/2014/main" id="{E49239E5-FE9A-6AC7-A1F9-B1A4D14B17B9}"/>
              </a:ext>
            </a:extLst>
          </p:cNvPr>
          <p:cNvPicPr>
            <a:picLocks noChangeAspect="1"/>
          </p:cNvPicPr>
          <p:nvPr/>
        </p:nvPicPr>
        <p:blipFill>
          <a:blip r:embed="rId8"/>
          <a:stretch>
            <a:fillRect/>
          </a:stretch>
        </p:blipFill>
        <p:spPr>
          <a:xfrm>
            <a:off x="510825" y="6510089"/>
            <a:ext cx="4312856" cy="2822294"/>
          </a:xfrm>
          <a:prstGeom prst="rect">
            <a:avLst/>
          </a:prstGeom>
        </p:spPr>
      </p:pic>
      <p:pic>
        <p:nvPicPr>
          <p:cNvPr id="10" name="Image 9">
            <a:extLst>
              <a:ext uri="{FF2B5EF4-FFF2-40B4-BE49-F238E27FC236}">
                <a16:creationId xmlns:a16="http://schemas.microsoft.com/office/drawing/2014/main" id="{74815ED8-36A9-7E32-B8E9-AAE73F820AD8}"/>
              </a:ext>
            </a:extLst>
          </p:cNvPr>
          <p:cNvPicPr>
            <a:picLocks noChangeAspect="1"/>
          </p:cNvPicPr>
          <p:nvPr/>
        </p:nvPicPr>
        <p:blipFill>
          <a:blip r:embed="rId9"/>
          <a:stretch>
            <a:fillRect/>
          </a:stretch>
        </p:blipFill>
        <p:spPr>
          <a:xfrm>
            <a:off x="5903274" y="6663840"/>
            <a:ext cx="4312856" cy="2813801"/>
          </a:xfrm>
          <a:prstGeom prst="rect">
            <a:avLst/>
          </a:prstGeom>
        </p:spPr>
      </p:pic>
      <p:sp>
        <p:nvSpPr>
          <p:cNvPr id="20" name="Google Shape;69;p1">
            <a:extLst>
              <a:ext uri="{FF2B5EF4-FFF2-40B4-BE49-F238E27FC236}">
                <a16:creationId xmlns:a16="http://schemas.microsoft.com/office/drawing/2014/main" id="{D52DFF8A-39D3-4C7D-0561-65666859E2B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1" name="Google Shape;351;p11">
            <a:extLst>
              <a:ext uri="{FF2B5EF4-FFF2-40B4-BE49-F238E27FC236}">
                <a16:creationId xmlns:a16="http://schemas.microsoft.com/office/drawing/2014/main" id="{C9196F95-BB5A-2E92-35A2-5D3B836AA3DD}"/>
              </a:ext>
            </a:extLst>
          </p:cNvPr>
          <p:cNvSpPr txBox="1"/>
          <p:nvPr/>
        </p:nvSpPr>
        <p:spPr>
          <a:xfrm>
            <a:off x="1627424" y="385901"/>
            <a:ext cx="11471879" cy="1692989"/>
          </a:xfrm>
          <a:prstGeom prst="rect">
            <a:avLst/>
          </a:prstGeom>
          <a:noFill/>
          <a:ln>
            <a:noFill/>
          </a:ln>
        </p:spPr>
        <p:txBody>
          <a:bodyPr spcFirstLastPara="1" wrap="square" lIns="91425" tIns="45701" rIns="91425" bIns="45701" anchor="t" anchorCtr="0">
            <a:spAutoFit/>
          </a:bodyPr>
          <a:lstStyle/>
          <a:p>
            <a:pPr>
              <a:buClr>
                <a:srgbClr val="000000"/>
              </a:buClr>
              <a:buSzPts val="4000"/>
            </a:pPr>
            <a:r>
              <a:rPr lang="fr-FR" sz="4001" b="1" dirty="0">
                <a:solidFill>
                  <a:schemeClr val="lt1"/>
                </a:solidFill>
                <a:latin typeface="Helvetica Neue"/>
                <a:ea typeface="Helvetica Neue"/>
                <a:cs typeface="Helvetica Neue"/>
                <a:sym typeface="Helvetica Neue"/>
              </a:rPr>
              <a:t>Récolte quantitative et analyse des données</a:t>
            </a:r>
          </a:p>
          <a:p>
            <a:pPr>
              <a:buSzPts val="4000"/>
            </a:pPr>
            <a:r>
              <a:rPr lang="fr-FR" sz="2400" b="1" dirty="0">
                <a:solidFill>
                  <a:schemeClr val="bg1"/>
                </a:solidFill>
                <a:latin typeface="Helvetica Neue"/>
                <a:ea typeface="Helvetica Neue"/>
                <a:cs typeface="Helvetica Neue"/>
                <a:sym typeface="Helvetica Neue"/>
              </a:rPr>
              <a:t>Introduction : Analyse générale</a:t>
            </a:r>
            <a:endParaRPr lang="fr-FR" sz="2400" dirty="0">
              <a:solidFill>
                <a:schemeClr val="bg1"/>
              </a:solidFill>
              <a:latin typeface="Helvetica Neue"/>
              <a:ea typeface="Helvetica Neue"/>
              <a:cs typeface="Helvetica Neue"/>
              <a:sym typeface="Helvetica Neue"/>
            </a:endParaRPr>
          </a:p>
          <a:p>
            <a:pPr>
              <a:buClr>
                <a:srgbClr val="000000"/>
              </a:buClr>
              <a:buSzPts val="4000"/>
            </a:pPr>
            <a:endParaRPr lang="fr-FR" sz="4001" b="1" dirty="0">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656023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22</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39" name="ZoneTexte 38">
            <a:extLst>
              <a:ext uri="{FF2B5EF4-FFF2-40B4-BE49-F238E27FC236}">
                <a16:creationId xmlns:a16="http://schemas.microsoft.com/office/drawing/2014/main" id="{C4FBF7AD-F21F-AD99-CF20-25FFEE05CF5F}"/>
              </a:ext>
            </a:extLst>
          </p:cNvPr>
          <p:cNvSpPr txBox="1"/>
          <p:nvPr/>
        </p:nvSpPr>
        <p:spPr>
          <a:xfrm>
            <a:off x="11779624" y="4616967"/>
            <a:ext cx="5840039" cy="3785652"/>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 le thème de l’</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emploi</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on constate que les Français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Travailler à l’étranger tout en continuant à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cotiser</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la retraite 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formation professionnelle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son pays d’accueil.</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3">
            <a:extLst>
              <a:ext uri="{FF2B5EF4-FFF2-40B4-BE49-F238E27FC236}">
                <a16:creationId xmlns:a16="http://schemas.microsoft.com/office/drawing/2014/main" id="{F5A56C80-2D68-6CCC-B433-F6E39C17A38B}"/>
              </a:ext>
            </a:extLst>
          </p:cNvPr>
          <p:cNvPicPr>
            <a:picLocks noChangeAspect="1"/>
          </p:cNvPicPr>
          <p:nvPr/>
        </p:nvPicPr>
        <p:blipFill>
          <a:blip r:embed="rId6"/>
          <a:stretch>
            <a:fillRect/>
          </a:stretch>
        </p:blipFill>
        <p:spPr>
          <a:xfrm>
            <a:off x="704069" y="2715517"/>
            <a:ext cx="5181600" cy="2291667"/>
          </a:xfrm>
          <a:prstGeom prst="rect">
            <a:avLst/>
          </a:prstGeom>
        </p:spPr>
      </p:pic>
      <p:pic>
        <p:nvPicPr>
          <p:cNvPr id="7" name="Image 6">
            <a:extLst>
              <a:ext uri="{FF2B5EF4-FFF2-40B4-BE49-F238E27FC236}">
                <a16:creationId xmlns:a16="http://schemas.microsoft.com/office/drawing/2014/main" id="{3D154D27-3F73-7A4F-B411-642F0AD970C3}"/>
              </a:ext>
            </a:extLst>
          </p:cNvPr>
          <p:cNvPicPr>
            <a:picLocks noChangeAspect="1"/>
          </p:cNvPicPr>
          <p:nvPr/>
        </p:nvPicPr>
        <p:blipFill>
          <a:blip r:embed="rId7"/>
          <a:stretch>
            <a:fillRect/>
          </a:stretch>
        </p:blipFill>
        <p:spPr>
          <a:xfrm>
            <a:off x="6470892" y="5369153"/>
            <a:ext cx="4287899" cy="2375160"/>
          </a:xfrm>
          <a:prstGeom prst="rect">
            <a:avLst/>
          </a:prstGeom>
        </p:spPr>
      </p:pic>
      <p:pic>
        <p:nvPicPr>
          <p:cNvPr id="11" name="Image 10">
            <a:extLst>
              <a:ext uri="{FF2B5EF4-FFF2-40B4-BE49-F238E27FC236}">
                <a16:creationId xmlns:a16="http://schemas.microsoft.com/office/drawing/2014/main" id="{F952CEDC-165F-1DA3-DDC3-D44D1EFB5165}"/>
              </a:ext>
            </a:extLst>
          </p:cNvPr>
          <p:cNvPicPr>
            <a:picLocks noChangeAspect="1"/>
          </p:cNvPicPr>
          <p:nvPr/>
        </p:nvPicPr>
        <p:blipFill>
          <a:blip r:embed="rId8"/>
          <a:stretch>
            <a:fillRect/>
          </a:stretch>
        </p:blipFill>
        <p:spPr>
          <a:xfrm>
            <a:off x="757627" y="5369153"/>
            <a:ext cx="5440752" cy="2281280"/>
          </a:xfrm>
          <a:prstGeom prst="rect">
            <a:avLst/>
          </a:prstGeom>
        </p:spPr>
      </p:pic>
      <p:pic>
        <p:nvPicPr>
          <p:cNvPr id="13" name="Image 12">
            <a:extLst>
              <a:ext uri="{FF2B5EF4-FFF2-40B4-BE49-F238E27FC236}">
                <a16:creationId xmlns:a16="http://schemas.microsoft.com/office/drawing/2014/main" id="{9B4501DF-EDD0-7845-45DB-D508B89FDCEF}"/>
              </a:ext>
            </a:extLst>
          </p:cNvPr>
          <p:cNvPicPr>
            <a:picLocks noChangeAspect="1"/>
          </p:cNvPicPr>
          <p:nvPr/>
        </p:nvPicPr>
        <p:blipFill>
          <a:blip r:embed="rId9"/>
          <a:stretch>
            <a:fillRect/>
          </a:stretch>
        </p:blipFill>
        <p:spPr>
          <a:xfrm>
            <a:off x="5939227" y="2625694"/>
            <a:ext cx="5185609" cy="2517806"/>
          </a:xfrm>
          <a:prstGeom prst="rect">
            <a:avLst/>
          </a:prstGeom>
        </p:spPr>
      </p:pic>
      <p:pic>
        <p:nvPicPr>
          <p:cNvPr id="15" name="Image 14">
            <a:extLst>
              <a:ext uri="{FF2B5EF4-FFF2-40B4-BE49-F238E27FC236}">
                <a16:creationId xmlns:a16="http://schemas.microsoft.com/office/drawing/2014/main" id="{A268E82A-4893-0F33-294C-A032CB59A25C}"/>
              </a:ext>
            </a:extLst>
          </p:cNvPr>
          <p:cNvPicPr>
            <a:picLocks noChangeAspect="1"/>
          </p:cNvPicPr>
          <p:nvPr/>
        </p:nvPicPr>
        <p:blipFill>
          <a:blip r:embed="rId10"/>
          <a:stretch>
            <a:fillRect/>
          </a:stretch>
        </p:blipFill>
        <p:spPr>
          <a:xfrm>
            <a:off x="3658462" y="7859292"/>
            <a:ext cx="5025262" cy="2133889"/>
          </a:xfrm>
          <a:prstGeom prst="rect">
            <a:avLst/>
          </a:prstGeom>
        </p:spPr>
      </p:pic>
      <p:sp>
        <p:nvSpPr>
          <p:cNvPr id="20" name="Google Shape;69;p1">
            <a:extLst>
              <a:ext uri="{FF2B5EF4-FFF2-40B4-BE49-F238E27FC236}">
                <a16:creationId xmlns:a16="http://schemas.microsoft.com/office/drawing/2014/main" id="{A5458D65-D918-4292-E82B-88CF17FB98F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4" name="Rectangle 23">
            <a:extLst>
              <a:ext uri="{FF2B5EF4-FFF2-40B4-BE49-F238E27FC236}">
                <a16:creationId xmlns:a16="http://schemas.microsoft.com/office/drawing/2014/main" id="{A2350F94-B32F-AC9E-977A-127E97EE2709}"/>
              </a:ext>
            </a:extLst>
          </p:cNvPr>
          <p:cNvSpPr/>
          <p:nvPr/>
        </p:nvSpPr>
        <p:spPr>
          <a:xfrm>
            <a:off x="772737" y="1902053"/>
            <a:ext cx="124585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L’emploi</a:t>
            </a:r>
            <a:endParaRPr lang="fr-FR" sz="21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22" name="Google Shape;351;p11">
            <a:extLst>
              <a:ext uri="{FF2B5EF4-FFF2-40B4-BE49-F238E27FC236}">
                <a16:creationId xmlns:a16="http://schemas.microsoft.com/office/drawing/2014/main" id="{747E2F0C-5CB1-01A3-A368-7D608A5E054C}"/>
              </a:ext>
            </a:extLst>
          </p:cNvPr>
          <p:cNvSpPr txBox="1"/>
          <p:nvPr/>
        </p:nvSpPr>
        <p:spPr>
          <a:xfrm>
            <a:off x="1627424" y="385901"/>
            <a:ext cx="11471879" cy="1692989"/>
          </a:xfrm>
          <a:prstGeom prst="rect">
            <a:avLst/>
          </a:prstGeom>
          <a:noFill/>
          <a:ln>
            <a:noFill/>
          </a:ln>
        </p:spPr>
        <p:txBody>
          <a:bodyPr spcFirstLastPara="1" wrap="square" lIns="91425" tIns="45701" rIns="91425" bIns="45701" anchor="t" anchorCtr="0">
            <a:spAutoFit/>
          </a:bodyPr>
          <a:lstStyle/>
          <a:p>
            <a:pPr>
              <a:buClr>
                <a:srgbClr val="000000"/>
              </a:buClr>
              <a:buSzPts val="4000"/>
            </a:pPr>
            <a:r>
              <a:rPr lang="fr-FR" sz="4001" b="1" dirty="0">
                <a:solidFill>
                  <a:schemeClr val="lt1"/>
                </a:solidFill>
                <a:latin typeface="Helvetica Neue"/>
                <a:ea typeface="Helvetica Neue"/>
                <a:cs typeface="Helvetica Neue"/>
                <a:sym typeface="Helvetica Neue"/>
              </a:rPr>
              <a:t>Récolte quantitative et analyse des données</a:t>
            </a:r>
          </a:p>
          <a:p>
            <a:pPr>
              <a:buSzPts val="4000"/>
            </a:pPr>
            <a:r>
              <a:rPr lang="fr-FR" sz="2400" b="1" dirty="0">
                <a:solidFill>
                  <a:schemeClr val="bg1"/>
                </a:solidFill>
                <a:latin typeface="Helvetica Neue"/>
                <a:ea typeface="Helvetica Neue"/>
                <a:cs typeface="Helvetica Neue"/>
                <a:sym typeface="Helvetica Neue"/>
              </a:rPr>
              <a:t>Introduction : Analyse générale</a:t>
            </a:r>
            <a:endParaRPr lang="fr-FR" sz="2400" dirty="0">
              <a:solidFill>
                <a:schemeClr val="bg1"/>
              </a:solidFill>
              <a:latin typeface="Helvetica Neue"/>
              <a:ea typeface="Helvetica Neue"/>
              <a:cs typeface="Helvetica Neue"/>
              <a:sym typeface="Helvetica Neue"/>
            </a:endParaRPr>
          </a:p>
          <a:p>
            <a:pPr>
              <a:buClr>
                <a:srgbClr val="000000"/>
              </a:buClr>
              <a:buSzPts val="4000"/>
            </a:pPr>
            <a:endParaRPr lang="fr-FR" sz="4001" b="1" dirty="0">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10503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23</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757627" y="2128397"/>
            <a:ext cx="2699778"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 retour en France</a:t>
            </a:r>
          </a:p>
        </p:txBody>
      </p:sp>
      <p:pic>
        <p:nvPicPr>
          <p:cNvPr id="3" name="Image 2">
            <a:extLst>
              <a:ext uri="{FF2B5EF4-FFF2-40B4-BE49-F238E27FC236}">
                <a16:creationId xmlns:a16="http://schemas.microsoft.com/office/drawing/2014/main" id="{1977A89F-32A1-A3A6-3249-5643106F7933}"/>
              </a:ext>
            </a:extLst>
          </p:cNvPr>
          <p:cNvPicPr>
            <a:picLocks noChangeAspect="1"/>
          </p:cNvPicPr>
          <p:nvPr/>
        </p:nvPicPr>
        <p:blipFill>
          <a:blip r:embed="rId6"/>
          <a:stretch>
            <a:fillRect/>
          </a:stretch>
        </p:blipFill>
        <p:spPr>
          <a:xfrm>
            <a:off x="1174175" y="3470767"/>
            <a:ext cx="6489158" cy="5624648"/>
          </a:xfrm>
          <a:prstGeom prst="rect">
            <a:avLst/>
          </a:prstGeom>
        </p:spPr>
      </p:pic>
      <p:sp>
        <p:nvSpPr>
          <p:cNvPr id="22" name="Rectangle 21">
            <a:extLst>
              <a:ext uri="{FF2B5EF4-FFF2-40B4-BE49-F238E27FC236}">
                <a16:creationId xmlns:a16="http://schemas.microsoft.com/office/drawing/2014/main" id="{0B7A5256-FBD0-2867-7624-B17071A90ABC}"/>
              </a:ext>
            </a:extLst>
          </p:cNvPr>
          <p:cNvSpPr/>
          <p:nvPr/>
        </p:nvSpPr>
        <p:spPr>
          <a:xfrm>
            <a:off x="757627" y="3207260"/>
            <a:ext cx="7563289" cy="307777"/>
          </a:xfrm>
          <a:prstGeom prst="rect">
            <a:avLst/>
          </a:prstGeom>
        </p:spPr>
        <p:txBody>
          <a:bodyPr wrap="none">
            <a:spAutoFit/>
          </a:bodyPr>
          <a:lstStyle/>
          <a:p>
            <a:r>
              <a:rPr lang="fr-FR" b="1" dirty="0">
                <a:solidFill>
                  <a:schemeClr val="bg1">
                    <a:lumMod val="65000"/>
                  </a:schemeClr>
                </a:solidFill>
              </a:rPr>
              <a:t>Prévoyez-vous un retour afin d'installer votre résidence principale en France en 2022 ?</a:t>
            </a:r>
            <a:endParaRPr lang="fr-FR" b="1" dirty="0">
              <a:solidFill>
                <a:schemeClr val="bg1">
                  <a:lumMod val="65000"/>
                </a:schemeClr>
              </a:solidFill>
              <a:latin typeface="+mn-lt"/>
            </a:endParaRPr>
          </a:p>
        </p:txBody>
      </p:sp>
      <p:sp>
        <p:nvSpPr>
          <p:cNvPr id="24" name="ZoneTexte 23">
            <a:extLst>
              <a:ext uri="{FF2B5EF4-FFF2-40B4-BE49-F238E27FC236}">
                <a16:creationId xmlns:a16="http://schemas.microsoft.com/office/drawing/2014/main" id="{49138969-F0DF-EBAA-9BD1-57511185707B}"/>
              </a:ext>
            </a:extLst>
          </p:cNvPr>
          <p:cNvSpPr txBox="1"/>
          <p:nvPr/>
        </p:nvSpPr>
        <p:spPr>
          <a:xfrm>
            <a:off x="10090268" y="3576273"/>
            <a:ext cx="6994994" cy="5139869"/>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majorité des répondants (74,66%)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n’ont pas prévu de retour en France en 2022 afin d’y installer leur résidence principale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les </a:t>
            </a:r>
            <a:r>
              <a:rPr lang="fr-FR" sz="2800" dirty="0">
                <a:ln>
                  <a:solidFill>
                    <a:srgbClr val="001D58"/>
                  </a:solidFill>
                </a:ln>
                <a:noFill/>
                <a:latin typeface="Helvetica Neue" panose="02000503000000020004" pitchFamily="2" charset="0"/>
                <a:ea typeface="Helvetica Neue" panose="02000503000000020004" pitchFamily="2" charset="0"/>
                <a:cs typeface="Helvetica Neue" panose="02000503000000020004" pitchFamily="2" charset="0"/>
              </a:rPr>
              <a:t>6,17%</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répondants prévoyant un retour en France, les principaux motifs sont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Clr>
                <a:srgbClr val="00184B"/>
              </a:buClr>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Motifs familiaux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Clr>
                <a:srgbClr val="00184B"/>
              </a:buClr>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Retraite 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Clr>
                <a:srgbClr val="001D58"/>
              </a:buClr>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Motifs personnels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Clr>
                <a:srgbClr val="001D58"/>
              </a:buClr>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Raisons professionnelles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Google Shape;351;p11">
            <a:extLst>
              <a:ext uri="{FF2B5EF4-FFF2-40B4-BE49-F238E27FC236}">
                <a16:creationId xmlns:a16="http://schemas.microsoft.com/office/drawing/2014/main" id="{8DD871AE-D37E-E3E0-C306-CEEF61D7BB55}"/>
              </a:ext>
            </a:extLst>
          </p:cNvPr>
          <p:cNvSpPr txBox="1"/>
          <p:nvPr/>
        </p:nvSpPr>
        <p:spPr>
          <a:xfrm>
            <a:off x="1627424" y="385901"/>
            <a:ext cx="11471879" cy="1692989"/>
          </a:xfrm>
          <a:prstGeom prst="rect">
            <a:avLst/>
          </a:prstGeom>
          <a:noFill/>
          <a:ln>
            <a:noFill/>
          </a:ln>
        </p:spPr>
        <p:txBody>
          <a:bodyPr spcFirstLastPara="1" wrap="square" lIns="91425" tIns="45701" rIns="91425" bIns="45701" anchor="t" anchorCtr="0">
            <a:spAutoFit/>
          </a:bodyPr>
          <a:lstStyle/>
          <a:p>
            <a:pPr>
              <a:buClr>
                <a:srgbClr val="000000"/>
              </a:buClr>
              <a:buSzPts val="4000"/>
            </a:pPr>
            <a:r>
              <a:rPr lang="fr-FR" sz="4001" b="1" dirty="0">
                <a:solidFill>
                  <a:schemeClr val="lt1"/>
                </a:solidFill>
                <a:latin typeface="Helvetica Neue"/>
                <a:ea typeface="Helvetica Neue"/>
                <a:cs typeface="Helvetica Neue"/>
                <a:sym typeface="Helvetica Neue"/>
              </a:rPr>
              <a:t>Récolte quantitative et analyse des données</a:t>
            </a:r>
          </a:p>
          <a:p>
            <a:pPr>
              <a:buSzPts val="4000"/>
            </a:pPr>
            <a:r>
              <a:rPr lang="fr-FR" sz="2400" b="1" dirty="0">
                <a:solidFill>
                  <a:schemeClr val="bg1"/>
                </a:solidFill>
                <a:latin typeface="Helvetica Neue"/>
                <a:ea typeface="Helvetica Neue"/>
                <a:cs typeface="Helvetica Neue"/>
                <a:sym typeface="Helvetica Neue"/>
              </a:rPr>
              <a:t>Introduction : Analyse générale</a:t>
            </a:r>
            <a:endParaRPr lang="fr-FR" sz="2400" dirty="0">
              <a:solidFill>
                <a:schemeClr val="bg1"/>
              </a:solidFill>
              <a:latin typeface="Helvetica Neue"/>
              <a:ea typeface="Helvetica Neue"/>
              <a:cs typeface="Helvetica Neue"/>
              <a:sym typeface="Helvetica Neue"/>
            </a:endParaRPr>
          </a:p>
          <a:p>
            <a:pPr>
              <a:buClr>
                <a:srgbClr val="000000"/>
              </a:buClr>
              <a:buSzPts val="4000"/>
            </a:pPr>
            <a:endParaRPr lang="fr-FR" sz="4001" b="1" dirty="0">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95508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24</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06516" y="2071518"/>
            <a:ext cx="1859805"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élections</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1287D09B-D22D-0098-C253-06A4214C6F44}"/>
              </a:ext>
            </a:extLst>
          </p:cNvPr>
          <p:cNvPicPr>
            <a:picLocks noChangeAspect="1"/>
          </p:cNvPicPr>
          <p:nvPr/>
        </p:nvPicPr>
        <p:blipFill rotWithShape="1">
          <a:blip r:embed="rId6"/>
          <a:srcRect l="15311" r="10935"/>
          <a:stretch/>
        </p:blipFill>
        <p:spPr>
          <a:xfrm>
            <a:off x="1571226" y="3846978"/>
            <a:ext cx="7414519" cy="6060915"/>
          </a:xfrm>
          <a:prstGeom prst="rect">
            <a:avLst/>
          </a:prstGeom>
        </p:spPr>
      </p:pic>
      <p:sp>
        <p:nvSpPr>
          <p:cNvPr id="20" name="Rectangle 19">
            <a:extLst>
              <a:ext uri="{FF2B5EF4-FFF2-40B4-BE49-F238E27FC236}">
                <a16:creationId xmlns:a16="http://schemas.microsoft.com/office/drawing/2014/main" id="{71F6050A-939D-B3CB-48F2-837C4446BC05}"/>
              </a:ext>
            </a:extLst>
          </p:cNvPr>
          <p:cNvSpPr/>
          <p:nvPr/>
        </p:nvSpPr>
        <p:spPr>
          <a:xfrm>
            <a:off x="2266321" y="3126126"/>
            <a:ext cx="5678157" cy="698717"/>
          </a:xfrm>
          <a:prstGeom prst="rect">
            <a:avLst/>
          </a:prstGeom>
        </p:spPr>
        <p:txBody>
          <a:bodyPr wrap="none">
            <a:spAutoFit/>
          </a:bodyPr>
          <a:lstStyle/>
          <a:p>
            <a:pPr>
              <a:lnSpc>
                <a:spcPct val="150000"/>
              </a:lnSpc>
            </a:pPr>
            <a:r>
              <a:rPr lang="fr-FR" b="1" dirty="0">
                <a:solidFill>
                  <a:schemeClr val="bg1">
                    <a:lumMod val="65000"/>
                  </a:schemeClr>
                </a:solidFill>
              </a:rPr>
              <a:t>Êtes-vous informé sur les possibilités de vote à l'étranger pour </a:t>
            </a:r>
          </a:p>
          <a:p>
            <a:pPr>
              <a:lnSpc>
                <a:spcPct val="150000"/>
              </a:lnSpc>
            </a:pPr>
            <a:r>
              <a:rPr lang="fr-FR" b="1" dirty="0">
                <a:solidFill>
                  <a:schemeClr val="bg1">
                    <a:lumMod val="65000"/>
                  </a:schemeClr>
                </a:solidFill>
              </a:rPr>
              <a:t>les élections présidentielles et les législatives prévues en 2022 ?</a:t>
            </a:r>
            <a:endParaRPr lang="fr-FR" b="1" dirty="0">
              <a:solidFill>
                <a:schemeClr val="bg1">
                  <a:lumMod val="65000"/>
                </a:schemeClr>
              </a:solidFill>
              <a:latin typeface="+mn-lt"/>
            </a:endParaRPr>
          </a:p>
        </p:txBody>
      </p:sp>
      <p:sp>
        <p:nvSpPr>
          <p:cNvPr id="21" name="ZoneTexte 20">
            <a:extLst>
              <a:ext uri="{FF2B5EF4-FFF2-40B4-BE49-F238E27FC236}">
                <a16:creationId xmlns:a16="http://schemas.microsoft.com/office/drawing/2014/main" id="{8BB2E009-63B1-631C-3010-12CE0A7E4E2F}"/>
              </a:ext>
            </a:extLst>
          </p:cNvPr>
          <p:cNvSpPr txBox="1"/>
          <p:nvPr/>
        </p:nvSpPr>
        <p:spPr>
          <a:xfrm>
            <a:off x="9819632" y="5143500"/>
            <a:ext cx="6438846" cy="2862322"/>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Français de l’étranger ont pour la très grande majorité (92,27%)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été informés des possibilités de vote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à l’étranger pour les élections présidentielles et législatives prévues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Google Shape;351;p11">
            <a:extLst>
              <a:ext uri="{FF2B5EF4-FFF2-40B4-BE49-F238E27FC236}">
                <a16:creationId xmlns:a16="http://schemas.microsoft.com/office/drawing/2014/main" id="{DF5A3743-2211-6386-B652-4E7D28AAA615}"/>
              </a:ext>
            </a:extLst>
          </p:cNvPr>
          <p:cNvSpPr txBox="1"/>
          <p:nvPr/>
        </p:nvSpPr>
        <p:spPr>
          <a:xfrm>
            <a:off x="1627424" y="385901"/>
            <a:ext cx="11471879" cy="1692989"/>
          </a:xfrm>
          <a:prstGeom prst="rect">
            <a:avLst/>
          </a:prstGeom>
          <a:noFill/>
          <a:ln>
            <a:noFill/>
          </a:ln>
        </p:spPr>
        <p:txBody>
          <a:bodyPr spcFirstLastPara="1" wrap="square" lIns="91425" tIns="45701" rIns="91425" bIns="45701" anchor="t" anchorCtr="0">
            <a:spAutoFit/>
          </a:bodyPr>
          <a:lstStyle/>
          <a:p>
            <a:pPr>
              <a:buClr>
                <a:srgbClr val="000000"/>
              </a:buClr>
              <a:buSzPts val="4000"/>
            </a:pPr>
            <a:r>
              <a:rPr lang="fr-FR" sz="4001" b="1" dirty="0">
                <a:solidFill>
                  <a:schemeClr val="lt1"/>
                </a:solidFill>
                <a:latin typeface="Helvetica Neue"/>
                <a:ea typeface="Helvetica Neue"/>
                <a:cs typeface="Helvetica Neue"/>
                <a:sym typeface="Helvetica Neue"/>
              </a:rPr>
              <a:t>Récolte quantitative et analyse des données</a:t>
            </a:r>
          </a:p>
          <a:p>
            <a:pPr>
              <a:buSzPts val="4000"/>
            </a:pPr>
            <a:r>
              <a:rPr lang="fr-FR" sz="2400" b="1" dirty="0">
                <a:solidFill>
                  <a:schemeClr val="bg1"/>
                </a:solidFill>
                <a:latin typeface="Helvetica Neue"/>
                <a:ea typeface="Helvetica Neue"/>
                <a:cs typeface="Helvetica Neue"/>
                <a:sym typeface="Helvetica Neue"/>
              </a:rPr>
              <a:t>Introduction : Analyse générale</a:t>
            </a:r>
            <a:endParaRPr lang="fr-FR" sz="2400" dirty="0">
              <a:solidFill>
                <a:schemeClr val="bg1"/>
              </a:solidFill>
              <a:latin typeface="Helvetica Neue"/>
              <a:ea typeface="Helvetica Neue"/>
              <a:cs typeface="Helvetica Neue"/>
              <a:sym typeface="Helvetica Neue"/>
            </a:endParaRPr>
          </a:p>
          <a:p>
            <a:pPr>
              <a:buClr>
                <a:srgbClr val="000000"/>
              </a:buClr>
              <a:buSzPts val="4000"/>
            </a:pPr>
            <a:endParaRPr lang="fr-FR" sz="4001" b="1" dirty="0">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984965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25</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00789" y="2048421"/>
            <a:ext cx="294824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prises de contact</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0AF901FD-A64D-0ADC-B623-69EB822ADE44}"/>
              </a:ext>
            </a:extLst>
          </p:cNvPr>
          <p:cNvPicPr>
            <a:picLocks noChangeAspect="1"/>
          </p:cNvPicPr>
          <p:nvPr/>
        </p:nvPicPr>
        <p:blipFill>
          <a:blip r:embed="rId6"/>
          <a:stretch>
            <a:fillRect/>
          </a:stretch>
        </p:blipFill>
        <p:spPr>
          <a:xfrm>
            <a:off x="7143338" y="3290854"/>
            <a:ext cx="5486400" cy="2781300"/>
          </a:xfrm>
          <a:prstGeom prst="rect">
            <a:avLst/>
          </a:prstGeom>
        </p:spPr>
      </p:pic>
      <p:pic>
        <p:nvPicPr>
          <p:cNvPr id="6" name="Image 5">
            <a:extLst>
              <a:ext uri="{FF2B5EF4-FFF2-40B4-BE49-F238E27FC236}">
                <a16:creationId xmlns:a16="http://schemas.microsoft.com/office/drawing/2014/main" id="{D0F21599-B4D1-C8FB-C77F-329B025E167C}"/>
              </a:ext>
            </a:extLst>
          </p:cNvPr>
          <p:cNvPicPr>
            <a:picLocks noChangeAspect="1"/>
          </p:cNvPicPr>
          <p:nvPr/>
        </p:nvPicPr>
        <p:blipFill>
          <a:blip r:embed="rId7"/>
          <a:stretch>
            <a:fillRect/>
          </a:stretch>
        </p:blipFill>
        <p:spPr>
          <a:xfrm>
            <a:off x="3349033" y="6609969"/>
            <a:ext cx="5778500" cy="2794000"/>
          </a:xfrm>
          <a:prstGeom prst="rect">
            <a:avLst/>
          </a:prstGeom>
        </p:spPr>
      </p:pic>
      <p:pic>
        <p:nvPicPr>
          <p:cNvPr id="8" name="Image 7">
            <a:extLst>
              <a:ext uri="{FF2B5EF4-FFF2-40B4-BE49-F238E27FC236}">
                <a16:creationId xmlns:a16="http://schemas.microsoft.com/office/drawing/2014/main" id="{CED55967-4BB4-7C4C-7FA7-D2D5AAE8DA3B}"/>
              </a:ext>
            </a:extLst>
          </p:cNvPr>
          <p:cNvPicPr>
            <a:picLocks noChangeAspect="1"/>
          </p:cNvPicPr>
          <p:nvPr/>
        </p:nvPicPr>
        <p:blipFill>
          <a:blip r:embed="rId8"/>
          <a:stretch>
            <a:fillRect/>
          </a:stretch>
        </p:blipFill>
        <p:spPr>
          <a:xfrm>
            <a:off x="457660" y="3334526"/>
            <a:ext cx="5969000" cy="2730500"/>
          </a:xfrm>
          <a:prstGeom prst="rect">
            <a:avLst/>
          </a:prstGeom>
        </p:spPr>
      </p:pic>
      <p:sp>
        <p:nvSpPr>
          <p:cNvPr id="24" name="ZoneTexte 23">
            <a:extLst>
              <a:ext uri="{FF2B5EF4-FFF2-40B4-BE49-F238E27FC236}">
                <a16:creationId xmlns:a16="http://schemas.microsoft.com/office/drawing/2014/main" id="{662686E8-7AF5-6A11-24DB-DE601AD492C5}"/>
              </a:ext>
            </a:extLst>
          </p:cNvPr>
          <p:cNvSpPr txBox="1"/>
          <p:nvPr/>
        </p:nvSpPr>
        <p:spPr>
          <a:xfrm>
            <a:off x="13220293" y="3746125"/>
            <a:ext cx="4610047" cy="5324535"/>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accordent une très forte importance à ces trois propositions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facilement par mail ou téléphone une administration 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Recevoir un soutien en ligne du consulat pour ses démarches courantes.</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son consulat en cas de problème et être informé des évènements importants. </a:t>
            </a: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Google Shape;351;p11">
            <a:extLst>
              <a:ext uri="{FF2B5EF4-FFF2-40B4-BE49-F238E27FC236}">
                <a16:creationId xmlns:a16="http://schemas.microsoft.com/office/drawing/2014/main" id="{71A3FDD2-F6D3-A98D-DBA9-649E11D1F304}"/>
              </a:ext>
            </a:extLst>
          </p:cNvPr>
          <p:cNvSpPr txBox="1"/>
          <p:nvPr/>
        </p:nvSpPr>
        <p:spPr>
          <a:xfrm>
            <a:off x="1627424" y="385901"/>
            <a:ext cx="11471879" cy="1692989"/>
          </a:xfrm>
          <a:prstGeom prst="rect">
            <a:avLst/>
          </a:prstGeom>
          <a:noFill/>
          <a:ln>
            <a:noFill/>
          </a:ln>
        </p:spPr>
        <p:txBody>
          <a:bodyPr spcFirstLastPara="1" wrap="square" lIns="91425" tIns="45701" rIns="91425" bIns="45701" anchor="t" anchorCtr="0">
            <a:spAutoFit/>
          </a:bodyPr>
          <a:lstStyle/>
          <a:p>
            <a:pPr>
              <a:buClr>
                <a:srgbClr val="000000"/>
              </a:buClr>
              <a:buSzPts val="4000"/>
            </a:pPr>
            <a:r>
              <a:rPr lang="fr-FR" sz="4001" b="1" dirty="0">
                <a:solidFill>
                  <a:schemeClr val="lt1"/>
                </a:solidFill>
                <a:latin typeface="Helvetica Neue"/>
                <a:ea typeface="Helvetica Neue"/>
                <a:cs typeface="Helvetica Neue"/>
                <a:sym typeface="Helvetica Neue"/>
              </a:rPr>
              <a:t>Récolte quantitative et analyse des données</a:t>
            </a:r>
          </a:p>
          <a:p>
            <a:pPr>
              <a:buSzPts val="4000"/>
            </a:pPr>
            <a:r>
              <a:rPr lang="fr-FR" sz="2400" b="1" dirty="0">
                <a:solidFill>
                  <a:schemeClr val="bg1"/>
                </a:solidFill>
                <a:latin typeface="Helvetica Neue"/>
                <a:ea typeface="Helvetica Neue"/>
                <a:cs typeface="Helvetica Neue"/>
                <a:sym typeface="Helvetica Neue"/>
              </a:rPr>
              <a:t>Introduction : Analyse générale</a:t>
            </a:r>
            <a:endParaRPr lang="fr-FR" sz="2400" dirty="0">
              <a:solidFill>
                <a:schemeClr val="bg1"/>
              </a:solidFill>
              <a:latin typeface="Helvetica Neue"/>
              <a:ea typeface="Helvetica Neue"/>
              <a:cs typeface="Helvetica Neue"/>
              <a:sym typeface="Helvetica Neue"/>
            </a:endParaRPr>
          </a:p>
          <a:p>
            <a:pPr>
              <a:buClr>
                <a:srgbClr val="000000"/>
              </a:buClr>
              <a:buSzPts val="4000"/>
            </a:pPr>
            <a:endParaRPr lang="fr-FR" sz="4001" b="1" dirty="0">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00951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26</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63821" y="2114603"/>
            <a:ext cx="1704313" cy="415498"/>
          </a:xfrm>
          <a:prstGeom prst="rect">
            <a:avLst/>
          </a:prstGeom>
        </p:spPr>
        <p:txBody>
          <a:bodyPr wrap="none">
            <a:spAutoFit/>
          </a:bodyPr>
          <a:lstStyle/>
          <a:p>
            <a:pPr algn="ctr"/>
            <a:r>
              <a:rPr lang="fr-FR" sz="21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La COVID-19</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7FD530FB-C215-939E-874D-E26278C1D36A}"/>
              </a:ext>
            </a:extLst>
          </p:cNvPr>
          <p:cNvPicPr>
            <a:picLocks noChangeAspect="1"/>
          </p:cNvPicPr>
          <p:nvPr/>
        </p:nvPicPr>
        <p:blipFill>
          <a:blip r:embed="rId6"/>
          <a:stretch>
            <a:fillRect/>
          </a:stretch>
        </p:blipFill>
        <p:spPr>
          <a:xfrm>
            <a:off x="462499" y="3813199"/>
            <a:ext cx="6687810" cy="5853729"/>
          </a:xfrm>
          <a:prstGeom prst="rect">
            <a:avLst/>
          </a:prstGeom>
        </p:spPr>
      </p:pic>
      <p:sp>
        <p:nvSpPr>
          <p:cNvPr id="19" name="Rectangle 18">
            <a:extLst>
              <a:ext uri="{FF2B5EF4-FFF2-40B4-BE49-F238E27FC236}">
                <a16:creationId xmlns:a16="http://schemas.microsoft.com/office/drawing/2014/main" id="{773A32A5-A341-E114-59ED-FA0496A66C85}"/>
              </a:ext>
            </a:extLst>
          </p:cNvPr>
          <p:cNvSpPr/>
          <p:nvPr/>
        </p:nvSpPr>
        <p:spPr>
          <a:xfrm>
            <a:off x="1315978" y="3238097"/>
            <a:ext cx="4980852" cy="523220"/>
          </a:xfrm>
          <a:prstGeom prst="rect">
            <a:avLst/>
          </a:prstGeom>
        </p:spPr>
        <p:txBody>
          <a:bodyPr wrap="none">
            <a:spAutoFit/>
          </a:bodyPr>
          <a:lstStyle/>
          <a:p>
            <a:pPr algn="ctr"/>
            <a:r>
              <a:rPr lang="fr-FR" b="1" dirty="0">
                <a:solidFill>
                  <a:schemeClr val="bg1">
                    <a:lumMod val="65000"/>
                  </a:schemeClr>
                </a:solidFill>
              </a:rPr>
              <a:t>Avez-vous été suffisamment informé des </a:t>
            </a:r>
          </a:p>
          <a:p>
            <a:pPr algn="ctr"/>
            <a:r>
              <a:rPr lang="fr-FR" b="1" dirty="0">
                <a:solidFill>
                  <a:schemeClr val="bg1">
                    <a:lumMod val="65000"/>
                  </a:schemeClr>
                </a:solidFill>
              </a:rPr>
              <a:t>mesures sanitaires prises en cas d'un retour en France?</a:t>
            </a:r>
            <a:endParaRPr lang="fr-FR" b="1" dirty="0">
              <a:solidFill>
                <a:schemeClr val="bg1">
                  <a:lumMod val="65000"/>
                </a:schemeClr>
              </a:solidFill>
              <a:latin typeface="+mn-lt"/>
            </a:endParaRPr>
          </a:p>
        </p:txBody>
      </p:sp>
      <p:sp>
        <p:nvSpPr>
          <p:cNvPr id="20" name="ZoneTexte 19">
            <a:extLst>
              <a:ext uri="{FF2B5EF4-FFF2-40B4-BE49-F238E27FC236}">
                <a16:creationId xmlns:a16="http://schemas.microsoft.com/office/drawing/2014/main" id="{6409FA2B-FD3E-D554-BA80-D2316654B780}"/>
              </a:ext>
            </a:extLst>
          </p:cNvPr>
          <p:cNvSpPr txBox="1"/>
          <p:nvPr/>
        </p:nvSpPr>
        <p:spPr>
          <a:xfrm>
            <a:off x="7909560" y="6375613"/>
            <a:ext cx="9678662" cy="4708981"/>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majorité des répondants (73,83%) estiment qu’ils ont été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suffisamment informés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mesures sanitaires prises en cas d’un retour en France.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 plus, on peut voir que 85% des répondants ont bénéficié d’une campagne de vaccination par les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autorités locales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61%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disent ne pas avoir subi de conséquences économiques avec la COVID-19 et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34%</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en ont subi.</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L’impossibilité de rentrer en France, le changement de mode de vie et la crise économique ont principalement affecté les répondants.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3">
            <a:extLst>
              <a:ext uri="{FF2B5EF4-FFF2-40B4-BE49-F238E27FC236}">
                <a16:creationId xmlns:a16="http://schemas.microsoft.com/office/drawing/2014/main" id="{813B6CC0-1DFC-533D-C58A-E4B32059CDCB}"/>
              </a:ext>
            </a:extLst>
          </p:cNvPr>
          <p:cNvPicPr>
            <a:picLocks noChangeAspect="1"/>
          </p:cNvPicPr>
          <p:nvPr/>
        </p:nvPicPr>
        <p:blipFill>
          <a:blip r:embed="rId7"/>
          <a:stretch>
            <a:fillRect/>
          </a:stretch>
        </p:blipFill>
        <p:spPr>
          <a:xfrm>
            <a:off x="8921296" y="2484108"/>
            <a:ext cx="6687810" cy="3684029"/>
          </a:xfrm>
          <a:prstGeom prst="rect">
            <a:avLst/>
          </a:prstGeom>
        </p:spPr>
      </p:pic>
      <p:sp>
        <p:nvSpPr>
          <p:cNvPr id="22" name="Rectangle 21">
            <a:extLst>
              <a:ext uri="{FF2B5EF4-FFF2-40B4-BE49-F238E27FC236}">
                <a16:creationId xmlns:a16="http://schemas.microsoft.com/office/drawing/2014/main" id="{8199471E-556B-611F-E976-D8C9729E4D93}"/>
              </a:ext>
            </a:extLst>
          </p:cNvPr>
          <p:cNvSpPr/>
          <p:nvPr/>
        </p:nvSpPr>
        <p:spPr>
          <a:xfrm>
            <a:off x="9187982" y="2014575"/>
            <a:ext cx="6369052" cy="307777"/>
          </a:xfrm>
          <a:prstGeom prst="rect">
            <a:avLst/>
          </a:prstGeom>
        </p:spPr>
        <p:txBody>
          <a:bodyPr wrap="none">
            <a:spAutoFit/>
          </a:bodyPr>
          <a:lstStyle/>
          <a:p>
            <a:pPr algn="ctr"/>
            <a:r>
              <a:rPr lang="fr-FR" b="1" dirty="0">
                <a:solidFill>
                  <a:schemeClr val="bg1">
                    <a:lumMod val="65000"/>
                  </a:schemeClr>
                </a:solidFill>
              </a:rPr>
              <a:t>Comment la Covid-19 a-t-elle impacté votre vie de Français à l’étranger ?</a:t>
            </a:r>
            <a:endParaRPr lang="fr-FR" b="1" dirty="0">
              <a:solidFill>
                <a:schemeClr val="bg1">
                  <a:lumMod val="65000"/>
                </a:schemeClr>
              </a:solidFill>
              <a:latin typeface="+mn-lt"/>
            </a:endParaRPr>
          </a:p>
        </p:txBody>
      </p:sp>
      <p:sp>
        <p:nvSpPr>
          <p:cNvPr id="21" name="Google Shape;351;p11">
            <a:extLst>
              <a:ext uri="{FF2B5EF4-FFF2-40B4-BE49-F238E27FC236}">
                <a16:creationId xmlns:a16="http://schemas.microsoft.com/office/drawing/2014/main" id="{BF344593-CF55-C53F-55CA-036DF9F37EA7}"/>
              </a:ext>
            </a:extLst>
          </p:cNvPr>
          <p:cNvSpPr txBox="1"/>
          <p:nvPr/>
        </p:nvSpPr>
        <p:spPr>
          <a:xfrm>
            <a:off x="1627424" y="385901"/>
            <a:ext cx="11471879" cy="1692989"/>
          </a:xfrm>
          <a:prstGeom prst="rect">
            <a:avLst/>
          </a:prstGeom>
          <a:noFill/>
          <a:ln>
            <a:noFill/>
          </a:ln>
        </p:spPr>
        <p:txBody>
          <a:bodyPr spcFirstLastPara="1" wrap="square" lIns="91425" tIns="45701" rIns="91425" bIns="45701" anchor="t" anchorCtr="0">
            <a:spAutoFit/>
          </a:bodyPr>
          <a:lstStyle/>
          <a:p>
            <a:pPr>
              <a:buClr>
                <a:srgbClr val="000000"/>
              </a:buClr>
              <a:buSzPts val="4000"/>
            </a:pPr>
            <a:r>
              <a:rPr lang="fr-FR" sz="4001" b="1" dirty="0">
                <a:solidFill>
                  <a:schemeClr val="lt1"/>
                </a:solidFill>
                <a:latin typeface="Helvetica Neue"/>
                <a:ea typeface="Helvetica Neue"/>
                <a:cs typeface="Helvetica Neue"/>
                <a:sym typeface="Helvetica Neue"/>
              </a:rPr>
              <a:t>Récolte quantitative et analyse des données</a:t>
            </a:r>
          </a:p>
          <a:p>
            <a:pPr>
              <a:buSzPts val="4000"/>
            </a:pPr>
            <a:r>
              <a:rPr lang="fr-FR" sz="2400" b="1" dirty="0">
                <a:solidFill>
                  <a:schemeClr val="bg1"/>
                </a:solidFill>
                <a:latin typeface="Helvetica Neue"/>
                <a:ea typeface="Helvetica Neue"/>
                <a:cs typeface="Helvetica Neue"/>
                <a:sym typeface="Helvetica Neue"/>
              </a:rPr>
              <a:t>Introduction : Analyse générale</a:t>
            </a:r>
            <a:endParaRPr lang="fr-FR" sz="2400" dirty="0">
              <a:solidFill>
                <a:schemeClr val="bg1"/>
              </a:solidFill>
              <a:latin typeface="Helvetica Neue"/>
              <a:ea typeface="Helvetica Neue"/>
              <a:cs typeface="Helvetica Neue"/>
              <a:sym typeface="Helvetica Neue"/>
            </a:endParaRPr>
          </a:p>
          <a:p>
            <a:pPr>
              <a:buClr>
                <a:srgbClr val="000000"/>
              </a:buClr>
              <a:buSzPts val="4000"/>
            </a:pPr>
            <a:endParaRPr lang="fr-FR" sz="4001" b="1" dirty="0">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692978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27</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375292" y="1996491"/>
            <a:ext cx="1888659"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étudiants</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1" name="Rectangle 20">
            <a:extLst>
              <a:ext uri="{FF2B5EF4-FFF2-40B4-BE49-F238E27FC236}">
                <a16:creationId xmlns:a16="http://schemas.microsoft.com/office/drawing/2014/main" id="{007BFA85-B3A6-428C-C93E-B8DEF5FDAC6E}"/>
              </a:ext>
            </a:extLst>
          </p:cNvPr>
          <p:cNvSpPr/>
          <p:nvPr/>
        </p:nvSpPr>
        <p:spPr>
          <a:xfrm>
            <a:off x="1571227" y="2982865"/>
            <a:ext cx="4509568" cy="307777"/>
          </a:xfrm>
          <a:prstGeom prst="rect">
            <a:avLst/>
          </a:prstGeom>
        </p:spPr>
        <p:txBody>
          <a:bodyPr wrap="none">
            <a:spAutoFit/>
          </a:bodyPr>
          <a:lstStyle/>
          <a:p>
            <a:pPr algn="ctr"/>
            <a:r>
              <a:rPr lang="fr-FR" b="1" dirty="0">
                <a:solidFill>
                  <a:schemeClr val="bg1">
                    <a:lumMod val="65000"/>
                  </a:schemeClr>
                </a:solidFill>
              </a:rPr>
              <a:t>Pensez-vous rester à l’étranger après vos études ?</a:t>
            </a:r>
            <a:endParaRPr lang="fr-FR" b="1" dirty="0">
              <a:solidFill>
                <a:schemeClr val="bg1">
                  <a:lumMod val="65000"/>
                </a:schemeClr>
              </a:solidFill>
              <a:latin typeface="+mn-lt"/>
            </a:endParaRPr>
          </a:p>
        </p:txBody>
      </p:sp>
      <p:sp>
        <p:nvSpPr>
          <p:cNvPr id="22" name="ZoneTexte 21">
            <a:extLst>
              <a:ext uri="{FF2B5EF4-FFF2-40B4-BE49-F238E27FC236}">
                <a16:creationId xmlns:a16="http://schemas.microsoft.com/office/drawing/2014/main" id="{D991A0C9-7786-6517-F7FC-1B992402D31E}"/>
              </a:ext>
            </a:extLst>
          </p:cNvPr>
          <p:cNvSpPr txBox="1"/>
          <p:nvPr/>
        </p:nvSpPr>
        <p:spPr>
          <a:xfrm>
            <a:off x="7778807" y="1992134"/>
            <a:ext cx="10374256" cy="8094524"/>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Cette partie n’été ouverte qu’aux répondants indiquant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faire leurs études à l’étranger</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peut voir que : </a:t>
            </a:r>
          </a:p>
          <a:p>
            <a:pPr marL="342900" lvl="1" indent="-342900" algn="just">
              <a:lnSpc>
                <a:spcPct val="150000"/>
              </a:lnSpc>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58,48% des étudiants veulent rester à l’étranger après leurs études.</a:t>
            </a:r>
          </a:p>
          <a:p>
            <a:pPr marL="342900" lvl="1" indent="-342900" algn="just">
              <a:lnSpc>
                <a:spcPct val="150000"/>
              </a:lnSpc>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30,99% d’entre eux ne savent pas.</a:t>
            </a:r>
          </a:p>
          <a:p>
            <a:pPr marL="342900" lvl="1" indent="-342900" algn="just">
              <a:lnSpc>
                <a:spcPct val="150000"/>
              </a:lnSpc>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10,53% d’entre eux souhaitent rentrer en France.</a:t>
            </a:r>
          </a:p>
          <a:p>
            <a:pPr marL="342900" lvl="1" indent="-342900" algn="just">
              <a:lnSpc>
                <a:spcPct val="150000"/>
              </a:lnSpc>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raisons principales pour lesquelles ils souhaitent rester à l’étranger sont : </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meilleur niveau de vie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48%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possibilité d’évolution de carrière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46%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salaire supérieur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43%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culture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41% d’entre eux).</a:t>
            </a: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étudiants voulant rentrer en France le font principalement pour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possibilité d’évolution de carrière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61,11% d’entre eux). Cependant, l’échantillon n’est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pas représentatif</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ici puisque uniquement 18 étudiants ont indiqué vouloir rentrer 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Image 2">
            <a:extLst>
              <a:ext uri="{FF2B5EF4-FFF2-40B4-BE49-F238E27FC236}">
                <a16:creationId xmlns:a16="http://schemas.microsoft.com/office/drawing/2014/main" id="{57AA3D89-EA26-2B21-D490-5879D32A84DD}"/>
              </a:ext>
            </a:extLst>
          </p:cNvPr>
          <p:cNvPicPr>
            <a:picLocks noChangeAspect="1"/>
          </p:cNvPicPr>
          <p:nvPr/>
        </p:nvPicPr>
        <p:blipFill>
          <a:blip r:embed="rId6"/>
          <a:stretch>
            <a:fillRect/>
          </a:stretch>
        </p:blipFill>
        <p:spPr>
          <a:xfrm>
            <a:off x="757627" y="3499444"/>
            <a:ext cx="6429193" cy="5353806"/>
          </a:xfrm>
          <a:prstGeom prst="rect">
            <a:avLst/>
          </a:prstGeom>
        </p:spPr>
      </p:pic>
      <p:sp>
        <p:nvSpPr>
          <p:cNvPr id="18" name="Google Shape;351;p11">
            <a:extLst>
              <a:ext uri="{FF2B5EF4-FFF2-40B4-BE49-F238E27FC236}">
                <a16:creationId xmlns:a16="http://schemas.microsoft.com/office/drawing/2014/main" id="{FF6D872A-A45F-DF98-63AD-32696F92834B}"/>
              </a:ext>
            </a:extLst>
          </p:cNvPr>
          <p:cNvSpPr txBox="1"/>
          <p:nvPr/>
        </p:nvSpPr>
        <p:spPr>
          <a:xfrm>
            <a:off x="1627424" y="385901"/>
            <a:ext cx="11471879" cy="1692989"/>
          </a:xfrm>
          <a:prstGeom prst="rect">
            <a:avLst/>
          </a:prstGeom>
          <a:noFill/>
          <a:ln>
            <a:noFill/>
          </a:ln>
        </p:spPr>
        <p:txBody>
          <a:bodyPr spcFirstLastPara="1" wrap="square" lIns="91425" tIns="45701" rIns="91425" bIns="45701" anchor="t" anchorCtr="0">
            <a:spAutoFit/>
          </a:bodyPr>
          <a:lstStyle/>
          <a:p>
            <a:pPr>
              <a:buClr>
                <a:srgbClr val="000000"/>
              </a:buClr>
              <a:buSzPts val="4000"/>
            </a:pPr>
            <a:r>
              <a:rPr lang="fr-FR" sz="4001" b="1" dirty="0">
                <a:solidFill>
                  <a:schemeClr val="lt1"/>
                </a:solidFill>
                <a:latin typeface="Helvetica Neue"/>
                <a:ea typeface="Helvetica Neue"/>
                <a:cs typeface="Helvetica Neue"/>
                <a:sym typeface="Helvetica Neue"/>
              </a:rPr>
              <a:t>Récolte quantitative et analyse des données</a:t>
            </a:r>
          </a:p>
          <a:p>
            <a:pPr>
              <a:buSzPts val="4000"/>
            </a:pPr>
            <a:r>
              <a:rPr lang="fr-FR" sz="2400" b="1" dirty="0">
                <a:solidFill>
                  <a:schemeClr val="bg1"/>
                </a:solidFill>
                <a:latin typeface="Helvetica Neue"/>
                <a:ea typeface="Helvetica Neue"/>
                <a:cs typeface="Helvetica Neue"/>
                <a:sym typeface="Helvetica Neue"/>
              </a:rPr>
              <a:t>Introduction : Analyse générale</a:t>
            </a:r>
            <a:endParaRPr lang="fr-FR" sz="2400" dirty="0">
              <a:solidFill>
                <a:schemeClr val="bg1"/>
              </a:solidFill>
              <a:latin typeface="Helvetica Neue"/>
              <a:ea typeface="Helvetica Neue"/>
              <a:cs typeface="Helvetica Neue"/>
              <a:sym typeface="Helvetica Neue"/>
            </a:endParaRPr>
          </a:p>
          <a:p>
            <a:pPr>
              <a:buClr>
                <a:srgbClr val="000000"/>
              </a:buClr>
              <a:buSzPts val="4000"/>
            </a:pPr>
            <a:endParaRPr lang="fr-FR" sz="4001" b="1" dirty="0">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015724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geeecb0e0f7_0_0"/>
          <p:cNvPicPr preferRelativeResize="0"/>
          <p:nvPr/>
        </p:nvPicPr>
        <p:blipFill rotWithShape="1">
          <a:blip r:embed="rId3">
            <a:alphaModFix/>
          </a:blip>
          <a:srcRect/>
          <a:stretch/>
        </p:blipFill>
        <p:spPr>
          <a:xfrm>
            <a:off x="0" y="3"/>
            <a:ext cx="18287997" cy="10259369"/>
          </a:xfrm>
          <a:prstGeom prst="rect">
            <a:avLst/>
          </a:prstGeom>
          <a:noFill/>
          <a:ln>
            <a:noFill/>
          </a:ln>
        </p:spPr>
      </p:pic>
      <p:sp>
        <p:nvSpPr>
          <p:cNvPr id="12" name="Google Shape;98;p3">
            <a:extLst>
              <a:ext uri="{FF2B5EF4-FFF2-40B4-BE49-F238E27FC236}">
                <a16:creationId xmlns:a16="http://schemas.microsoft.com/office/drawing/2014/main" id="{388C2676-551F-1347-B85C-79BC5E4745E8}"/>
              </a:ext>
            </a:extLst>
          </p:cNvPr>
          <p:cNvSpPr/>
          <p:nvPr/>
        </p:nvSpPr>
        <p:spPr>
          <a:xfrm>
            <a:off x="0" y="-45074"/>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999" name="Google Shape;999;geeecb0e0f7_0_0"/>
          <p:cNvPicPr preferRelativeResize="0"/>
          <p:nvPr/>
        </p:nvPicPr>
        <p:blipFill rotWithShape="1">
          <a:blip r:embed="rId4">
            <a:alphaModFix/>
          </a:blip>
          <a:srcRect/>
          <a:stretch/>
        </p:blipFill>
        <p:spPr>
          <a:xfrm>
            <a:off x="15311617" y="229537"/>
            <a:ext cx="2828924" cy="904772"/>
          </a:xfrm>
          <a:prstGeom prst="rect">
            <a:avLst/>
          </a:prstGeom>
          <a:noFill/>
          <a:ln>
            <a:noFill/>
          </a:ln>
        </p:spPr>
      </p:pic>
      <p:grpSp>
        <p:nvGrpSpPr>
          <p:cNvPr id="4" name="Groupe 3">
            <a:extLst>
              <a:ext uri="{FF2B5EF4-FFF2-40B4-BE49-F238E27FC236}">
                <a16:creationId xmlns:a16="http://schemas.microsoft.com/office/drawing/2014/main" id="{0007A36E-6F77-8DBB-1714-5CBBB54015DC}"/>
              </a:ext>
            </a:extLst>
          </p:cNvPr>
          <p:cNvGrpSpPr/>
          <p:nvPr/>
        </p:nvGrpSpPr>
        <p:grpSpPr>
          <a:xfrm>
            <a:off x="5555103" y="2705805"/>
            <a:ext cx="7208271" cy="1569660"/>
            <a:chOff x="5555102" y="1991998"/>
            <a:chExt cx="7208271" cy="1569660"/>
          </a:xfrm>
        </p:grpSpPr>
        <p:sp>
          <p:nvSpPr>
            <p:cNvPr id="3" name="Rectangle : coins arrondis 2">
              <a:extLst>
                <a:ext uri="{FF2B5EF4-FFF2-40B4-BE49-F238E27FC236}">
                  <a16:creationId xmlns:a16="http://schemas.microsoft.com/office/drawing/2014/main" id="{6B9890CE-4E43-640B-F188-B4BE1E99382C}"/>
                </a:ext>
              </a:extLst>
            </p:cNvPr>
            <p:cNvSpPr/>
            <p:nvPr/>
          </p:nvSpPr>
          <p:spPr>
            <a:xfrm>
              <a:off x="5585583" y="1991998"/>
              <a:ext cx="7177790" cy="1569660"/>
            </a:xfrm>
            <a:prstGeom prst="roundRect">
              <a:avLst/>
            </a:prstGeom>
            <a:solidFill>
              <a:srgbClr val="3D547B">
                <a:alpha val="610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0" name="Google Shape;1000;geeecb0e0f7_0_0"/>
            <p:cNvSpPr txBox="1"/>
            <p:nvPr/>
          </p:nvSpPr>
          <p:spPr>
            <a:xfrm>
              <a:off x="5555102" y="2361350"/>
              <a:ext cx="717779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7200"/>
                <a:buFont typeface="Arial"/>
                <a:buNone/>
              </a:pPr>
              <a:r>
                <a:rPr lang="fr-FR" sz="4800" b="1" i="0" u="none" strike="noStrike" cap="none" dirty="0">
                  <a:solidFill>
                    <a:schemeClr val="lt1"/>
                  </a:solidFill>
                  <a:latin typeface="Helvetica Neue"/>
                  <a:ea typeface="Helvetica Neue"/>
                  <a:cs typeface="Helvetica Neue"/>
                  <a:sym typeface="Helvetica Neue"/>
                </a:rPr>
                <a:t>1</a:t>
              </a:r>
              <a:r>
                <a:rPr lang="fr-FR" sz="4800" b="1" i="0" u="none" strike="noStrike" cap="none" baseline="30000" dirty="0">
                  <a:solidFill>
                    <a:schemeClr val="lt1"/>
                  </a:solidFill>
                  <a:latin typeface="Helvetica Neue"/>
                  <a:ea typeface="Helvetica Neue"/>
                  <a:cs typeface="Helvetica Neue"/>
                  <a:sym typeface="Helvetica Neue"/>
                </a:rPr>
                <a:t>ère</a:t>
              </a:r>
              <a:r>
                <a:rPr lang="fr-FR" sz="4800" b="1" i="0" u="none" strike="noStrike" cap="none" dirty="0">
                  <a:solidFill>
                    <a:schemeClr val="lt1"/>
                  </a:solidFill>
                  <a:latin typeface="Helvetica Neue"/>
                  <a:ea typeface="Helvetica Neue"/>
                  <a:cs typeface="Helvetica Neue"/>
                  <a:sym typeface="Helvetica Neue"/>
                </a:rPr>
                <a:t> circonscription</a:t>
              </a:r>
              <a:endParaRPr sz="1000" b="0" i="0" u="none" strike="noStrike" cap="none" dirty="0">
                <a:solidFill>
                  <a:schemeClr val="dk1"/>
                </a:solidFill>
                <a:latin typeface="Helvetica Neue"/>
                <a:ea typeface="Helvetica Neue"/>
                <a:cs typeface="Helvetica Neue"/>
                <a:sym typeface="Helvetica Neue"/>
              </a:endParaRPr>
            </a:p>
          </p:txBody>
        </p:sp>
      </p:grpSp>
      <p:sp>
        <p:nvSpPr>
          <p:cNvPr id="1001" name="Google Shape;1001;geeecb0e0f7_0_0"/>
          <p:cNvSpPr/>
          <p:nvPr/>
        </p:nvSpPr>
        <p:spPr>
          <a:xfrm>
            <a:off x="-30480" y="9969431"/>
            <a:ext cx="18331811" cy="33522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geeecb0e0f7_0_0"/>
          <p:cNvSpPr txBox="1">
            <a:spLocks noGrp="1"/>
          </p:cNvSpPr>
          <p:nvPr>
            <p:ph type="sldNum" idx="12"/>
          </p:nvPr>
        </p:nvSpPr>
        <p:spPr>
          <a:xfrm>
            <a:off x="17754598" y="9969431"/>
            <a:ext cx="533400" cy="307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28</a:t>
            </a:fld>
            <a:endParaRPr/>
          </a:p>
        </p:txBody>
      </p:sp>
      <p:sp>
        <p:nvSpPr>
          <p:cNvPr id="11" name="Google Shape;69;p1">
            <a:extLst>
              <a:ext uri="{FF2B5EF4-FFF2-40B4-BE49-F238E27FC236}">
                <a16:creationId xmlns:a16="http://schemas.microsoft.com/office/drawing/2014/main" id="{1CDFDA71-8F2E-3043-BAC3-9FD05AEA0F04}"/>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 name="ZoneTexte 1">
            <a:extLst>
              <a:ext uri="{FF2B5EF4-FFF2-40B4-BE49-F238E27FC236}">
                <a16:creationId xmlns:a16="http://schemas.microsoft.com/office/drawing/2014/main" id="{5C755DF1-3590-A9CE-56C9-BC3993993485}"/>
              </a:ext>
            </a:extLst>
          </p:cNvPr>
          <p:cNvSpPr txBox="1"/>
          <p:nvPr/>
        </p:nvSpPr>
        <p:spPr>
          <a:xfrm>
            <a:off x="6790879" y="4672963"/>
            <a:ext cx="4767199" cy="2677656"/>
          </a:xfrm>
          <a:prstGeom prst="rect">
            <a:avLst/>
          </a:prstGeom>
          <a:noFill/>
        </p:spPr>
        <p:txBody>
          <a:bodyPr wrap="square" rtlCol="0">
            <a:spAutoFit/>
          </a:bodyPr>
          <a:lstStyle/>
          <a:p>
            <a:r>
              <a:rPr lang="fr-FR" sz="40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2076</a:t>
            </a:r>
            <a:r>
              <a:rPr lang="fr-FR" sz="4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Répondants</a:t>
            </a:r>
            <a:endParaRPr lang="fr-FR" sz="40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64%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Canada</a:t>
            </a:r>
          </a:p>
          <a:p>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36%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États-Unis</a:t>
            </a:r>
          </a:p>
        </p:txBody>
      </p:sp>
    </p:spTree>
    <p:extLst>
      <p:ext uri="{BB962C8B-B14F-4D97-AF65-F5344CB8AC3E}">
        <p14:creationId xmlns:p14="http://schemas.microsoft.com/office/powerpoint/2010/main" val="1538479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29</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6205710" y="4354922"/>
            <a:ext cx="5413861" cy="3785652"/>
          </a:xfrm>
          <a:prstGeom prst="rect">
            <a:avLst/>
          </a:prstGeom>
          <a:noFill/>
        </p:spPr>
        <p:txBody>
          <a:bodyPr wrap="square" rtlCol="0">
            <a:spAutoFit/>
          </a:bodyPr>
          <a:lstStyle/>
          <a:p>
            <a:pPr algn="just"/>
            <a:r>
              <a:rPr lang="fr-FR" sz="2000" dirty="0">
                <a:solidFill>
                  <a:srgbClr val="002060"/>
                </a:solidFill>
              </a:rPr>
              <a:t>Au sujet des revenus annuels nets par ménage en 2021 :</a:t>
            </a:r>
          </a:p>
          <a:p>
            <a:pPr algn="just"/>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6% gagnent moins de 18 000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9% gagnent entre 18 000 et 30 000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18% gagnent entre 30 001 et 50 000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16% gagnent entre 50 001 et 65 000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51% gagnent plus de 65 000 euros</a:t>
            </a:r>
          </a:p>
        </p:txBody>
      </p:sp>
      <p:sp>
        <p:nvSpPr>
          <p:cNvPr id="19" name="Google Shape;351;p11">
            <a:extLst>
              <a:ext uri="{FF2B5EF4-FFF2-40B4-BE49-F238E27FC236}">
                <a16:creationId xmlns:a16="http://schemas.microsoft.com/office/drawing/2014/main" id="{CB93F11B-959E-552E-EF66-C0C614450666}"/>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Première circonscription </a:t>
            </a:r>
            <a:endParaRPr sz="2400" b="0" i="0" u="none" strike="noStrike" cap="none" dirty="0">
              <a:solidFill>
                <a:schemeClr val="bg1"/>
              </a:solidFill>
              <a:latin typeface="Helvetica Neue"/>
              <a:ea typeface="Helvetica Neue"/>
              <a:cs typeface="Helvetica Neue"/>
              <a:sym typeface="Helvetica Neue"/>
            </a:endParaRPr>
          </a:p>
        </p:txBody>
      </p:sp>
      <p:sp>
        <p:nvSpPr>
          <p:cNvPr id="20" name="ZoneTexte 19">
            <a:extLst>
              <a:ext uri="{FF2B5EF4-FFF2-40B4-BE49-F238E27FC236}">
                <a16:creationId xmlns:a16="http://schemas.microsoft.com/office/drawing/2014/main" id="{49B4841F-0E58-0AC3-0CA3-56215A1F73C3}"/>
              </a:ext>
            </a:extLst>
          </p:cNvPr>
          <p:cNvSpPr txBox="1"/>
          <p:nvPr/>
        </p:nvSpPr>
        <p:spPr>
          <a:xfrm>
            <a:off x="780405" y="4861337"/>
            <a:ext cx="4282831" cy="2246769"/>
          </a:xfrm>
          <a:prstGeom prst="rect">
            <a:avLst/>
          </a:prstGeom>
          <a:noFill/>
        </p:spPr>
        <p:txBody>
          <a:bodyPr wrap="square" rtlCol="0">
            <a:spAutoFit/>
          </a:bodyPr>
          <a:lstStyle/>
          <a:p>
            <a:pPr algn="just"/>
            <a:r>
              <a:rPr lang="fr-FR" sz="2000" b="1" dirty="0">
                <a:solidFill>
                  <a:srgbClr val="002060"/>
                </a:solidFill>
              </a:rPr>
              <a:t>58,77%</a:t>
            </a:r>
            <a:r>
              <a:rPr lang="fr-FR" sz="2000" dirty="0">
                <a:solidFill>
                  <a:srgbClr val="002060"/>
                </a:solidFill>
              </a:rPr>
              <a:t> de ces expatriés disposent d’une autre nationalité.</a:t>
            </a:r>
          </a:p>
          <a:p>
            <a:pPr marL="171450" indent="-171450" algn="just">
              <a:buFont typeface="Arial" charset="0"/>
              <a:buChar char="•"/>
            </a:pPr>
            <a:endParaRPr lang="fr-FR" sz="2000" dirty="0">
              <a:solidFill>
                <a:srgbClr val="002060"/>
              </a:solidFill>
            </a:endParaRPr>
          </a:p>
          <a:p>
            <a:pPr marL="171450" indent="-171450" algn="just">
              <a:buFont typeface="Arial" charset="0"/>
              <a:buChar char="•"/>
            </a:pPr>
            <a:endParaRPr lang="fr-FR" sz="2000" dirty="0">
              <a:solidFill>
                <a:srgbClr val="002060"/>
              </a:solidFill>
            </a:endParaRPr>
          </a:p>
          <a:p>
            <a:pPr algn="just"/>
            <a:r>
              <a:rPr lang="fr-FR" sz="2000" b="1" dirty="0">
                <a:solidFill>
                  <a:srgbClr val="002060"/>
                </a:solidFill>
              </a:rPr>
              <a:t>94,7% </a:t>
            </a:r>
            <a:r>
              <a:rPr lang="fr-FR" sz="2000" dirty="0">
                <a:solidFill>
                  <a:srgbClr val="002060"/>
                </a:solidFill>
              </a:rPr>
              <a:t>sont inscrits au registre mondial des Français établis hors de France.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ZoneTexte 20">
            <a:extLst>
              <a:ext uri="{FF2B5EF4-FFF2-40B4-BE49-F238E27FC236}">
                <a16:creationId xmlns:a16="http://schemas.microsoft.com/office/drawing/2014/main" id="{3D4E7024-11C7-7D4A-5127-80F517D20963}"/>
              </a:ext>
            </a:extLst>
          </p:cNvPr>
          <p:cNvSpPr txBox="1"/>
          <p:nvPr/>
        </p:nvSpPr>
        <p:spPr>
          <a:xfrm>
            <a:off x="12585729" y="4553560"/>
            <a:ext cx="4493285" cy="2862322"/>
          </a:xfrm>
          <a:prstGeom prst="rect">
            <a:avLst/>
          </a:prstGeom>
          <a:noFill/>
        </p:spPr>
        <p:txBody>
          <a:bodyPr wrap="square" rtlCol="0">
            <a:spAutoFit/>
          </a:bodyPr>
          <a:lstStyle/>
          <a:p>
            <a:pPr algn="just"/>
            <a:r>
              <a:rPr lang="fr-FR" sz="2000" dirty="0">
                <a:solidFill>
                  <a:srgbClr val="002060"/>
                </a:solidFill>
              </a:rPr>
              <a:t>Les répondants se définissent comme Français de l’étranger principalement  par leur </a:t>
            </a:r>
            <a:r>
              <a:rPr lang="fr-FR" sz="2000" b="1" dirty="0">
                <a:solidFill>
                  <a:srgbClr val="002060"/>
                </a:solidFill>
              </a:rPr>
              <a:t>culture</a:t>
            </a:r>
            <a:r>
              <a:rPr lang="fr-FR" sz="2000" dirty="0">
                <a:solidFill>
                  <a:srgbClr val="002060"/>
                </a:solidFill>
              </a:rPr>
              <a:t> (74,33%) et par leur </a:t>
            </a:r>
            <a:r>
              <a:rPr lang="fr-FR" sz="2000" b="1" dirty="0">
                <a:solidFill>
                  <a:srgbClr val="002060"/>
                </a:solidFill>
              </a:rPr>
              <a:t>langue</a:t>
            </a:r>
            <a:r>
              <a:rPr lang="fr-FR" sz="2000" dirty="0">
                <a:solidFill>
                  <a:srgbClr val="002060"/>
                </a:solidFill>
              </a:rPr>
              <a:t> (65,03%).</a:t>
            </a:r>
          </a:p>
          <a:p>
            <a:pPr algn="just"/>
            <a:endParaRPr lang="fr-FR" sz="2000" dirty="0">
              <a:solidFill>
                <a:srgbClr val="002060"/>
              </a:solidFill>
            </a:endParaRPr>
          </a:p>
          <a:p>
            <a:pPr algn="just"/>
            <a:endParaRPr lang="fr-FR" sz="2000" dirty="0">
              <a:solidFill>
                <a:srgbClr val="002060"/>
              </a:solidFill>
            </a:endParaRPr>
          </a:p>
          <a:p>
            <a:pPr algn="just"/>
            <a:r>
              <a:rPr lang="fr-FR" sz="2000" b="1" dirty="0">
                <a:solidFill>
                  <a:srgbClr val="002060"/>
                </a:solidFill>
              </a:rPr>
              <a:t>32% </a:t>
            </a:r>
            <a:r>
              <a:rPr lang="fr-FR" sz="2000" dirty="0">
                <a:solidFill>
                  <a:srgbClr val="002060"/>
                </a:solidFill>
              </a:rPr>
              <a:t>d’entre eux sont membres d’au moins une association locale dans leur pays de résidence.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Rectangle 1">
            <a:extLst>
              <a:ext uri="{FF2B5EF4-FFF2-40B4-BE49-F238E27FC236}">
                <a16:creationId xmlns:a16="http://schemas.microsoft.com/office/drawing/2014/main" id="{AD48A0A8-24B8-7E5F-4FCE-D8887C77339F}"/>
              </a:ext>
            </a:extLst>
          </p:cNvPr>
          <p:cNvSpPr/>
          <p:nvPr/>
        </p:nvSpPr>
        <p:spPr>
          <a:xfrm>
            <a:off x="512246"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descr="Signature contour">
            <a:extLst>
              <a:ext uri="{FF2B5EF4-FFF2-40B4-BE49-F238E27FC236}">
                <a16:creationId xmlns:a16="http://schemas.microsoft.com/office/drawing/2014/main" id="{8FDF6AE9-6474-41F2-2F90-DA21FDEDCD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7420" y="3448450"/>
            <a:ext cx="914400" cy="914400"/>
          </a:xfrm>
          <a:prstGeom prst="rect">
            <a:avLst/>
          </a:prstGeom>
        </p:spPr>
      </p:pic>
      <p:sp>
        <p:nvSpPr>
          <p:cNvPr id="23" name="Rectangle 22">
            <a:extLst>
              <a:ext uri="{FF2B5EF4-FFF2-40B4-BE49-F238E27FC236}">
                <a16:creationId xmlns:a16="http://schemas.microsoft.com/office/drawing/2014/main" id="{3B019A0D-AD23-4D71-3776-A95C1ECB3053}"/>
              </a:ext>
            </a:extLst>
          </p:cNvPr>
          <p:cNvSpPr/>
          <p:nvPr/>
        </p:nvSpPr>
        <p:spPr>
          <a:xfrm>
            <a:off x="6205710" y="3124268"/>
            <a:ext cx="541386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48F9945-1E29-76B5-3E1C-8395D45D2B7E}"/>
              </a:ext>
            </a:extLst>
          </p:cNvPr>
          <p:cNvSpPr/>
          <p:nvPr/>
        </p:nvSpPr>
        <p:spPr>
          <a:xfrm>
            <a:off x="12445578"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descr="Paie contour">
            <a:extLst>
              <a:ext uri="{FF2B5EF4-FFF2-40B4-BE49-F238E27FC236}">
                <a16:creationId xmlns:a16="http://schemas.microsoft.com/office/drawing/2014/main" id="{A3470456-F978-4C7C-1FAA-093735094F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440" y="3282395"/>
            <a:ext cx="914400" cy="914400"/>
          </a:xfrm>
          <a:prstGeom prst="rect">
            <a:avLst/>
          </a:prstGeom>
        </p:spPr>
      </p:pic>
      <p:pic>
        <p:nvPicPr>
          <p:cNvPr id="10" name="Graphique 9" descr="Globe terrestre : Asie et Australie avec un remplissage uni">
            <a:extLst>
              <a:ext uri="{FF2B5EF4-FFF2-40B4-BE49-F238E27FC236}">
                <a16:creationId xmlns:a16="http://schemas.microsoft.com/office/drawing/2014/main" id="{4C4F92E3-F0B3-8DD5-78CF-022435D80A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75172" y="3282395"/>
            <a:ext cx="914400" cy="914400"/>
          </a:xfrm>
          <a:prstGeom prst="rect">
            <a:avLst/>
          </a:prstGeom>
        </p:spPr>
      </p:pic>
    </p:spTree>
    <p:extLst>
      <p:ext uri="{BB962C8B-B14F-4D97-AF65-F5344CB8AC3E}">
        <p14:creationId xmlns:p14="http://schemas.microsoft.com/office/powerpoint/2010/main" val="4085786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95"/>
        <p:cNvGrpSpPr/>
        <p:nvPr/>
      </p:nvGrpSpPr>
      <p:grpSpPr>
        <a:xfrm>
          <a:off x="0" y="0"/>
          <a:ext cx="0" cy="0"/>
          <a:chOff x="0" y="0"/>
          <a:chExt cx="0" cy="0"/>
        </a:xfrm>
      </p:grpSpPr>
      <p:pic>
        <p:nvPicPr>
          <p:cNvPr id="96" name="Google Shape;96;p3"/>
          <p:cNvPicPr preferRelativeResize="0"/>
          <p:nvPr/>
        </p:nvPicPr>
        <p:blipFill rotWithShape="1">
          <a:blip r:embed="rId3">
            <a:alphaModFix/>
          </a:blip>
          <a:srcRect/>
          <a:stretch/>
        </p:blipFill>
        <p:spPr>
          <a:xfrm>
            <a:off x="0" y="3"/>
            <a:ext cx="18287999" cy="10259367"/>
          </a:xfrm>
          <a:prstGeom prst="rect">
            <a:avLst/>
          </a:prstGeom>
          <a:noFill/>
          <a:ln>
            <a:noFill/>
          </a:ln>
        </p:spPr>
      </p:pic>
      <p:sp>
        <p:nvSpPr>
          <p:cNvPr id="98" name="Google Shape;98;p3"/>
          <p:cNvSpPr/>
          <p:nvPr/>
        </p:nvSpPr>
        <p:spPr>
          <a:xfrm>
            <a:off x="-30480" y="-11061"/>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 name="Google Shape;1104;geeecb0e0f7_0_14">
            <a:extLst>
              <a:ext uri="{FF2B5EF4-FFF2-40B4-BE49-F238E27FC236}">
                <a16:creationId xmlns:a16="http://schemas.microsoft.com/office/drawing/2014/main" id="{FE5531F3-81C2-4249-8E19-9529FDF112F9}"/>
              </a:ext>
            </a:extLst>
          </p:cNvPr>
          <p:cNvSpPr/>
          <p:nvPr/>
        </p:nvSpPr>
        <p:spPr>
          <a:xfrm>
            <a:off x="-2" y="-38859"/>
            <a:ext cx="7177791" cy="9984337"/>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263B66">
              <a:alpha val="79607"/>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9" name="Google Shape;99;p3"/>
          <p:cNvPicPr preferRelativeResize="0"/>
          <p:nvPr/>
        </p:nvPicPr>
        <p:blipFill rotWithShape="1">
          <a:blip r:embed="rId4">
            <a:alphaModFix/>
          </a:blip>
          <a:srcRect/>
          <a:stretch/>
        </p:blipFill>
        <p:spPr>
          <a:xfrm>
            <a:off x="15311617" y="229537"/>
            <a:ext cx="2828924" cy="904772"/>
          </a:xfrm>
          <a:prstGeom prst="rect">
            <a:avLst/>
          </a:prstGeom>
          <a:noFill/>
          <a:ln>
            <a:noFill/>
          </a:ln>
        </p:spPr>
      </p:pic>
      <p:sp>
        <p:nvSpPr>
          <p:cNvPr id="100" name="Google Shape;100;p3"/>
          <p:cNvSpPr txBox="1"/>
          <p:nvPr/>
        </p:nvSpPr>
        <p:spPr>
          <a:xfrm>
            <a:off x="2887148" y="3101048"/>
            <a:ext cx="1066800" cy="2570575"/>
          </a:xfrm>
          <a:prstGeom prst="rect">
            <a:avLst/>
          </a:prstGeom>
          <a:noFill/>
          <a:ln>
            <a:noFill/>
          </a:ln>
        </p:spPr>
        <p:txBody>
          <a:bodyPr spcFirstLastPara="1" wrap="square" lIns="0" tIns="15875" rIns="0" bIns="0" anchor="t" anchorCtr="0">
            <a:spAutoFit/>
          </a:bodyPr>
          <a:lstStyle/>
          <a:p>
            <a:pPr marL="12700" marR="0" lvl="0" indent="0" algn="l" rtl="0">
              <a:lnSpc>
                <a:spcPct val="100000"/>
              </a:lnSpc>
              <a:spcBef>
                <a:spcPts val="0"/>
              </a:spcBef>
              <a:spcAft>
                <a:spcPts val="0"/>
              </a:spcAft>
              <a:buClr>
                <a:srgbClr val="000000"/>
              </a:buClr>
              <a:buSzPts val="16600"/>
              <a:buFont typeface="Arial"/>
              <a:buNone/>
            </a:pPr>
            <a:r>
              <a:rPr lang="fr-FR" sz="16600" b="1" i="0" u="none" strike="noStrike" cap="none" dirty="0">
                <a:solidFill>
                  <a:srgbClr val="192745"/>
                </a:solidFill>
                <a:latin typeface="Trebuchet MS"/>
                <a:ea typeface="Trebuchet MS"/>
                <a:cs typeface="Trebuchet MS"/>
                <a:sym typeface="Trebuchet MS"/>
              </a:rPr>
              <a:t>1</a:t>
            </a:r>
            <a:endParaRPr sz="16600" b="1" i="0" u="none" strike="noStrike" cap="none" dirty="0">
              <a:solidFill>
                <a:srgbClr val="192745"/>
              </a:solidFill>
              <a:latin typeface="Trebuchet MS"/>
              <a:ea typeface="Trebuchet MS"/>
              <a:cs typeface="Trebuchet MS"/>
              <a:sym typeface="Trebuchet MS"/>
            </a:endParaRPr>
          </a:p>
        </p:txBody>
      </p:sp>
      <p:sp>
        <p:nvSpPr>
          <p:cNvPr id="101" name="Google Shape;101;p3"/>
          <p:cNvSpPr txBox="1"/>
          <p:nvPr/>
        </p:nvSpPr>
        <p:spPr>
          <a:xfrm>
            <a:off x="4359305" y="3825043"/>
            <a:ext cx="13395293" cy="101562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7200"/>
              <a:buFont typeface="Arial"/>
              <a:buNone/>
            </a:pPr>
            <a:r>
              <a:rPr lang="fr-FR" sz="6000" b="1" i="0" u="none" strike="noStrike" cap="none" dirty="0">
                <a:solidFill>
                  <a:schemeClr val="lt1"/>
                </a:solidFill>
                <a:latin typeface="Helvetica Neue"/>
                <a:ea typeface="Helvetica Neue"/>
                <a:cs typeface="Helvetica Neue"/>
                <a:sym typeface="Helvetica Neue"/>
              </a:rPr>
              <a:t>Rappel : contexte et méthodologie</a:t>
            </a:r>
            <a:endParaRPr sz="1100" b="0" i="0" u="none" strike="noStrike" cap="none" dirty="0">
              <a:solidFill>
                <a:srgbClr val="000000"/>
              </a:solidFill>
              <a:latin typeface="Helvetica Neue"/>
              <a:ea typeface="Helvetica Neue"/>
              <a:cs typeface="Helvetica Neue"/>
              <a:sym typeface="Helvetica Neue"/>
            </a:endParaRPr>
          </a:p>
        </p:txBody>
      </p:sp>
      <p:sp>
        <p:nvSpPr>
          <p:cNvPr id="102" name="Google Shape;102;p3"/>
          <p:cNvSpPr/>
          <p:nvPr/>
        </p:nvSpPr>
        <p:spPr>
          <a:xfrm>
            <a:off x="-30480" y="9969431"/>
            <a:ext cx="18354665" cy="335575"/>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 name="Google Shape;104;p3"/>
          <p:cNvSpPr txBox="1">
            <a:spLocks noGrp="1"/>
          </p:cNvSpPr>
          <p:nvPr>
            <p:ph type="sldNum" idx="12"/>
          </p:nvPr>
        </p:nvSpPr>
        <p:spPr>
          <a:xfrm>
            <a:off x="17754598" y="9969431"/>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3</a:t>
            </a:fld>
            <a:endParaRPr/>
          </a:p>
        </p:txBody>
      </p:sp>
      <p:sp>
        <p:nvSpPr>
          <p:cNvPr id="13" name="Google Shape;69;p1">
            <a:extLst>
              <a:ext uri="{FF2B5EF4-FFF2-40B4-BE49-F238E27FC236}">
                <a16:creationId xmlns:a16="http://schemas.microsoft.com/office/drawing/2014/main" id="{A9DF81B3-7800-6340-ACC6-3DDBAE84F00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30</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3182731" y="7639400"/>
            <a:ext cx="14703632" cy="1631216"/>
          </a:xfrm>
          <a:prstGeom prst="rect">
            <a:avLst/>
          </a:prstGeom>
          <a:noFill/>
        </p:spPr>
        <p:txBody>
          <a:bodyPr wrap="square" rtlCol="0">
            <a:spAutoFit/>
          </a:bodyPr>
          <a:lstStyle/>
          <a:p>
            <a:pPr algn="just"/>
            <a:endParaRPr lang="fr-FR" sz="2000" dirty="0">
              <a:solidFill>
                <a:srgbClr val="002060"/>
              </a:solidFill>
            </a:endParaRPr>
          </a:p>
          <a:p>
            <a:pPr algn="just"/>
            <a:r>
              <a:rPr lang="fr-FR" sz="2000" dirty="0">
                <a:solidFill>
                  <a:srgbClr val="002060"/>
                </a:solidFill>
              </a:rPr>
              <a:t>Seulement </a:t>
            </a:r>
            <a:r>
              <a:rPr lang="fr-FR" sz="2000" b="1" dirty="0">
                <a:solidFill>
                  <a:srgbClr val="002060"/>
                </a:solidFill>
              </a:rPr>
              <a:t>4,91% </a:t>
            </a:r>
            <a:r>
              <a:rPr lang="fr-FR" sz="2000" dirty="0">
                <a:solidFill>
                  <a:srgbClr val="002060"/>
                </a:solidFill>
              </a:rPr>
              <a:t>des Français basés aux Etats-Unis et au Canada envisagent un retour en France en 2022 pour y installer leur résidence principale. </a:t>
            </a:r>
            <a:r>
              <a:rPr lang="fr-FR" sz="2000" b="1" dirty="0">
                <a:solidFill>
                  <a:srgbClr val="002060"/>
                </a:solidFill>
              </a:rPr>
              <a:t>78,95%</a:t>
            </a:r>
            <a:r>
              <a:rPr lang="fr-FR" sz="2000" dirty="0">
                <a:solidFill>
                  <a:srgbClr val="002060"/>
                </a:solidFill>
              </a:rPr>
              <a:t> d’entre eux ne prévoient pas de retour et </a:t>
            </a:r>
            <a:r>
              <a:rPr lang="fr-FR" sz="2000" b="1" dirty="0">
                <a:solidFill>
                  <a:srgbClr val="002060"/>
                </a:solidFill>
              </a:rPr>
              <a:t>16,14% </a:t>
            </a:r>
            <a:r>
              <a:rPr lang="fr-FR" sz="2000" dirty="0">
                <a:solidFill>
                  <a:srgbClr val="002060"/>
                </a:solidFill>
              </a:rPr>
              <a:t>déclarent ne pas savoir. </a:t>
            </a:r>
          </a:p>
          <a:p>
            <a:pPr marL="171450" indent="-171450" algn="just">
              <a:buFont typeface="Arial" charset="0"/>
              <a:buChar char="•"/>
            </a:pPr>
            <a:endParaRPr lang="fr-FR" sz="2000" dirty="0">
              <a:solidFill>
                <a:srgbClr val="002060"/>
              </a:solidFill>
            </a:endParaRPr>
          </a:p>
          <a:p>
            <a:pPr algn="just"/>
            <a:r>
              <a:rPr lang="fr-FR" sz="2000" dirty="0">
                <a:solidFill>
                  <a:srgbClr val="002060"/>
                </a:solidFill>
              </a:rPr>
              <a:t>Les répondants souhaitant rentrer en France le font principalement pour des </a:t>
            </a:r>
            <a:r>
              <a:rPr lang="fr-FR" sz="2000" b="1" dirty="0">
                <a:solidFill>
                  <a:srgbClr val="002060"/>
                </a:solidFill>
              </a:rPr>
              <a:t>motifs familiaux </a:t>
            </a:r>
            <a:r>
              <a:rPr lang="fr-FR" sz="2000" dirty="0">
                <a:solidFill>
                  <a:srgbClr val="002060"/>
                </a:solidFill>
              </a:rPr>
              <a:t>ou </a:t>
            </a:r>
            <a:r>
              <a:rPr lang="fr-FR" sz="2000" b="1" dirty="0">
                <a:solidFill>
                  <a:srgbClr val="002060"/>
                </a:solidFill>
              </a:rPr>
              <a:t>personnels</a:t>
            </a:r>
            <a:r>
              <a:rPr lang="fr-FR" sz="2000" dirty="0">
                <a:solidFill>
                  <a:srgbClr val="002060"/>
                </a:solidFill>
              </a:rPr>
              <a:t>.</a:t>
            </a:r>
          </a:p>
        </p:txBody>
      </p:sp>
      <p:sp>
        <p:nvSpPr>
          <p:cNvPr id="26" name="Rectangle 25">
            <a:extLst>
              <a:ext uri="{FF2B5EF4-FFF2-40B4-BE49-F238E27FC236}">
                <a16:creationId xmlns:a16="http://schemas.microsoft.com/office/drawing/2014/main" id="{73BFB55F-8BE7-A527-F5CA-45E8CB64DC25}"/>
              </a:ext>
            </a:extLst>
          </p:cNvPr>
          <p:cNvSpPr/>
          <p:nvPr/>
        </p:nvSpPr>
        <p:spPr>
          <a:xfrm>
            <a:off x="2365168" y="1859098"/>
            <a:ext cx="3849131" cy="307777"/>
          </a:xfrm>
          <a:prstGeom prst="rect">
            <a:avLst/>
          </a:prstGeom>
        </p:spPr>
        <p:txBody>
          <a:bodyPr wrap="none">
            <a:spAutoFit/>
          </a:bodyPr>
          <a:lstStyle/>
          <a:p>
            <a:pPr algn="ctr"/>
            <a:r>
              <a:rPr lang="fr-FR" b="1" dirty="0">
                <a:solidFill>
                  <a:schemeClr val="bg1">
                    <a:lumMod val="65000"/>
                  </a:schemeClr>
                </a:solidFill>
              </a:rPr>
              <a:t>Quelle est votre situation professionnelle ?</a:t>
            </a:r>
          </a:p>
        </p:txBody>
      </p:sp>
      <p:sp>
        <p:nvSpPr>
          <p:cNvPr id="27" name="Rectangle 26">
            <a:extLst>
              <a:ext uri="{FF2B5EF4-FFF2-40B4-BE49-F238E27FC236}">
                <a16:creationId xmlns:a16="http://schemas.microsoft.com/office/drawing/2014/main" id="{6F8DFE95-326F-53BA-1FCA-0B11819F7B6B}"/>
              </a:ext>
            </a:extLst>
          </p:cNvPr>
          <p:cNvSpPr/>
          <p:nvPr/>
        </p:nvSpPr>
        <p:spPr>
          <a:xfrm>
            <a:off x="10562162" y="1933469"/>
            <a:ext cx="4826963" cy="307777"/>
          </a:xfrm>
          <a:prstGeom prst="rect">
            <a:avLst/>
          </a:prstGeom>
        </p:spPr>
        <p:txBody>
          <a:bodyPr wrap="none">
            <a:spAutoFit/>
          </a:bodyPr>
          <a:lstStyle/>
          <a:p>
            <a:pPr algn="ctr"/>
            <a:r>
              <a:rPr lang="fr-FR" b="1" dirty="0">
                <a:solidFill>
                  <a:schemeClr val="bg1">
                    <a:lumMod val="65000"/>
                  </a:schemeClr>
                </a:solidFill>
              </a:rPr>
              <a:t>Depuis combien d'années avez-vous quitté la France ?</a:t>
            </a:r>
          </a:p>
        </p:txBody>
      </p:sp>
      <p:pic>
        <p:nvPicPr>
          <p:cNvPr id="8" name="Image 7">
            <a:extLst>
              <a:ext uri="{FF2B5EF4-FFF2-40B4-BE49-F238E27FC236}">
                <a16:creationId xmlns:a16="http://schemas.microsoft.com/office/drawing/2014/main" id="{F17162AE-1B55-DBF2-F80B-102DA3740661}"/>
              </a:ext>
            </a:extLst>
          </p:cNvPr>
          <p:cNvPicPr>
            <a:picLocks noChangeAspect="1"/>
          </p:cNvPicPr>
          <p:nvPr/>
        </p:nvPicPr>
        <p:blipFill>
          <a:blip r:embed="rId6"/>
          <a:stretch>
            <a:fillRect/>
          </a:stretch>
        </p:blipFill>
        <p:spPr>
          <a:xfrm>
            <a:off x="8762972" y="2285439"/>
            <a:ext cx="9449557" cy="4710241"/>
          </a:xfrm>
          <a:prstGeom prst="rect">
            <a:avLst/>
          </a:prstGeom>
        </p:spPr>
      </p:pic>
      <p:sp>
        <p:nvSpPr>
          <p:cNvPr id="20" name="Rectangle 19">
            <a:extLst>
              <a:ext uri="{FF2B5EF4-FFF2-40B4-BE49-F238E27FC236}">
                <a16:creationId xmlns:a16="http://schemas.microsoft.com/office/drawing/2014/main" id="{7824460F-FEAC-1A5C-A88F-339EBC37132A}"/>
              </a:ext>
            </a:extLst>
          </p:cNvPr>
          <p:cNvSpPr/>
          <p:nvPr/>
        </p:nvSpPr>
        <p:spPr>
          <a:xfrm>
            <a:off x="1016001" y="7789622"/>
            <a:ext cx="16998420" cy="16225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descr="Atterrissage contour">
            <a:extLst>
              <a:ext uri="{FF2B5EF4-FFF2-40B4-BE49-F238E27FC236}">
                <a16:creationId xmlns:a16="http://schemas.microsoft.com/office/drawing/2014/main" id="{4A55CC37-F42A-1FE3-27A0-85ACF8ACFD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71227" y="7997808"/>
            <a:ext cx="1272808" cy="1272808"/>
          </a:xfrm>
          <a:prstGeom prst="rect">
            <a:avLst/>
          </a:prstGeom>
        </p:spPr>
      </p:pic>
      <p:sp>
        <p:nvSpPr>
          <p:cNvPr id="21" name="Google Shape;351;p11">
            <a:extLst>
              <a:ext uri="{FF2B5EF4-FFF2-40B4-BE49-F238E27FC236}">
                <a16:creationId xmlns:a16="http://schemas.microsoft.com/office/drawing/2014/main" id="{712A6D2B-D93C-89D4-0CD5-14615752B458}"/>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Première circonscription </a:t>
            </a:r>
            <a:endParaRPr sz="2400" b="0" i="0" u="none" strike="noStrike" cap="none" dirty="0">
              <a:solidFill>
                <a:schemeClr val="bg1"/>
              </a:solidFill>
              <a:latin typeface="Helvetica Neue"/>
              <a:ea typeface="Helvetica Neue"/>
              <a:cs typeface="Helvetica Neue"/>
              <a:sym typeface="Helvetica Neue"/>
            </a:endParaRPr>
          </a:p>
        </p:txBody>
      </p:sp>
      <p:pic>
        <p:nvPicPr>
          <p:cNvPr id="5" name="Image 4">
            <a:extLst>
              <a:ext uri="{FF2B5EF4-FFF2-40B4-BE49-F238E27FC236}">
                <a16:creationId xmlns:a16="http://schemas.microsoft.com/office/drawing/2014/main" id="{8026A6AC-03D9-4EDC-F85B-7A1A0704B1CC}"/>
              </a:ext>
            </a:extLst>
          </p:cNvPr>
          <p:cNvPicPr>
            <a:picLocks noChangeAspect="1"/>
          </p:cNvPicPr>
          <p:nvPr/>
        </p:nvPicPr>
        <p:blipFill>
          <a:blip r:embed="rId9"/>
          <a:stretch>
            <a:fillRect/>
          </a:stretch>
        </p:blipFill>
        <p:spPr>
          <a:xfrm>
            <a:off x="117008" y="2267715"/>
            <a:ext cx="8616235" cy="4445319"/>
          </a:xfrm>
          <a:prstGeom prst="rect">
            <a:avLst/>
          </a:prstGeom>
        </p:spPr>
      </p:pic>
    </p:spTree>
    <p:extLst>
      <p:ext uri="{BB962C8B-B14F-4D97-AF65-F5344CB8AC3E}">
        <p14:creationId xmlns:p14="http://schemas.microsoft.com/office/powerpoint/2010/main" val="255566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31</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FCD04378-7B59-5354-980E-B85FFADA2B84}"/>
              </a:ext>
            </a:extLst>
          </p:cNvPr>
          <p:cNvPicPr>
            <a:picLocks noChangeAspect="1"/>
          </p:cNvPicPr>
          <p:nvPr/>
        </p:nvPicPr>
        <p:blipFill>
          <a:blip r:embed="rId6"/>
          <a:stretch>
            <a:fillRect/>
          </a:stretch>
        </p:blipFill>
        <p:spPr>
          <a:xfrm>
            <a:off x="397409" y="3539309"/>
            <a:ext cx="10183480" cy="4998027"/>
          </a:xfrm>
          <a:prstGeom prst="rect">
            <a:avLst/>
          </a:prstGeom>
        </p:spPr>
      </p:pic>
      <p:sp>
        <p:nvSpPr>
          <p:cNvPr id="20" name="ZoneTexte 19">
            <a:extLst>
              <a:ext uri="{FF2B5EF4-FFF2-40B4-BE49-F238E27FC236}">
                <a16:creationId xmlns:a16="http://schemas.microsoft.com/office/drawing/2014/main" id="{C0BE522D-73A8-F5D6-C379-4F23B4E18389}"/>
              </a:ext>
            </a:extLst>
          </p:cNvPr>
          <p:cNvSpPr txBox="1"/>
          <p:nvPr/>
        </p:nvSpPr>
        <p:spPr>
          <a:xfrm>
            <a:off x="10921807" y="2790201"/>
            <a:ext cx="7248177" cy="8556188"/>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principales préoccupations ressenties par les Français vivant au Canada et aux États-Unis sont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45%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L’accès à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assurance médicale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34%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situation internationale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32%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dérèglement climatique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30%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 leurs enfants (pour 24% d’entre eux)</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un changement des préoccupations depuis le baromètre de 2019. Bien que la retraite et l’assurance médicale restent les principales préoccupations, la situation internationale et le dérèglement climatique sont de nouvelles préoccupations. </a:t>
            </a: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DCC5F2DA-D194-FCD1-3578-B45EABBF65E7}"/>
              </a:ext>
            </a:extLst>
          </p:cNvPr>
          <p:cNvSpPr/>
          <p:nvPr/>
        </p:nvSpPr>
        <p:spPr>
          <a:xfrm>
            <a:off x="1111989" y="2708260"/>
            <a:ext cx="8754320" cy="338554"/>
          </a:xfrm>
          <a:prstGeom prst="rect">
            <a:avLst/>
          </a:prstGeom>
        </p:spPr>
        <p:txBody>
          <a:bodyPr wrap="none">
            <a:spAutoFit/>
          </a:bodyPr>
          <a:lstStyle/>
          <a:p>
            <a:pPr algn="ctr"/>
            <a:r>
              <a:rPr lang="fr-FR" sz="1600" b="1" dirty="0">
                <a:solidFill>
                  <a:schemeClr val="bg1">
                    <a:lumMod val="65000"/>
                  </a:schemeClr>
                </a:solidFill>
              </a:rPr>
              <a:t>Quelles sont vos principales préoccupations en tant que Français à l'étranger en 2022 ?</a:t>
            </a:r>
          </a:p>
        </p:txBody>
      </p:sp>
      <p:sp>
        <p:nvSpPr>
          <p:cNvPr id="16" name="Google Shape;351;p11">
            <a:extLst>
              <a:ext uri="{FF2B5EF4-FFF2-40B4-BE49-F238E27FC236}">
                <a16:creationId xmlns:a16="http://schemas.microsoft.com/office/drawing/2014/main" id="{DD443C7A-4AFC-EDDD-2A22-A0345105F610}"/>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Première circonscription </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82923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32</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367329" y="1970510"/>
            <a:ext cx="1664238"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L’éducation</a:t>
            </a:r>
            <a:endParaRPr lang="fr-FR" sz="21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39" name="ZoneTexte 38">
            <a:extLst>
              <a:ext uri="{FF2B5EF4-FFF2-40B4-BE49-F238E27FC236}">
                <a16:creationId xmlns:a16="http://schemas.microsoft.com/office/drawing/2014/main" id="{C4FBF7AD-F21F-AD99-CF20-25FFEE05CF5F}"/>
              </a:ext>
            </a:extLst>
          </p:cNvPr>
          <p:cNvSpPr txBox="1"/>
          <p:nvPr/>
        </p:nvSpPr>
        <p:spPr>
          <a:xfrm>
            <a:off x="11741811" y="2262041"/>
            <a:ext cx="6272609" cy="8094524"/>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cette partie du baromètre, portant sur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seuls les répondants ayant des enfants ont pu répondre. Cela représentait 1.255 répondants.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ici que les Français appartenant à la 1</a:t>
            </a:r>
            <a:r>
              <a:rPr lang="fr-FR" sz="2000" baseline="30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ère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circonscription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accès facilité à l’université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cours de français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enfants dans son pays d’accueil.</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filière bilingue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à l’étranger.</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remarque que les répondants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attachent plus d’importance aux critères proposés en 2022 que lors du baromètre de 2019</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l’accès à l’université en France avait une importance moyenne de 3,94 en 2019 contre 4,42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F7931316-3FCE-F47F-C641-84383DA31832}"/>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CBB0759B-F7A6-5586-75D9-4A2DEB04E657}"/>
              </a:ext>
            </a:extLst>
          </p:cNvPr>
          <p:cNvPicPr>
            <a:picLocks noChangeAspect="1"/>
          </p:cNvPicPr>
          <p:nvPr/>
        </p:nvPicPr>
        <p:blipFill>
          <a:blip r:embed="rId6"/>
          <a:stretch>
            <a:fillRect/>
          </a:stretch>
        </p:blipFill>
        <p:spPr>
          <a:xfrm>
            <a:off x="697746" y="2571391"/>
            <a:ext cx="5417450" cy="2541391"/>
          </a:xfrm>
          <a:prstGeom prst="rect">
            <a:avLst/>
          </a:prstGeom>
        </p:spPr>
      </p:pic>
      <p:pic>
        <p:nvPicPr>
          <p:cNvPr id="5" name="Image 4">
            <a:extLst>
              <a:ext uri="{FF2B5EF4-FFF2-40B4-BE49-F238E27FC236}">
                <a16:creationId xmlns:a16="http://schemas.microsoft.com/office/drawing/2014/main" id="{88837DE0-FE3F-C39D-7D94-458A8A65F5DA}"/>
              </a:ext>
            </a:extLst>
          </p:cNvPr>
          <p:cNvPicPr>
            <a:picLocks noChangeAspect="1"/>
          </p:cNvPicPr>
          <p:nvPr/>
        </p:nvPicPr>
        <p:blipFill>
          <a:blip r:embed="rId7"/>
          <a:stretch>
            <a:fillRect/>
          </a:stretch>
        </p:blipFill>
        <p:spPr>
          <a:xfrm>
            <a:off x="6470881" y="2654518"/>
            <a:ext cx="4927999" cy="2295381"/>
          </a:xfrm>
          <a:prstGeom prst="rect">
            <a:avLst/>
          </a:prstGeom>
        </p:spPr>
      </p:pic>
      <p:pic>
        <p:nvPicPr>
          <p:cNvPr id="10" name="Image 9">
            <a:extLst>
              <a:ext uri="{FF2B5EF4-FFF2-40B4-BE49-F238E27FC236}">
                <a16:creationId xmlns:a16="http://schemas.microsoft.com/office/drawing/2014/main" id="{DBFAA503-3A5B-24AD-2EA5-7676714D272B}"/>
              </a:ext>
            </a:extLst>
          </p:cNvPr>
          <p:cNvPicPr>
            <a:picLocks noChangeAspect="1"/>
          </p:cNvPicPr>
          <p:nvPr/>
        </p:nvPicPr>
        <p:blipFill>
          <a:blip r:embed="rId8"/>
          <a:stretch>
            <a:fillRect/>
          </a:stretch>
        </p:blipFill>
        <p:spPr>
          <a:xfrm>
            <a:off x="6401806" y="5217363"/>
            <a:ext cx="5377064" cy="2367513"/>
          </a:xfrm>
          <a:prstGeom prst="rect">
            <a:avLst/>
          </a:prstGeom>
        </p:spPr>
      </p:pic>
      <p:pic>
        <p:nvPicPr>
          <p:cNvPr id="12" name="Image 11">
            <a:extLst>
              <a:ext uri="{FF2B5EF4-FFF2-40B4-BE49-F238E27FC236}">
                <a16:creationId xmlns:a16="http://schemas.microsoft.com/office/drawing/2014/main" id="{D483135C-DAC6-6526-D481-399E369BF863}"/>
              </a:ext>
            </a:extLst>
          </p:cNvPr>
          <p:cNvPicPr>
            <a:picLocks noChangeAspect="1"/>
          </p:cNvPicPr>
          <p:nvPr/>
        </p:nvPicPr>
        <p:blipFill>
          <a:blip r:embed="rId9"/>
          <a:stretch>
            <a:fillRect/>
          </a:stretch>
        </p:blipFill>
        <p:spPr>
          <a:xfrm>
            <a:off x="4134847" y="7543312"/>
            <a:ext cx="4706737" cy="2482804"/>
          </a:xfrm>
          <a:prstGeom prst="rect">
            <a:avLst/>
          </a:prstGeom>
        </p:spPr>
      </p:pic>
      <p:pic>
        <p:nvPicPr>
          <p:cNvPr id="15" name="Image 14">
            <a:extLst>
              <a:ext uri="{FF2B5EF4-FFF2-40B4-BE49-F238E27FC236}">
                <a16:creationId xmlns:a16="http://schemas.microsoft.com/office/drawing/2014/main" id="{06043438-EBC6-B330-584C-E781C4F8AE42}"/>
              </a:ext>
            </a:extLst>
          </p:cNvPr>
          <p:cNvPicPr>
            <a:picLocks noChangeAspect="1"/>
          </p:cNvPicPr>
          <p:nvPr/>
        </p:nvPicPr>
        <p:blipFill>
          <a:blip r:embed="rId10"/>
          <a:stretch>
            <a:fillRect/>
          </a:stretch>
        </p:blipFill>
        <p:spPr>
          <a:xfrm>
            <a:off x="832845" y="5251998"/>
            <a:ext cx="5064889" cy="2166181"/>
          </a:xfrm>
          <a:prstGeom prst="rect">
            <a:avLst/>
          </a:prstGeom>
        </p:spPr>
      </p:pic>
      <p:sp>
        <p:nvSpPr>
          <p:cNvPr id="21" name="Google Shape;351;p11">
            <a:extLst>
              <a:ext uri="{FF2B5EF4-FFF2-40B4-BE49-F238E27FC236}">
                <a16:creationId xmlns:a16="http://schemas.microsoft.com/office/drawing/2014/main" id="{A2A495F7-6EA4-94D3-4FF0-483542B5D048}"/>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Première circonscription </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133347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33</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258004" y="2053408"/>
            <a:ext cx="7726795"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actions menées en direction des Français de l’étranger</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919731" y="5290665"/>
            <a:ext cx="5228266" cy="2862322"/>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Français de l’étranger appartenant à la première circonscription affirment qu’ils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connaissent peu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actions menées en direction des Français de l’étranger.</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D52DFF8A-39D3-4C7D-0561-65666859E2B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4CF57632-3991-E861-92DA-EF7B67090FD7}"/>
              </a:ext>
            </a:extLst>
          </p:cNvPr>
          <p:cNvPicPr>
            <a:picLocks noChangeAspect="1"/>
          </p:cNvPicPr>
          <p:nvPr/>
        </p:nvPicPr>
        <p:blipFill>
          <a:blip r:embed="rId6"/>
          <a:stretch>
            <a:fillRect/>
          </a:stretch>
        </p:blipFill>
        <p:spPr>
          <a:xfrm>
            <a:off x="757626" y="3162394"/>
            <a:ext cx="4403955" cy="2926679"/>
          </a:xfrm>
          <a:prstGeom prst="rect">
            <a:avLst/>
          </a:prstGeom>
        </p:spPr>
      </p:pic>
      <p:pic>
        <p:nvPicPr>
          <p:cNvPr id="7" name="Image 6">
            <a:extLst>
              <a:ext uri="{FF2B5EF4-FFF2-40B4-BE49-F238E27FC236}">
                <a16:creationId xmlns:a16="http://schemas.microsoft.com/office/drawing/2014/main" id="{EAE15A49-B9CA-A998-844A-DEC12F6A2931}"/>
              </a:ext>
            </a:extLst>
          </p:cNvPr>
          <p:cNvPicPr>
            <a:picLocks noChangeAspect="1"/>
          </p:cNvPicPr>
          <p:nvPr/>
        </p:nvPicPr>
        <p:blipFill>
          <a:blip r:embed="rId7"/>
          <a:stretch>
            <a:fillRect/>
          </a:stretch>
        </p:blipFill>
        <p:spPr>
          <a:xfrm>
            <a:off x="5671063" y="3226473"/>
            <a:ext cx="4932273" cy="2862600"/>
          </a:xfrm>
          <a:prstGeom prst="rect">
            <a:avLst/>
          </a:prstGeom>
        </p:spPr>
      </p:pic>
      <p:pic>
        <p:nvPicPr>
          <p:cNvPr id="11" name="Image 10">
            <a:extLst>
              <a:ext uri="{FF2B5EF4-FFF2-40B4-BE49-F238E27FC236}">
                <a16:creationId xmlns:a16="http://schemas.microsoft.com/office/drawing/2014/main" id="{61DF1A0A-17C9-9D14-6B9C-97F9920DF7FE}"/>
              </a:ext>
            </a:extLst>
          </p:cNvPr>
          <p:cNvPicPr>
            <a:picLocks noChangeAspect="1"/>
          </p:cNvPicPr>
          <p:nvPr/>
        </p:nvPicPr>
        <p:blipFill>
          <a:blip r:embed="rId8"/>
          <a:stretch>
            <a:fillRect/>
          </a:stretch>
        </p:blipFill>
        <p:spPr>
          <a:xfrm>
            <a:off x="757626" y="6480249"/>
            <a:ext cx="4203699" cy="2720041"/>
          </a:xfrm>
          <a:prstGeom prst="rect">
            <a:avLst/>
          </a:prstGeom>
        </p:spPr>
      </p:pic>
      <p:pic>
        <p:nvPicPr>
          <p:cNvPr id="13" name="Image 12">
            <a:extLst>
              <a:ext uri="{FF2B5EF4-FFF2-40B4-BE49-F238E27FC236}">
                <a16:creationId xmlns:a16="http://schemas.microsoft.com/office/drawing/2014/main" id="{2294A262-E097-9F80-0ABE-BF21B74FCEBA}"/>
              </a:ext>
            </a:extLst>
          </p:cNvPr>
          <p:cNvPicPr>
            <a:picLocks noChangeAspect="1"/>
          </p:cNvPicPr>
          <p:nvPr/>
        </p:nvPicPr>
        <p:blipFill>
          <a:blip r:embed="rId9"/>
          <a:stretch>
            <a:fillRect/>
          </a:stretch>
        </p:blipFill>
        <p:spPr>
          <a:xfrm>
            <a:off x="5942436" y="6499608"/>
            <a:ext cx="4480672" cy="2883333"/>
          </a:xfrm>
          <a:prstGeom prst="rect">
            <a:avLst/>
          </a:prstGeom>
        </p:spPr>
      </p:pic>
      <p:sp>
        <p:nvSpPr>
          <p:cNvPr id="19" name="Google Shape;351;p11">
            <a:extLst>
              <a:ext uri="{FF2B5EF4-FFF2-40B4-BE49-F238E27FC236}">
                <a16:creationId xmlns:a16="http://schemas.microsoft.com/office/drawing/2014/main" id="{D1BB1C38-95AF-B16A-4B2C-AF4A738C7087}"/>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Première circonscription </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661664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34</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39" name="ZoneTexte 38">
            <a:extLst>
              <a:ext uri="{FF2B5EF4-FFF2-40B4-BE49-F238E27FC236}">
                <a16:creationId xmlns:a16="http://schemas.microsoft.com/office/drawing/2014/main" id="{C4FBF7AD-F21F-AD99-CF20-25FFEE05CF5F}"/>
              </a:ext>
            </a:extLst>
          </p:cNvPr>
          <p:cNvSpPr txBox="1"/>
          <p:nvPr/>
        </p:nvSpPr>
        <p:spPr>
          <a:xfrm>
            <a:off x="11664033" y="3238560"/>
            <a:ext cx="5955630" cy="6863417"/>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 le thème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l’emploi</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on constate ici que les Français appartenant à la première circonscription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d’une formation professionnelle dans son pays d’accueil</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Travailler à l’étranger tout en continuant à cotiser pour la retraite 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a aussi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augmenté</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depuis 2019.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l’importance moyenne de travailler à l’étranger tout en continuant à cotiser pour la retraite en France était de 3,63/5 en 2019 contre 4,1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A5458D65-D918-4292-E82B-88CF17FB98F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3CBFDA5B-CC02-0849-4972-1FC776105AB1}"/>
              </a:ext>
            </a:extLst>
          </p:cNvPr>
          <p:cNvPicPr>
            <a:picLocks noChangeAspect="1"/>
          </p:cNvPicPr>
          <p:nvPr/>
        </p:nvPicPr>
        <p:blipFill>
          <a:blip r:embed="rId6"/>
          <a:stretch>
            <a:fillRect/>
          </a:stretch>
        </p:blipFill>
        <p:spPr>
          <a:xfrm>
            <a:off x="792035" y="2881496"/>
            <a:ext cx="4239126" cy="1919450"/>
          </a:xfrm>
          <a:prstGeom prst="rect">
            <a:avLst/>
          </a:prstGeom>
        </p:spPr>
      </p:pic>
      <p:pic>
        <p:nvPicPr>
          <p:cNvPr id="6" name="Image 5">
            <a:extLst>
              <a:ext uri="{FF2B5EF4-FFF2-40B4-BE49-F238E27FC236}">
                <a16:creationId xmlns:a16="http://schemas.microsoft.com/office/drawing/2014/main" id="{F73C43A8-6776-04F0-A06B-E11D74488348}"/>
              </a:ext>
            </a:extLst>
          </p:cNvPr>
          <p:cNvPicPr>
            <a:picLocks noChangeAspect="1"/>
          </p:cNvPicPr>
          <p:nvPr/>
        </p:nvPicPr>
        <p:blipFill>
          <a:blip r:embed="rId7"/>
          <a:stretch>
            <a:fillRect/>
          </a:stretch>
        </p:blipFill>
        <p:spPr>
          <a:xfrm>
            <a:off x="6071531" y="2933927"/>
            <a:ext cx="4239126" cy="1867019"/>
          </a:xfrm>
          <a:prstGeom prst="rect">
            <a:avLst/>
          </a:prstGeom>
        </p:spPr>
      </p:pic>
      <p:sp>
        <p:nvSpPr>
          <p:cNvPr id="23" name="Rectangle 22">
            <a:extLst>
              <a:ext uri="{FF2B5EF4-FFF2-40B4-BE49-F238E27FC236}">
                <a16:creationId xmlns:a16="http://schemas.microsoft.com/office/drawing/2014/main" id="{5DE43DBE-7440-1FE7-8C8D-52A9ACF2FA82}"/>
              </a:ext>
            </a:extLst>
          </p:cNvPr>
          <p:cNvSpPr/>
          <p:nvPr/>
        </p:nvSpPr>
        <p:spPr>
          <a:xfrm>
            <a:off x="772737" y="1902053"/>
            <a:ext cx="124585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L’emploi</a:t>
            </a:r>
          </a:p>
        </p:txBody>
      </p:sp>
      <p:pic>
        <p:nvPicPr>
          <p:cNvPr id="9" name="Image 8">
            <a:extLst>
              <a:ext uri="{FF2B5EF4-FFF2-40B4-BE49-F238E27FC236}">
                <a16:creationId xmlns:a16="http://schemas.microsoft.com/office/drawing/2014/main" id="{11945526-9F29-55A3-97F9-19C8A40654BC}"/>
              </a:ext>
            </a:extLst>
          </p:cNvPr>
          <p:cNvPicPr>
            <a:picLocks noChangeAspect="1"/>
          </p:cNvPicPr>
          <p:nvPr/>
        </p:nvPicPr>
        <p:blipFill>
          <a:blip r:embed="rId8"/>
          <a:stretch>
            <a:fillRect/>
          </a:stretch>
        </p:blipFill>
        <p:spPr>
          <a:xfrm>
            <a:off x="792035" y="5193092"/>
            <a:ext cx="4239126" cy="2119563"/>
          </a:xfrm>
          <a:prstGeom prst="rect">
            <a:avLst/>
          </a:prstGeom>
        </p:spPr>
      </p:pic>
      <p:pic>
        <p:nvPicPr>
          <p:cNvPr id="12" name="Image 11">
            <a:extLst>
              <a:ext uri="{FF2B5EF4-FFF2-40B4-BE49-F238E27FC236}">
                <a16:creationId xmlns:a16="http://schemas.microsoft.com/office/drawing/2014/main" id="{8CDC0886-9F03-F368-B174-07D468BEE05E}"/>
              </a:ext>
            </a:extLst>
          </p:cNvPr>
          <p:cNvPicPr>
            <a:picLocks noChangeAspect="1"/>
          </p:cNvPicPr>
          <p:nvPr/>
        </p:nvPicPr>
        <p:blipFill>
          <a:blip r:embed="rId9"/>
          <a:stretch>
            <a:fillRect/>
          </a:stretch>
        </p:blipFill>
        <p:spPr>
          <a:xfrm>
            <a:off x="6071531" y="5185220"/>
            <a:ext cx="4239126" cy="2084237"/>
          </a:xfrm>
          <a:prstGeom prst="rect">
            <a:avLst/>
          </a:prstGeom>
        </p:spPr>
      </p:pic>
      <p:pic>
        <p:nvPicPr>
          <p:cNvPr id="16" name="Image 15">
            <a:extLst>
              <a:ext uri="{FF2B5EF4-FFF2-40B4-BE49-F238E27FC236}">
                <a16:creationId xmlns:a16="http://schemas.microsoft.com/office/drawing/2014/main" id="{2732B746-C61D-8ED2-34F1-7F93AD24CE6A}"/>
              </a:ext>
            </a:extLst>
          </p:cNvPr>
          <p:cNvPicPr>
            <a:picLocks noChangeAspect="1"/>
          </p:cNvPicPr>
          <p:nvPr/>
        </p:nvPicPr>
        <p:blipFill>
          <a:blip r:embed="rId10"/>
          <a:stretch>
            <a:fillRect/>
          </a:stretch>
        </p:blipFill>
        <p:spPr>
          <a:xfrm>
            <a:off x="3598494" y="7661223"/>
            <a:ext cx="4239126" cy="2057742"/>
          </a:xfrm>
          <a:prstGeom prst="rect">
            <a:avLst/>
          </a:prstGeom>
        </p:spPr>
      </p:pic>
      <p:sp>
        <p:nvSpPr>
          <p:cNvPr id="21" name="Google Shape;351;p11">
            <a:extLst>
              <a:ext uri="{FF2B5EF4-FFF2-40B4-BE49-F238E27FC236}">
                <a16:creationId xmlns:a16="http://schemas.microsoft.com/office/drawing/2014/main" id="{63AE1A22-5840-4976-B593-32D355E4DBD8}"/>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Première circonscription </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928024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35</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56057" y="2213329"/>
            <a:ext cx="294824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prises de contact</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4" name="ZoneTexte 23">
            <a:extLst>
              <a:ext uri="{FF2B5EF4-FFF2-40B4-BE49-F238E27FC236}">
                <a16:creationId xmlns:a16="http://schemas.microsoft.com/office/drawing/2014/main" id="{662686E8-7AF5-6A11-24DB-DE601AD492C5}"/>
              </a:ext>
            </a:extLst>
          </p:cNvPr>
          <p:cNvSpPr txBox="1"/>
          <p:nvPr/>
        </p:nvSpPr>
        <p:spPr>
          <a:xfrm>
            <a:off x="12566678" y="2768888"/>
            <a:ext cx="5319685" cy="7417415"/>
          </a:xfrm>
          <a:prstGeom prst="rect">
            <a:avLst/>
          </a:prstGeom>
          <a:noFill/>
          <a:ln>
            <a:noFill/>
          </a:ln>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accordent une très forte importance à ces trois propositions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facilement par mail ou téléphone une administration en France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Recevoir un soutien en ligne du consulat pour ses démarches courantes</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son consulat en cas de problème et être informé des évènements importants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en 2022 est proche des résultats de 2019 mais a légèrement augmenté.</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3600" b="1" dirty="0">
                <a:ln>
                  <a:solidFill>
                    <a:srgbClr val="001D58"/>
                  </a:solidFill>
                </a:ln>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92%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ont indiqué être informés des possibilités de vote à l’étranger pour les élections présidentielles et législatives prévues en 2022. </a:t>
            </a: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3">
            <a:extLst>
              <a:ext uri="{FF2B5EF4-FFF2-40B4-BE49-F238E27FC236}">
                <a16:creationId xmlns:a16="http://schemas.microsoft.com/office/drawing/2014/main" id="{7E132D42-D69E-4D37-5F24-1D22A4246115}"/>
              </a:ext>
            </a:extLst>
          </p:cNvPr>
          <p:cNvPicPr>
            <a:picLocks noChangeAspect="1"/>
          </p:cNvPicPr>
          <p:nvPr/>
        </p:nvPicPr>
        <p:blipFill>
          <a:blip r:embed="rId6"/>
          <a:stretch>
            <a:fillRect/>
          </a:stretch>
        </p:blipFill>
        <p:spPr>
          <a:xfrm>
            <a:off x="582358" y="3367129"/>
            <a:ext cx="5640679" cy="2545316"/>
          </a:xfrm>
          <a:prstGeom prst="rect">
            <a:avLst/>
          </a:prstGeom>
        </p:spPr>
      </p:pic>
      <p:pic>
        <p:nvPicPr>
          <p:cNvPr id="7" name="Image 6">
            <a:extLst>
              <a:ext uri="{FF2B5EF4-FFF2-40B4-BE49-F238E27FC236}">
                <a16:creationId xmlns:a16="http://schemas.microsoft.com/office/drawing/2014/main" id="{D3DC7636-1166-DA2A-7C3C-CF8FC086E41F}"/>
              </a:ext>
            </a:extLst>
          </p:cNvPr>
          <p:cNvPicPr>
            <a:picLocks noChangeAspect="1"/>
          </p:cNvPicPr>
          <p:nvPr/>
        </p:nvPicPr>
        <p:blipFill>
          <a:blip r:embed="rId7"/>
          <a:stretch>
            <a:fillRect/>
          </a:stretch>
        </p:blipFill>
        <p:spPr>
          <a:xfrm>
            <a:off x="6679793" y="3335939"/>
            <a:ext cx="5549712" cy="2532393"/>
          </a:xfrm>
          <a:prstGeom prst="rect">
            <a:avLst/>
          </a:prstGeom>
        </p:spPr>
      </p:pic>
      <p:pic>
        <p:nvPicPr>
          <p:cNvPr id="10" name="Image 9">
            <a:extLst>
              <a:ext uri="{FF2B5EF4-FFF2-40B4-BE49-F238E27FC236}">
                <a16:creationId xmlns:a16="http://schemas.microsoft.com/office/drawing/2014/main" id="{BA32AC5B-0988-7421-2CF7-720346DEA535}"/>
              </a:ext>
            </a:extLst>
          </p:cNvPr>
          <p:cNvPicPr>
            <a:picLocks noChangeAspect="1"/>
          </p:cNvPicPr>
          <p:nvPr/>
        </p:nvPicPr>
        <p:blipFill>
          <a:blip r:embed="rId8"/>
          <a:stretch>
            <a:fillRect/>
          </a:stretch>
        </p:blipFill>
        <p:spPr>
          <a:xfrm>
            <a:off x="3738490" y="6822123"/>
            <a:ext cx="4789569" cy="2322215"/>
          </a:xfrm>
          <a:prstGeom prst="rect">
            <a:avLst/>
          </a:prstGeom>
        </p:spPr>
      </p:pic>
      <p:sp>
        <p:nvSpPr>
          <p:cNvPr id="18" name="Google Shape;351;p11">
            <a:extLst>
              <a:ext uri="{FF2B5EF4-FFF2-40B4-BE49-F238E27FC236}">
                <a16:creationId xmlns:a16="http://schemas.microsoft.com/office/drawing/2014/main" id="{C19D6A51-50A1-DD34-48DB-731617399C2C}"/>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Première circonscription </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892722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36</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757627" y="2221275"/>
            <a:ext cx="1920719"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La COVID-19</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9" name="Rectangle 18">
            <a:extLst>
              <a:ext uri="{FF2B5EF4-FFF2-40B4-BE49-F238E27FC236}">
                <a16:creationId xmlns:a16="http://schemas.microsoft.com/office/drawing/2014/main" id="{773A32A5-A341-E114-59ED-FA0496A66C85}"/>
              </a:ext>
            </a:extLst>
          </p:cNvPr>
          <p:cNvSpPr/>
          <p:nvPr/>
        </p:nvSpPr>
        <p:spPr>
          <a:xfrm>
            <a:off x="995938" y="3238097"/>
            <a:ext cx="4980852" cy="523220"/>
          </a:xfrm>
          <a:prstGeom prst="rect">
            <a:avLst/>
          </a:prstGeom>
        </p:spPr>
        <p:txBody>
          <a:bodyPr wrap="none">
            <a:spAutoFit/>
          </a:bodyPr>
          <a:lstStyle/>
          <a:p>
            <a:pPr algn="ctr"/>
            <a:r>
              <a:rPr lang="fr-FR" b="1" dirty="0">
                <a:solidFill>
                  <a:schemeClr val="bg1">
                    <a:lumMod val="65000"/>
                  </a:schemeClr>
                </a:solidFill>
              </a:rPr>
              <a:t>Avez-vous été suffisamment informés des </a:t>
            </a:r>
          </a:p>
          <a:p>
            <a:pPr algn="ctr"/>
            <a:r>
              <a:rPr lang="fr-FR" b="1" dirty="0">
                <a:solidFill>
                  <a:schemeClr val="bg1">
                    <a:lumMod val="65000"/>
                  </a:schemeClr>
                </a:solidFill>
              </a:rPr>
              <a:t>mesures sanitaires prises en cas d'un retour en France?</a:t>
            </a:r>
            <a:endParaRPr lang="fr-FR" b="1" dirty="0">
              <a:solidFill>
                <a:schemeClr val="bg1">
                  <a:lumMod val="65000"/>
                </a:schemeClr>
              </a:solidFill>
              <a:latin typeface="+mn-lt"/>
            </a:endParaRPr>
          </a:p>
        </p:txBody>
      </p:sp>
      <p:sp>
        <p:nvSpPr>
          <p:cNvPr id="18" name="Rectangle 17">
            <a:extLst>
              <a:ext uri="{FF2B5EF4-FFF2-40B4-BE49-F238E27FC236}">
                <a16:creationId xmlns:a16="http://schemas.microsoft.com/office/drawing/2014/main" id="{1DE183FA-F018-534D-3199-B91A2B1D1BA7}"/>
              </a:ext>
            </a:extLst>
          </p:cNvPr>
          <p:cNvSpPr/>
          <p:nvPr/>
        </p:nvSpPr>
        <p:spPr>
          <a:xfrm>
            <a:off x="9187982" y="2014575"/>
            <a:ext cx="6369052" cy="307777"/>
          </a:xfrm>
          <a:prstGeom prst="rect">
            <a:avLst/>
          </a:prstGeom>
        </p:spPr>
        <p:txBody>
          <a:bodyPr wrap="none">
            <a:spAutoFit/>
          </a:bodyPr>
          <a:lstStyle/>
          <a:p>
            <a:pPr algn="ctr"/>
            <a:r>
              <a:rPr lang="fr-FR" b="1" dirty="0">
                <a:solidFill>
                  <a:schemeClr val="bg1">
                    <a:lumMod val="65000"/>
                  </a:schemeClr>
                </a:solidFill>
              </a:rPr>
              <a:t>Comment la Covid-19 a-t-elle impacté votre vie de Français à l’étranger ?</a:t>
            </a:r>
            <a:endParaRPr lang="fr-FR" b="1" dirty="0">
              <a:solidFill>
                <a:schemeClr val="bg1">
                  <a:lumMod val="65000"/>
                </a:schemeClr>
              </a:solidFill>
              <a:latin typeface="+mn-lt"/>
            </a:endParaRPr>
          </a:p>
        </p:txBody>
      </p:sp>
      <p:sp>
        <p:nvSpPr>
          <p:cNvPr id="20" name="ZoneTexte 19">
            <a:extLst>
              <a:ext uri="{FF2B5EF4-FFF2-40B4-BE49-F238E27FC236}">
                <a16:creationId xmlns:a16="http://schemas.microsoft.com/office/drawing/2014/main" id="{6409FA2B-FD3E-D554-BA80-D2316654B780}"/>
              </a:ext>
            </a:extLst>
          </p:cNvPr>
          <p:cNvSpPr txBox="1"/>
          <p:nvPr/>
        </p:nvSpPr>
        <p:spPr>
          <a:xfrm>
            <a:off x="6675120" y="6712766"/>
            <a:ext cx="11339301" cy="3785652"/>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majorité des répondants (77,4%) estiment qu’ils ont été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suffisamment informés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mesures sanitaires prises en cas d’un retour en France.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93,5%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ont bénéficié d’une campagne de vaccination par les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autorités locales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soit 8,5 points de plus que la moyenne de la totalité des répondants. </a:t>
            </a:r>
          </a:p>
          <a:p>
            <a:pPr lvl="1" algn="just"/>
            <a:endPar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67%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disent ne pas avoir subi de conséquences économiques avec la COVID 19.</a:t>
            </a:r>
          </a:p>
          <a:p>
            <a:pPr lvl="1" algn="just"/>
            <a:endPar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L’impossibilité de rentrer en France, le changement de mode de vie, la crise économique et la solitude ont affecté les répondants.</a:t>
            </a: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3">
            <a:extLst>
              <a:ext uri="{FF2B5EF4-FFF2-40B4-BE49-F238E27FC236}">
                <a16:creationId xmlns:a16="http://schemas.microsoft.com/office/drawing/2014/main" id="{A29C5F5D-E2AB-A7F3-DFE5-2F95C5740D49}"/>
              </a:ext>
            </a:extLst>
          </p:cNvPr>
          <p:cNvPicPr>
            <a:picLocks noChangeAspect="1"/>
          </p:cNvPicPr>
          <p:nvPr/>
        </p:nvPicPr>
        <p:blipFill>
          <a:blip r:embed="rId6"/>
          <a:stretch>
            <a:fillRect/>
          </a:stretch>
        </p:blipFill>
        <p:spPr>
          <a:xfrm>
            <a:off x="603635" y="4114450"/>
            <a:ext cx="5537200" cy="4800600"/>
          </a:xfrm>
          <a:prstGeom prst="rect">
            <a:avLst/>
          </a:prstGeom>
        </p:spPr>
      </p:pic>
      <p:pic>
        <p:nvPicPr>
          <p:cNvPr id="9" name="Image 8">
            <a:extLst>
              <a:ext uri="{FF2B5EF4-FFF2-40B4-BE49-F238E27FC236}">
                <a16:creationId xmlns:a16="http://schemas.microsoft.com/office/drawing/2014/main" id="{E7D8BF0C-21D1-6260-049C-23569DEC53FD}"/>
              </a:ext>
            </a:extLst>
          </p:cNvPr>
          <p:cNvPicPr>
            <a:picLocks noChangeAspect="1"/>
          </p:cNvPicPr>
          <p:nvPr/>
        </p:nvPicPr>
        <p:blipFill>
          <a:blip r:embed="rId7"/>
          <a:stretch>
            <a:fillRect/>
          </a:stretch>
        </p:blipFill>
        <p:spPr>
          <a:xfrm>
            <a:off x="8633888" y="2402870"/>
            <a:ext cx="7191234" cy="3853021"/>
          </a:xfrm>
          <a:prstGeom prst="rect">
            <a:avLst/>
          </a:prstGeom>
        </p:spPr>
      </p:pic>
      <p:sp>
        <p:nvSpPr>
          <p:cNvPr id="21" name="Google Shape;351;p11">
            <a:extLst>
              <a:ext uri="{FF2B5EF4-FFF2-40B4-BE49-F238E27FC236}">
                <a16:creationId xmlns:a16="http://schemas.microsoft.com/office/drawing/2014/main" id="{5DD1A568-350B-1D31-BF37-E96805B52300}"/>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Première circonscription </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91110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geeecb0e0f7_0_0"/>
          <p:cNvPicPr preferRelativeResize="0"/>
          <p:nvPr/>
        </p:nvPicPr>
        <p:blipFill rotWithShape="1">
          <a:blip r:embed="rId3">
            <a:alphaModFix/>
          </a:blip>
          <a:srcRect/>
          <a:stretch/>
        </p:blipFill>
        <p:spPr>
          <a:xfrm>
            <a:off x="0" y="3"/>
            <a:ext cx="18287997" cy="10259369"/>
          </a:xfrm>
          <a:prstGeom prst="rect">
            <a:avLst/>
          </a:prstGeom>
          <a:noFill/>
          <a:ln>
            <a:noFill/>
          </a:ln>
        </p:spPr>
      </p:pic>
      <p:sp>
        <p:nvSpPr>
          <p:cNvPr id="12" name="Google Shape;98;p3">
            <a:extLst>
              <a:ext uri="{FF2B5EF4-FFF2-40B4-BE49-F238E27FC236}">
                <a16:creationId xmlns:a16="http://schemas.microsoft.com/office/drawing/2014/main" id="{388C2676-551F-1347-B85C-79BC5E4745E8}"/>
              </a:ext>
            </a:extLst>
          </p:cNvPr>
          <p:cNvSpPr/>
          <p:nvPr/>
        </p:nvSpPr>
        <p:spPr>
          <a:xfrm>
            <a:off x="0" y="-45074"/>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999" name="Google Shape;999;geeecb0e0f7_0_0"/>
          <p:cNvPicPr preferRelativeResize="0"/>
          <p:nvPr/>
        </p:nvPicPr>
        <p:blipFill rotWithShape="1">
          <a:blip r:embed="rId4">
            <a:alphaModFix/>
          </a:blip>
          <a:srcRect/>
          <a:stretch/>
        </p:blipFill>
        <p:spPr>
          <a:xfrm>
            <a:off x="15311617" y="229537"/>
            <a:ext cx="2828924" cy="904772"/>
          </a:xfrm>
          <a:prstGeom prst="rect">
            <a:avLst/>
          </a:prstGeom>
          <a:noFill/>
          <a:ln>
            <a:noFill/>
          </a:ln>
        </p:spPr>
      </p:pic>
      <p:grpSp>
        <p:nvGrpSpPr>
          <p:cNvPr id="4" name="Groupe 3">
            <a:extLst>
              <a:ext uri="{FF2B5EF4-FFF2-40B4-BE49-F238E27FC236}">
                <a16:creationId xmlns:a16="http://schemas.microsoft.com/office/drawing/2014/main" id="{0007A36E-6F77-8DBB-1714-5CBBB54015DC}"/>
              </a:ext>
            </a:extLst>
          </p:cNvPr>
          <p:cNvGrpSpPr/>
          <p:nvPr/>
        </p:nvGrpSpPr>
        <p:grpSpPr>
          <a:xfrm>
            <a:off x="5538909" y="1529085"/>
            <a:ext cx="7193032" cy="1569660"/>
            <a:chOff x="5555101" y="1622646"/>
            <a:chExt cx="7193032" cy="1569660"/>
          </a:xfrm>
        </p:grpSpPr>
        <p:sp>
          <p:nvSpPr>
            <p:cNvPr id="3" name="Rectangle : coins arrondis 2">
              <a:extLst>
                <a:ext uri="{FF2B5EF4-FFF2-40B4-BE49-F238E27FC236}">
                  <a16:creationId xmlns:a16="http://schemas.microsoft.com/office/drawing/2014/main" id="{6B9890CE-4E43-640B-F188-B4BE1E99382C}"/>
                </a:ext>
              </a:extLst>
            </p:cNvPr>
            <p:cNvSpPr/>
            <p:nvPr/>
          </p:nvSpPr>
          <p:spPr>
            <a:xfrm>
              <a:off x="5570343" y="1622646"/>
              <a:ext cx="7177790" cy="1569660"/>
            </a:xfrm>
            <a:prstGeom prst="roundRect">
              <a:avLst/>
            </a:prstGeom>
            <a:solidFill>
              <a:srgbClr val="3D547B">
                <a:alpha val="610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0" name="Google Shape;1000;geeecb0e0f7_0_0"/>
            <p:cNvSpPr txBox="1"/>
            <p:nvPr/>
          </p:nvSpPr>
          <p:spPr>
            <a:xfrm>
              <a:off x="5555101" y="1947742"/>
              <a:ext cx="717779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7200"/>
                <a:buFont typeface="Arial"/>
                <a:buNone/>
              </a:pPr>
              <a:r>
                <a:rPr lang="fr-FR" sz="4800" b="1" i="0" u="none" strike="noStrike" cap="none" dirty="0">
                  <a:solidFill>
                    <a:schemeClr val="lt1"/>
                  </a:solidFill>
                  <a:latin typeface="Helvetica Neue"/>
                  <a:ea typeface="Helvetica Neue"/>
                  <a:cs typeface="Helvetica Neue"/>
                  <a:sym typeface="Helvetica Neue"/>
                </a:rPr>
                <a:t>2</a:t>
              </a:r>
              <a:r>
                <a:rPr lang="fr-FR" sz="4800" b="1" i="0" u="none" strike="noStrike" cap="none" baseline="30000" dirty="0">
                  <a:solidFill>
                    <a:schemeClr val="lt1"/>
                  </a:solidFill>
                  <a:latin typeface="Helvetica Neue"/>
                  <a:ea typeface="Helvetica Neue"/>
                  <a:cs typeface="Helvetica Neue"/>
                  <a:sym typeface="Helvetica Neue"/>
                </a:rPr>
                <a:t>ème</a:t>
              </a:r>
              <a:r>
                <a:rPr lang="fr-FR" sz="4800" b="1" i="0" u="none" strike="noStrike" cap="none" dirty="0">
                  <a:solidFill>
                    <a:schemeClr val="lt1"/>
                  </a:solidFill>
                  <a:latin typeface="Helvetica Neue"/>
                  <a:ea typeface="Helvetica Neue"/>
                  <a:cs typeface="Helvetica Neue"/>
                  <a:sym typeface="Helvetica Neue"/>
                </a:rPr>
                <a:t> circonscription</a:t>
              </a:r>
              <a:endParaRPr sz="1000" b="0" i="0" u="none" strike="noStrike" cap="none" dirty="0">
                <a:solidFill>
                  <a:schemeClr val="dk1"/>
                </a:solidFill>
                <a:latin typeface="Helvetica Neue"/>
                <a:ea typeface="Helvetica Neue"/>
                <a:cs typeface="Helvetica Neue"/>
                <a:sym typeface="Helvetica Neue"/>
              </a:endParaRPr>
            </a:p>
          </p:txBody>
        </p:sp>
      </p:grpSp>
      <p:sp>
        <p:nvSpPr>
          <p:cNvPr id="1001" name="Google Shape;1001;geeecb0e0f7_0_0"/>
          <p:cNvSpPr/>
          <p:nvPr/>
        </p:nvSpPr>
        <p:spPr>
          <a:xfrm>
            <a:off x="-30480" y="9969431"/>
            <a:ext cx="18331811" cy="33522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geeecb0e0f7_0_0"/>
          <p:cNvSpPr txBox="1">
            <a:spLocks noGrp="1"/>
          </p:cNvSpPr>
          <p:nvPr>
            <p:ph type="sldNum" idx="12"/>
          </p:nvPr>
        </p:nvSpPr>
        <p:spPr>
          <a:xfrm>
            <a:off x="17754598" y="9969431"/>
            <a:ext cx="533400" cy="307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37</a:t>
            </a:fld>
            <a:endParaRPr/>
          </a:p>
        </p:txBody>
      </p:sp>
      <p:sp>
        <p:nvSpPr>
          <p:cNvPr id="11" name="Google Shape;69;p1">
            <a:extLst>
              <a:ext uri="{FF2B5EF4-FFF2-40B4-BE49-F238E27FC236}">
                <a16:creationId xmlns:a16="http://schemas.microsoft.com/office/drawing/2014/main" id="{1CDFDA71-8F2E-3043-BAC3-9FD05AEA0F04}"/>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 name="ZoneTexte 1">
            <a:extLst>
              <a:ext uri="{FF2B5EF4-FFF2-40B4-BE49-F238E27FC236}">
                <a16:creationId xmlns:a16="http://schemas.microsoft.com/office/drawing/2014/main" id="{5C755DF1-3590-A9CE-56C9-BC3993993485}"/>
              </a:ext>
            </a:extLst>
          </p:cNvPr>
          <p:cNvSpPr txBox="1"/>
          <p:nvPr/>
        </p:nvSpPr>
        <p:spPr>
          <a:xfrm>
            <a:off x="5898814" y="3290703"/>
            <a:ext cx="8979669" cy="7109639"/>
          </a:xfrm>
          <a:prstGeom prst="rect">
            <a:avLst/>
          </a:prstGeom>
          <a:noFill/>
        </p:spPr>
        <p:txBody>
          <a:bodyPr wrap="square" rtlCol="0">
            <a:spAutoFit/>
          </a:bodyPr>
          <a:lstStyle/>
          <a:p>
            <a:r>
              <a:rPr lang="fr-FR" sz="40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879</a:t>
            </a:r>
            <a:r>
              <a:rPr lang="fr-FR" sz="4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Répondants</a:t>
            </a:r>
            <a:endParaRPr lang="fr-FR" sz="40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24%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Mexique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20%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Brésil</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13%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Chili</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10%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Colombie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7%</a:t>
            </a:r>
            <a:r>
              <a:rPr lang="fr-FR" sz="3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Argentine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4%</a:t>
            </a:r>
            <a:r>
              <a:rPr lang="fr-FR" sz="3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Pérou</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3%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Equateur, République dominicaine,      Panama </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2,5%</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Costa Rica </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2%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Uruguay, Haïti</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Salvador, Bolivie, Guatemala et Paraguay</a:t>
            </a:r>
          </a:p>
          <a:p>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83897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38</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6205710" y="4354922"/>
            <a:ext cx="5413861" cy="3785652"/>
          </a:xfrm>
          <a:prstGeom prst="rect">
            <a:avLst/>
          </a:prstGeom>
          <a:noFill/>
        </p:spPr>
        <p:txBody>
          <a:bodyPr wrap="square" rtlCol="0">
            <a:spAutoFit/>
          </a:bodyPr>
          <a:lstStyle/>
          <a:p>
            <a:pPr algn="just"/>
            <a:r>
              <a:rPr lang="fr-FR" sz="2000" dirty="0">
                <a:solidFill>
                  <a:srgbClr val="002060"/>
                </a:solidFill>
              </a:rPr>
              <a:t>Au sujet des revenus annuels nets par ménage en 2021 :</a:t>
            </a:r>
          </a:p>
          <a:p>
            <a:pPr algn="just"/>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37%</a:t>
            </a:r>
            <a:r>
              <a:rPr lang="fr-FR" sz="2000" dirty="0">
                <a:solidFill>
                  <a:srgbClr val="002060"/>
                </a:solidFill>
              </a:rPr>
              <a:t> gagnent moins de 18 000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27%</a:t>
            </a:r>
            <a:r>
              <a:rPr lang="fr-FR" sz="2000" dirty="0">
                <a:solidFill>
                  <a:srgbClr val="002060"/>
                </a:solidFill>
              </a:rPr>
              <a:t> gagnent entre 18 000 et 30 000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16%</a:t>
            </a:r>
            <a:r>
              <a:rPr lang="fr-FR" sz="2000" dirty="0">
                <a:solidFill>
                  <a:srgbClr val="002060"/>
                </a:solidFill>
              </a:rPr>
              <a:t> gagnent entre 30 001 et 50 000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7% </a:t>
            </a:r>
            <a:r>
              <a:rPr lang="fr-FR" sz="2000" dirty="0">
                <a:solidFill>
                  <a:srgbClr val="002060"/>
                </a:solidFill>
              </a:rPr>
              <a:t>gagnent entre 50 001 et 65 000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12% gagnent plus de 65 000 euros</a:t>
            </a:r>
          </a:p>
        </p:txBody>
      </p:sp>
      <p:sp>
        <p:nvSpPr>
          <p:cNvPr id="20" name="ZoneTexte 19">
            <a:extLst>
              <a:ext uri="{FF2B5EF4-FFF2-40B4-BE49-F238E27FC236}">
                <a16:creationId xmlns:a16="http://schemas.microsoft.com/office/drawing/2014/main" id="{49B4841F-0E58-0AC3-0CA3-56215A1F73C3}"/>
              </a:ext>
            </a:extLst>
          </p:cNvPr>
          <p:cNvSpPr txBox="1"/>
          <p:nvPr/>
        </p:nvSpPr>
        <p:spPr>
          <a:xfrm>
            <a:off x="780405" y="4861337"/>
            <a:ext cx="4282831" cy="2246769"/>
          </a:xfrm>
          <a:prstGeom prst="rect">
            <a:avLst/>
          </a:prstGeom>
          <a:noFill/>
        </p:spPr>
        <p:txBody>
          <a:bodyPr wrap="square" rtlCol="0">
            <a:spAutoFit/>
          </a:bodyPr>
          <a:lstStyle/>
          <a:p>
            <a:pPr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43,12%</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rPr>
              <a:t>de ces expatriés disposent d’une autre nationalité.</a:t>
            </a:r>
          </a:p>
          <a:p>
            <a:pPr marL="171450" indent="-171450" algn="just">
              <a:buFont typeface="Arial" charset="0"/>
              <a:buChar char="•"/>
            </a:pPr>
            <a:endParaRPr lang="fr-FR" sz="2000" dirty="0">
              <a:solidFill>
                <a:srgbClr val="002060"/>
              </a:solidFill>
            </a:endParaRPr>
          </a:p>
          <a:p>
            <a:pPr marL="171450" indent="-171450" algn="just">
              <a:buFont typeface="Arial" charset="0"/>
              <a:buChar char="•"/>
            </a:pPr>
            <a:endParaRPr lang="fr-FR" sz="2000" dirty="0">
              <a:solidFill>
                <a:srgbClr val="002060"/>
              </a:solidFill>
            </a:endParaRPr>
          </a:p>
          <a:p>
            <a:pPr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95,56% </a:t>
            </a:r>
            <a:r>
              <a:rPr lang="fr-FR" sz="2000" dirty="0">
                <a:solidFill>
                  <a:srgbClr val="002060"/>
                </a:solidFill>
              </a:rPr>
              <a:t>sont inscrits au registre mondial des Français établis hors de France.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ZoneTexte 20">
            <a:extLst>
              <a:ext uri="{FF2B5EF4-FFF2-40B4-BE49-F238E27FC236}">
                <a16:creationId xmlns:a16="http://schemas.microsoft.com/office/drawing/2014/main" id="{3D4E7024-11C7-7D4A-5127-80F517D20963}"/>
              </a:ext>
            </a:extLst>
          </p:cNvPr>
          <p:cNvSpPr txBox="1"/>
          <p:nvPr/>
        </p:nvSpPr>
        <p:spPr>
          <a:xfrm>
            <a:off x="12585729" y="4553560"/>
            <a:ext cx="4493285" cy="3170099"/>
          </a:xfrm>
          <a:prstGeom prst="rect">
            <a:avLst/>
          </a:prstGeom>
          <a:noFill/>
        </p:spPr>
        <p:txBody>
          <a:bodyPr wrap="square" rtlCol="0">
            <a:spAutoFit/>
          </a:bodyPr>
          <a:lstStyle/>
          <a:p>
            <a:pPr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se définissent comme Français de l’étranger principalement par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culture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(69,17%), leur nationalité (58,48%) et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langue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(51,65%).</a:t>
            </a:r>
          </a:p>
          <a:p>
            <a:pPr algn="just"/>
            <a:endParaRPr lang="fr-FR" sz="2000" dirty="0">
              <a:solidFill>
                <a:srgbClr val="002060"/>
              </a:solidFill>
            </a:endParaRPr>
          </a:p>
          <a:p>
            <a:pPr algn="just"/>
            <a:endParaRPr lang="fr-FR" sz="2000" dirty="0">
              <a:solidFill>
                <a:srgbClr val="002060"/>
              </a:solidFill>
            </a:endParaRPr>
          </a:p>
          <a:p>
            <a:pPr algn="just"/>
            <a:r>
              <a:rPr lang="fr-FR" sz="2000" b="1" dirty="0">
                <a:solidFill>
                  <a:srgbClr val="002060"/>
                </a:solidFill>
              </a:rPr>
              <a:t>28% </a:t>
            </a:r>
            <a:r>
              <a:rPr lang="fr-FR" sz="2000" dirty="0">
                <a:solidFill>
                  <a:srgbClr val="002060"/>
                </a:solidFill>
              </a:rPr>
              <a:t>d’entre eux sont membres d’au moins une association locale dans leur pays de résidence.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Rectangle 1">
            <a:extLst>
              <a:ext uri="{FF2B5EF4-FFF2-40B4-BE49-F238E27FC236}">
                <a16:creationId xmlns:a16="http://schemas.microsoft.com/office/drawing/2014/main" id="{AD48A0A8-24B8-7E5F-4FCE-D8887C77339F}"/>
              </a:ext>
            </a:extLst>
          </p:cNvPr>
          <p:cNvSpPr/>
          <p:nvPr/>
        </p:nvSpPr>
        <p:spPr>
          <a:xfrm>
            <a:off x="512246"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descr="Signature contour">
            <a:extLst>
              <a:ext uri="{FF2B5EF4-FFF2-40B4-BE49-F238E27FC236}">
                <a16:creationId xmlns:a16="http://schemas.microsoft.com/office/drawing/2014/main" id="{8FDF6AE9-6474-41F2-2F90-DA21FDEDCD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7420" y="3448450"/>
            <a:ext cx="914400" cy="914400"/>
          </a:xfrm>
          <a:prstGeom prst="rect">
            <a:avLst/>
          </a:prstGeom>
        </p:spPr>
      </p:pic>
      <p:sp>
        <p:nvSpPr>
          <p:cNvPr id="23" name="Rectangle 22">
            <a:extLst>
              <a:ext uri="{FF2B5EF4-FFF2-40B4-BE49-F238E27FC236}">
                <a16:creationId xmlns:a16="http://schemas.microsoft.com/office/drawing/2014/main" id="{3B019A0D-AD23-4D71-3776-A95C1ECB3053}"/>
              </a:ext>
            </a:extLst>
          </p:cNvPr>
          <p:cNvSpPr/>
          <p:nvPr/>
        </p:nvSpPr>
        <p:spPr>
          <a:xfrm>
            <a:off x="6205710" y="3124268"/>
            <a:ext cx="541386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48F9945-1E29-76B5-3E1C-8395D45D2B7E}"/>
              </a:ext>
            </a:extLst>
          </p:cNvPr>
          <p:cNvSpPr/>
          <p:nvPr/>
        </p:nvSpPr>
        <p:spPr>
          <a:xfrm>
            <a:off x="12445578"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descr="Paie contour">
            <a:extLst>
              <a:ext uri="{FF2B5EF4-FFF2-40B4-BE49-F238E27FC236}">
                <a16:creationId xmlns:a16="http://schemas.microsoft.com/office/drawing/2014/main" id="{A3470456-F978-4C7C-1FAA-093735094F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440" y="3282395"/>
            <a:ext cx="914400" cy="914400"/>
          </a:xfrm>
          <a:prstGeom prst="rect">
            <a:avLst/>
          </a:prstGeom>
        </p:spPr>
      </p:pic>
      <p:pic>
        <p:nvPicPr>
          <p:cNvPr id="10" name="Graphique 9" descr="Globe terrestre : Asie et Australie avec un remplissage uni">
            <a:extLst>
              <a:ext uri="{FF2B5EF4-FFF2-40B4-BE49-F238E27FC236}">
                <a16:creationId xmlns:a16="http://schemas.microsoft.com/office/drawing/2014/main" id="{4C4F92E3-F0B3-8DD5-78CF-022435D80A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75172" y="3282395"/>
            <a:ext cx="914400" cy="914400"/>
          </a:xfrm>
          <a:prstGeom prst="rect">
            <a:avLst/>
          </a:prstGeom>
        </p:spPr>
      </p:pic>
      <p:sp>
        <p:nvSpPr>
          <p:cNvPr id="22" name="Google Shape;351;p11">
            <a:extLst>
              <a:ext uri="{FF2B5EF4-FFF2-40B4-BE49-F238E27FC236}">
                <a16:creationId xmlns:a16="http://schemas.microsoft.com/office/drawing/2014/main" id="{D81FD4A1-70C5-A19F-33D6-BA5751889503}"/>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lvl="0">
              <a:buSzPts val="4000"/>
            </a:pPr>
            <a:r>
              <a:rPr lang="fr-FR" sz="2400" b="1" dirty="0">
                <a:solidFill>
                  <a:schemeClr val="bg1"/>
                </a:solidFill>
                <a:latin typeface="Helvetica Neue"/>
                <a:ea typeface="Helvetica Neue"/>
                <a:cs typeface="Helvetica Neue"/>
                <a:sym typeface="Helvetica Neue"/>
              </a:rPr>
              <a:t>Deuxième circonscription</a:t>
            </a:r>
            <a:endParaRPr lang="fr-FR" sz="2400"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64914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39</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3210346" y="8093064"/>
            <a:ext cx="14703632" cy="1015663"/>
          </a:xfrm>
          <a:prstGeom prst="rect">
            <a:avLst/>
          </a:prstGeom>
          <a:noFill/>
        </p:spPr>
        <p:txBody>
          <a:bodyPr wrap="square" rtlCol="0">
            <a:spAutoFit/>
          </a:bodyPr>
          <a:lstStyle/>
          <a:p>
            <a:pPr algn="just"/>
            <a:endParaRPr lang="fr-FR" sz="2000" dirty="0">
              <a:solidFill>
                <a:srgbClr val="002060"/>
              </a:solidFill>
            </a:endParaRPr>
          </a:p>
          <a:p>
            <a:pPr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66,1%</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n’envisagent pas un retour en France en 2022 afin d’y installer leur résidence principale.</a:t>
            </a:r>
          </a:p>
          <a:p>
            <a:pPr algn="just"/>
            <a:endParaRPr lang="fr-FR" sz="2000" dirty="0">
              <a:solidFill>
                <a:srgbClr val="002060"/>
              </a:solidFill>
            </a:endParaRPr>
          </a:p>
        </p:txBody>
      </p:sp>
      <p:sp>
        <p:nvSpPr>
          <p:cNvPr id="26" name="Rectangle 25">
            <a:extLst>
              <a:ext uri="{FF2B5EF4-FFF2-40B4-BE49-F238E27FC236}">
                <a16:creationId xmlns:a16="http://schemas.microsoft.com/office/drawing/2014/main" id="{73BFB55F-8BE7-A527-F5CA-45E8CB64DC25}"/>
              </a:ext>
            </a:extLst>
          </p:cNvPr>
          <p:cNvSpPr/>
          <p:nvPr/>
        </p:nvSpPr>
        <p:spPr>
          <a:xfrm>
            <a:off x="2365168" y="1859098"/>
            <a:ext cx="3849131" cy="307777"/>
          </a:xfrm>
          <a:prstGeom prst="rect">
            <a:avLst/>
          </a:prstGeom>
        </p:spPr>
        <p:txBody>
          <a:bodyPr wrap="none">
            <a:spAutoFit/>
          </a:bodyPr>
          <a:lstStyle/>
          <a:p>
            <a:pPr algn="ctr"/>
            <a:r>
              <a:rPr lang="fr-FR" b="1" dirty="0">
                <a:solidFill>
                  <a:schemeClr val="bg1">
                    <a:lumMod val="65000"/>
                  </a:schemeClr>
                </a:solidFill>
              </a:rPr>
              <a:t>Quelle est votre situation professionnelle ?</a:t>
            </a:r>
          </a:p>
        </p:txBody>
      </p:sp>
      <p:sp>
        <p:nvSpPr>
          <p:cNvPr id="27" name="Rectangle 26">
            <a:extLst>
              <a:ext uri="{FF2B5EF4-FFF2-40B4-BE49-F238E27FC236}">
                <a16:creationId xmlns:a16="http://schemas.microsoft.com/office/drawing/2014/main" id="{6F8DFE95-326F-53BA-1FCA-0B11819F7B6B}"/>
              </a:ext>
            </a:extLst>
          </p:cNvPr>
          <p:cNvSpPr/>
          <p:nvPr/>
        </p:nvSpPr>
        <p:spPr>
          <a:xfrm>
            <a:off x="10562162" y="1933469"/>
            <a:ext cx="4826963" cy="307777"/>
          </a:xfrm>
          <a:prstGeom prst="rect">
            <a:avLst/>
          </a:prstGeom>
        </p:spPr>
        <p:txBody>
          <a:bodyPr wrap="none">
            <a:spAutoFit/>
          </a:bodyPr>
          <a:lstStyle/>
          <a:p>
            <a:pPr algn="ctr"/>
            <a:r>
              <a:rPr lang="fr-FR" b="1" dirty="0">
                <a:solidFill>
                  <a:schemeClr val="bg1">
                    <a:lumMod val="65000"/>
                  </a:schemeClr>
                </a:solidFill>
              </a:rPr>
              <a:t>Depuis combien d'années avez-vous quitté la France ?</a:t>
            </a:r>
          </a:p>
        </p:txBody>
      </p:sp>
      <p:sp>
        <p:nvSpPr>
          <p:cNvPr id="20" name="Rectangle 19">
            <a:extLst>
              <a:ext uri="{FF2B5EF4-FFF2-40B4-BE49-F238E27FC236}">
                <a16:creationId xmlns:a16="http://schemas.microsoft.com/office/drawing/2014/main" id="{7824460F-FEAC-1A5C-A88F-339EBC37132A}"/>
              </a:ext>
            </a:extLst>
          </p:cNvPr>
          <p:cNvSpPr/>
          <p:nvPr/>
        </p:nvSpPr>
        <p:spPr>
          <a:xfrm>
            <a:off x="1016001" y="7789622"/>
            <a:ext cx="16998420" cy="16225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descr="Atterrissage contour">
            <a:extLst>
              <a:ext uri="{FF2B5EF4-FFF2-40B4-BE49-F238E27FC236}">
                <a16:creationId xmlns:a16="http://schemas.microsoft.com/office/drawing/2014/main" id="{4A55CC37-F42A-1FE3-27A0-85ACF8ACFD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227" y="7997808"/>
            <a:ext cx="1272808" cy="1272808"/>
          </a:xfrm>
          <a:prstGeom prst="rect">
            <a:avLst/>
          </a:prstGeom>
        </p:spPr>
      </p:pic>
      <p:pic>
        <p:nvPicPr>
          <p:cNvPr id="22" name="Image 21">
            <a:extLst>
              <a:ext uri="{FF2B5EF4-FFF2-40B4-BE49-F238E27FC236}">
                <a16:creationId xmlns:a16="http://schemas.microsoft.com/office/drawing/2014/main" id="{3E163FC5-7C77-27C9-8735-A5657AF42A97}"/>
              </a:ext>
            </a:extLst>
          </p:cNvPr>
          <p:cNvPicPr>
            <a:picLocks noChangeAspect="1"/>
          </p:cNvPicPr>
          <p:nvPr/>
        </p:nvPicPr>
        <p:blipFill>
          <a:blip r:embed="rId8"/>
          <a:stretch>
            <a:fillRect/>
          </a:stretch>
        </p:blipFill>
        <p:spPr>
          <a:xfrm>
            <a:off x="8934694" y="2525447"/>
            <a:ext cx="8951669" cy="4462063"/>
          </a:xfrm>
          <a:prstGeom prst="rect">
            <a:avLst/>
          </a:prstGeom>
        </p:spPr>
      </p:pic>
      <p:sp>
        <p:nvSpPr>
          <p:cNvPr id="23" name="Google Shape;351;p11">
            <a:extLst>
              <a:ext uri="{FF2B5EF4-FFF2-40B4-BE49-F238E27FC236}">
                <a16:creationId xmlns:a16="http://schemas.microsoft.com/office/drawing/2014/main" id="{ED71C6F2-DA92-F591-FF54-4C176BEBAC34}"/>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lvl="0">
              <a:buSzPts val="4000"/>
            </a:pPr>
            <a:r>
              <a:rPr lang="fr-FR" sz="2400" b="1" dirty="0">
                <a:solidFill>
                  <a:schemeClr val="bg1"/>
                </a:solidFill>
                <a:latin typeface="Helvetica Neue"/>
                <a:ea typeface="Helvetica Neue"/>
                <a:cs typeface="Helvetica Neue"/>
                <a:sym typeface="Helvetica Neue"/>
              </a:rPr>
              <a:t>Deuxième circonscription</a:t>
            </a:r>
            <a:endParaRPr lang="fr-FR" sz="2400" dirty="0">
              <a:solidFill>
                <a:schemeClr val="bg1"/>
              </a:solidFill>
              <a:latin typeface="Helvetica Neue"/>
              <a:ea typeface="Helvetica Neue"/>
              <a:cs typeface="Helvetica Neue"/>
              <a:sym typeface="Helvetica Neue"/>
            </a:endParaRPr>
          </a:p>
        </p:txBody>
      </p:sp>
      <p:pic>
        <p:nvPicPr>
          <p:cNvPr id="5" name="Image 4">
            <a:extLst>
              <a:ext uri="{FF2B5EF4-FFF2-40B4-BE49-F238E27FC236}">
                <a16:creationId xmlns:a16="http://schemas.microsoft.com/office/drawing/2014/main" id="{C63E1665-CC74-7260-834E-557D160AEFA5}"/>
              </a:ext>
            </a:extLst>
          </p:cNvPr>
          <p:cNvPicPr>
            <a:picLocks noChangeAspect="1"/>
          </p:cNvPicPr>
          <p:nvPr/>
        </p:nvPicPr>
        <p:blipFill>
          <a:blip r:embed="rId9"/>
          <a:stretch>
            <a:fillRect/>
          </a:stretch>
        </p:blipFill>
        <p:spPr>
          <a:xfrm>
            <a:off x="401637" y="2368607"/>
            <a:ext cx="8097957" cy="3987466"/>
          </a:xfrm>
          <a:prstGeom prst="rect">
            <a:avLst/>
          </a:prstGeom>
        </p:spPr>
      </p:pic>
    </p:spTree>
    <p:extLst>
      <p:ext uri="{BB962C8B-B14F-4D97-AF65-F5344CB8AC3E}">
        <p14:creationId xmlns:p14="http://schemas.microsoft.com/office/powerpoint/2010/main" val="1541431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0"/>
          <p:cNvPicPr preferRelativeResize="0"/>
          <p:nvPr/>
        </p:nvPicPr>
        <p:blipFill rotWithShape="1">
          <a:blip r:embed="rId3">
            <a:alphaModFix/>
          </a:blip>
          <a:srcRect/>
          <a:stretch/>
        </p:blipFill>
        <p:spPr>
          <a:xfrm>
            <a:off x="-1156" y="-35326"/>
            <a:ext cx="18287999" cy="10259367"/>
          </a:xfrm>
          <a:prstGeom prst="rect">
            <a:avLst/>
          </a:prstGeom>
          <a:noFill/>
          <a:ln>
            <a:noFill/>
          </a:ln>
        </p:spPr>
      </p:pic>
      <p:sp>
        <p:nvSpPr>
          <p:cNvPr id="111" name="Google Shape;111;p10"/>
          <p:cNvSpPr/>
          <p:nvPr/>
        </p:nvSpPr>
        <p:spPr>
          <a:xfrm>
            <a:off x="-44282" y="-64228"/>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 name="Google Shape;112;p10"/>
          <p:cNvSpPr/>
          <p:nvPr/>
        </p:nvSpPr>
        <p:spPr>
          <a:xfrm>
            <a:off x="469951" y="1186395"/>
            <a:ext cx="11441581" cy="8653279"/>
          </a:xfrm>
          <a:custGeom>
            <a:avLst/>
            <a:gdLst/>
            <a:ahLst/>
            <a:cxnLst/>
            <a:rect l="l" t="t" r="r" b="b"/>
            <a:pathLst>
              <a:path w="17274540" h="8049895" extrusionOk="0">
                <a:moveTo>
                  <a:pt x="16875294" y="8049324"/>
                </a:moveTo>
                <a:lnTo>
                  <a:pt x="398743" y="8049324"/>
                </a:lnTo>
                <a:lnTo>
                  <a:pt x="352102" y="8046651"/>
                </a:lnTo>
                <a:lnTo>
                  <a:pt x="307078" y="8038828"/>
                </a:lnTo>
                <a:lnTo>
                  <a:pt x="263965" y="8026149"/>
                </a:lnTo>
                <a:lnTo>
                  <a:pt x="223057" y="8008909"/>
                </a:lnTo>
                <a:lnTo>
                  <a:pt x="184649" y="7987402"/>
                </a:lnTo>
                <a:lnTo>
                  <a:pt x="149034" y="7961922"/>
                </a:lnTo>
                <a:lnTo>
                  <a:pt x="116507" y="7932764"/>
                </a:lnTo>
                <a:lnTo>
                  <a:pt x="87363" y="7900223"/>
                </a:lnTo>
                <a:lnTo>
                  <a:pt x="61894" y="7864592"/>
                </a:lnTo>
                <a:lnTo>
                  <a:pt x="40397" y="7826166"/>
                </a:lnTo>
                <a:lnTo>
                  <a:pt x="23164" y="7785240"/>
                </a:lnTo>
                <a:lnTo>
                  <a:pt x="10491" y="7742107"/>
                </a:lnTo>
                <a:lnTo>
                  <a:pt x="2671" y="7697063"/>
                </a:lnTo>
                <a:lnTo>
                  <a:pt x="0" y="7650401"/>
                </a:lnTo>
                <a:lnTo>
                  <a:pt x="0" y="398923"/>
                </a:lnTo>
                <a:lnTo>
                  <a:pt x="2671" y="352261"/>
                </a:lnTo>
                <a:lnTo>
                  <a:pt x="10491" y="307217"/>
                </a:lnTo>
                <a:lnTo>
                  <a:pt x="23164" y="264084"/>
                </a:lnTo>
                <a:lnTo>
                  <a:pt x="40397" y="223158"/>
                </a:lnTo>
                <a:lnTo>
                  <a:pt x="61894" y="184732"/>
                </a:lnTo>
                <a:lnTo>
                  <a:pt x="87363" y="149101"/>
                </a:lnTo>
                <a:lnTo>
                  <a:pt x="116507" y="116560"/>
                </a:lnTo>
                <a:lnTo>
                  <a:pt x="149034" y="87402"/>
                </a:lnTo>
                <a:lnTo>
                  <a:pt x="184649" y="61922"/>
                </a:lnTo>
                <a:lnTo>
                  <a:pt x="223057" y="40415"/>
                </a:lnTo>
                <a:lnTo>
                  <a:pt x="263965" y="23175"/>
                </a:lnTo>
                <a:lnTo>
                  <a:pt x="307078" y="10496"/>
                </a:lnTo>
                <a:lnTo>
                  <a:pt x="352102" y="2673"/>
                </a:lnTo>
                <a:lnTo>
                  <a:pt x="398743" y="0"/>
                </a:lnTo>
                <a:lnTo>
                  <a:pt x="16875294" y="0"/>
                </a:lnTo>
                <a:lnTo>
                  <a:pt x="16921935" y="2673"/>
                </a:lnTo>
                <a:lnTo>
                  <a:pt x="16966959" y="10496"/>
                </a:lnTo>
                <a:lnTo>
                  <a:pt x="17010072" y="23175"/>
                </a:lnTo>
                <a:lnTo>
                  <a:pt x="17050980" y="40415"/>
                </a:lnTo>
                <a:lnTo>
                  <a:pt x="17089389" y="61922"/>
                </a:lnTo>
                <a:lnTo>
                  <a:pt x="17125003" y="87402"/>
                </a:lnTo>
                <a:lnTo>
                  <a:pt x="17157530" y="116560"/>
                </a:lnTo>
                <a:lnTo>
                  <a:pt x="17186675" y="149101"/>
                </a:lnTo>
                <a:lnTo>
                  <a:pt x="17212143" y="184732"/>
                </a:lnTo>
                <a:lnTo>
                  <a:pt x="17233640" y="223158"/>
                </a:lnTo>
                <a:lnTo>
                  <a:pt x="17250873" y="264084"/>
                </a:lnTo>
                <a:lnTo>
                  <a:pt x="17263546" y="307217"/>
                </a:lnTo>
                <a:lnTo>
                  <a:pt x="17271366" y="352261"/>
                </a:lnTo>
                <a:lnTo>
                  <a:pt x="17274038" y="398923"/>
                </a:lnTo>
                <a:lnTo>
                  <a:pt x="17274038" y="7650401"/>
                </a:lnTo>
                <a:lnTo>
                  <a:pt x="17271366" y="7697063"/>
                </a:lnTo>
                <a:lnTo>
                  <a:pt x="17263546" y="7742107"/>
                </a:lnTo>
                <a:lnTo>
                  <a:pt x="17250873" y="7785240"/>
                </a:lnTo>
                <a:lnTo>
                  <a:pt x="17233640" y="7826166"/>
                </a:lnTo>
                <a:lnTo>
                  <a:pt x="17212143" y="7864592"/>
                </a:lnTo>
                <a:lnTo>
                  <a:pt x="17186675" y="7900223"/>
                </a:lnTo>
                <a:lnTo>
                  <a:pt x="17157530" y="7932764"/>
                </a:lnTo>
                <a:lnTo>
                  <a:pt x="17125003" y="7961922"/>
                </a:lnTo>
                <a:lnTo>
                  <a:pt x="17089389" y="7987402"/>
                </a:lnTo>
                <a:lnTo>
                  <a:pt x="17050980" y="8008909"/>
                </a:lnTo>
                <a:lnTo>
                  <a:pt x="17010072" y="8026149"/>
                </a:lnTo>
                <a:lnTo>
                  <a:pt x="16966959" y="8038828"/>
                </a:lnTo>
                <a:lnTo>
                  <a:pt x="16921935" y="8046651"/>
                </a:lnTo>
                <a:lnTo>
                  <a:pt x="16875294" y="8049324"/>
                </a:lnTo>
                <a:close/>
              </a:path>
            </a:pathLst>
          </a:custGeom>
          <a:solidFill>
            <a:srgbClr val="BAAE91">
              <a:alpha val="27843"/>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 name="Google Shape;113;p10"/>
          <p:cNvSpPr/>
          <p:nvPr/>
        </p:nvSpPr>
        <p:spPr>
          <a:xfrm>
            <a:off x="748" y="9988288"/>
            <a:ext cx="18286095" cy="299672"/>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14" name="Google Shape;114;p10"/>
          <p:cNvPicPr preferRelativeResize="0"/>
          <p:nvPr/>
        </p:nvPicPr>
        <p:blipFill rotWithShape="1">
          <a:blip r:embed="rId4">
            <a:alphaModFix/>
          </a:blip>
          <a:srcRect/>
          <a:stretch/>
        </p:blipFill>
        <p:spPr>
          <a:xfrm>
            <a:off x="15311617" y="229537"/>
            <a:ext cx="2828924" cy="904772"/>
          </a:xfrm>
          <a:prstGeom prst="rect">
            <a:avLst/>
          </a:prstGeom>
          <a:noFill/>
          <a:ln>
            <a:noFill/>
          </a:ln>
        </p:spPr>
      </p:pic>
      <p:sp>
        <p:nvSpPr>
          <p:cNvPr id="115" name="Google Shape;115;p10"/>
          <p:cNvSpPr txBox="1"/>
          <p:nvPr/>
        </p:nvSpPr>
        <p:spPr>
          <a:xfrm>
            <a:off x="418407" y="0"/>
            <a:ext cx="594995" cy="1165704"/>
          </a:xfrm>
          <a:prstGeom prst="rect">
            <a:avLst/>
          </a:prstGeom>
          <a:noFill/>
          <a:ln>
            <a:noFill/>
          </a:ln>
        </p:spPr>
        <p:txBody>
          <a:bodyPr spcFirstLastPara="1" wrap="square" lIns="0" tIns="11425" rIns="0" bIns="0" anchor="t" anchorCtr="0">
            <a:spAutoFit/>
          </a:bodyPr>
          <a:lstStyle/>
          <a:p>
            <a:pPr marL="12700" marR="0" lvl="0" indent="0" algn="l" rtl="0">
              <a:lnSpc>
                <a:spcPct val="100000"/>
              </a:lnSpc>
              <a:spcBef>
                <a:spcPts val="0"/>
              </a:spcBef>
              <a:spcAft>
                <a:spcPts val="0"/>
              </a:spcAft>
              <a:buClr>
                <a:srgbClr val="000000"/>
              </a:buClr>
              <a:buSzPts val="7500"/>
              <a:buFont typeface="Arial"/>
              <a:buNone/>
            </a:pPr>
            <a:r>
              <a:rPr lang="fr-FR" sz="7500" b="1" i="0" u="none" strike="noStrike" cap="none">
                <a:solidFill>
                  <a:srgbClr val="263B66"/>
                </a:solidFill>
                <a:latin typeface="Trebuchet MS"/>
                <a:ea typeface="Trebuchet MS"/>
                <a:cs typeface="Trebuchet MS"/>
                <a:sym typeface="Trebuchet MS"/>
              </a:rPr>
              <a:t>1</a:t>
            </a:r>
            <a:endParaRPr sz="7500" b="1" i="0" u="none" strike="noStrike" cap="none">
              <a:solidFill>
                <a:schemeClr val="dk1"/>
              </a:solidFill>
              <a:latin typeface="Trebuchet MS"/>
              <a:ea typeface="Trebuchet MS"/>
              <a:cs typeface="Trebuchet MS"/>
              <a:sym typeface="Trebuchet MS"/>
            </a:endParaRPr>
          </a:p>
        </p:txBody>
      </p:sp>
      <p:sp>
        <p:nvSpPr>
          <p:cNvPr id="117" name="Google Shape;117;p10"/>
          <p:cNvSpPr txBox="1"/>
          <p:nvPr/>
        </p:nvSpPr>
        <p:spPr>
          <a:xfrm>
            <a:off x="1315736" y="1862167"/>
            <a:ext cx="4170664" cy="461665"/>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BBAE92"/>
              </a:buClr>
              <a:buSzPts val="2400"/>
            </a:pPr>
            <a:r>
              <a:rPr lang="fr-FR" sz="2400" b="1" i="0" u="none" strike="noStrike" cap="none" dirty="0">
                <a:solidFill>
                  <a:srgbClr val="BBAE92"/>
                </a:solidFill>
                <a:latin typeface="Helvetica Neue"/>
                <a:ea typeface="Helvetica Neue"/>
                <a:cs typeface="Helvetica Neue"/>
                <a:sym typeface="Helvetica Neue"/>
              </a:rPr>
              <a:t>Problématique du Client</a:t>
            </a:r>
            <a:endParaRPr sz="2400" b="0" i="0" u="none" strike="noStrike" cap="none" dirty="0">
              <a:solidFill>
                <a:srgbClr val="BBAE92"/>
              </a:solidFill>
              <a:latin typeface="Helvetica Neue"/>
              <a:ea typeface="Helvetica Neue"/>
              <a:cs typeface="Helvetica Neue"/>
              <a:sym typeface="Helvetica Neue"/>
            </a:endParaRPr>
          </a:p>
        </p:txBody>
      </p:sp>
      <p:sp>
        <p:nvSpPr>
          <p:cNvPr id="118" name="Google Shape;118;p10"/>
          <p:cNvSpPr txBox="1"/>
          <p:nvPr/>
        </p:nvSpPr>
        <p:spPr>
          <a:xfrm>
            <a:off x="1468279" y="4830692"/>
            <a:ext cx="3211200" cy="461700"/>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BBAE92"/>
              </a:buClr>
              <a:buSzPts val="2400"/>
            </a:pPr>
            <a:r>
              <a:rPr lang="fr-FR" sz="2400" b="1" i="0" u="none" strike="noStrike" cap="none" dirty="0">
                <a:solidFill>
                  <a:srgbClr val="BBAE92"/>
                </a:solidFill>
                <a:latin typeface="Helvetica Neue"/>
                <a:ea typeface="Helvetica Neue"/>
                <a:cs typeface="Helvetica Neue"/>
                <a:sym typeface="Helvetica Neue"/>
              </a:rPr>
              <a:t>Attentes du Client</a:t>
            </a:r>
            <a:endParaRPr sz="2400" b="0" i="0" u="none" strike="noStrike" cap="none" dirty="0">
              <a:solidFill>
                <a:srgbClr val="BBAE92"/>
              </a:solidFill>
              <a:latin typeface="Helvetica Neue"/>
              <a:ea typeface="Helvetica Neue"/>
              <a:cs typeface="Helvetica Neue"/>
              <a:sym typeface="Helvetica Neue"/>
            </a:endParaRPr>
          </a:p>
        </p:txBody>
      </p:sp>
      <p:sp>
        <p:nvSpPr>
          <p:cNvPr id="119" name="Google Shape;119;p10"/>
          <p:cNvSpPr txBox="1"/>
          <p:nvPr/>
        </p:nvSpPr>
        <p:spPr>
          <a:xfrm>
            <a:off x="677025" y="2472482"/>
            <a:ext cx="10961100" cy="21612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fr-FR" sz="2400">
                <a:solidFill>
                  <a:schemeClr val="lt1"/>
                </a:solidFill>
                <a:latin typeface="Helvetica Neue"/>
                <a:ea typeface="Helvetica Neue"/>
                <a:cs typeface="Helvetica Neue"/>
                <a:sym typeface="Helvetica Neue"/>
              </a:rPr>
              <a:t>Présente dans une centaine de pays, l’association Français du Monde - adfe a pour vocation d’unifier les ressortissants français résidant à l’étranger. Reconnue d’utilité publique, elle les accompagne et les conseille dans leur vie quotidienne. Elle défend parallèlement les droits et valeurs portés par la République Française. </a:t>
            </a:r>
            <a:endParaRPr sz="2400" i="0" u="none" strike="noStrike" cap="none">
              <a:solidFill>
                <a:schemeClr val="lt1"/>
              </a:solidFill>
              <a:latin typeface="Helvetica Neue"/>
              <a:ea typeface="Helvetica Neue"/>
              <a:cs typeface="Helvetica Neue"/>
              <a:sym typeface="Helvetica Neue"/>
            </a:endParaRPr>
          </a:p>
        </p:txBody>
      </p:sp>
      <p:sp>
        <p:nvSpPr>
          <p:cNvPr id="120" name="Google Shape;120;p10"/>
          <p:cNvSpPr txBox="1"/>
          <p:nvPr/>
        </p:nvSpPr>
        <p:spPr>
          <a:xfrm>
            <a:off x="707480" y="5413186"/>
            <a:ext cx="10966500" cy="41559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Helvetica Neue"/>
                <a:ea typeface="Helvetica Neue"/>
                <a:cs typeface="Helvetica Neue"/>
                <a:sym typeface="Helvetica Neue"/>
              </a:rPr>
              <a:t>Le client a fait appel à Dauphine Junior Consulting Paris pour </a:t>
            </a:r>
            <a:r>
              <a:rPr lang="fr-FR" sz="2400" dirty="0">
                <a:solidFill>
                  <a:schemeClr val="lt1"/>
                </a:solidFill>
                <a:latin typeface="Helvetica Neue"/>
                <a:ea typeface="Helvetica Neue"/>
                <a:cs typeface="Helvetica Neue"/>
                <a:sym typeface="Helvetica Neue"/>
              </a:rPr>
              <a:t>comprendre les besoins et attentes des ressortissants français domiciliés à l’étranger.</a:t>
            </a:r>
            <a:endParaRPr sz="2400" dirty="0">
              <a:solidFill>
                <a:schemeClr val="lt1"/>
              </a:solidFill>
              <a:highlight>
                <a:srgbClr val="FF0000"/>
              </a:highlight>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400"/>
              <a:buFont typeface="Arial"/>
              <a:buNone/>
            </a:pPr>
            <a:endParaRPr sz="2400" dirty="0">
              <a:solidFill>
                <a:srgbClr val="FBD4B4"/>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Helvetica Neue"/>
                <a:ea typeface="Helvetica Neue"/>
                <a:cs typeface="Helvetica Neue"/>
                <a:sym typeface="Helvetica Neue"/>
              </a:rPr>
              <a:t>Pour répondre à sa demande, Dauphine Junior Consulting Paris a réalisé une </a:t>
            </a:r>
            <a:r>
              <a:rPr lang="fr-FR" sz="2400" dirty="0">
                <a:solidFill>
                  <a:schemeClr val="lt1"/>
                </a:solidFill>
                <a:latin typeface="Helvetica Neue"/>
                <a:ea typeface="Helvetica Neue"/>
                <a:cs typeface="Helvetica Neue"/>
                <a:sym typeface="Helvetica Neue"/>
              </a:rPr>
              <a:t>étude quantitative</a:t>
            </a:r>
            <a:r>
              <a:rPr lang="fr-FR" sz="2400" b="0" i="0" u="none" strike="noStrike" cap="none" dirty="0">
                <a:solidFill>
                  <a:srgbClr val="FBD4B4"/>
                </a:solidFill>
                <a:latin typeface="Helvetica Neue"/>
                <a:ea typeface="Helvetica Neue"/>
                <a:cs typeface="Helvetica Neue"/>
                <a:sym typeface="Helvetica Neue"/>
              </a:rPr>
              <a:t>. </a:t>
            </a:r>
            <a:r>
              <a:rPr lang="fr-FR" sz="2400" b="0" i="0" u="none" strike="noStrike" cap="none" dirty="0">
                <a:solidFill>
                  <a:schemeClr val="lt1"/>
                </a:solidFill>
                <a:latin typeface="Helvetica Neue"/>
                <a:ea typeface="Helvetica Neue"/>
                <a:cs typeface="Helvetica Neue"/>
                <a:sym typeface="Helvetica Neue"/>
              </a:rPr>
              <a:t>L’objectif de cette étude était triple : </a:t>
            </a:r>
            <a:r>
              <a:rPr lang="fr-FR" sz="2400" dirty="0">
                <a:solidFill>
                  <a:schemeClr val="lt1"/>
                </a:solidFill>
                <a:latin typeface="Helvetica Neue"/>
                <a:ea typeface="Helvetica Neue"/>
                <a:cs typeface="Helvetica Neue"/>
                <a:sym typeface="Helvetica Neue"/>
              </a:rPr>
              <a:t>Sonder les besoins des français à l’étranger, analyser et comprendre leurs attentes et émettre des recommandations  visant à aider Français du Monde - </a:t>
            </a:r>
            <a:r>
              <a:rPr lang="fr-FR" sz="2400" dirty="0" err="1">
                <a:solidFill>
                  <a:schemeClr val="lt1"/>
                </a:solidFill>
                <a:latin typeface="Helvetica Neue"/>
                <a:ea typeface="Helvetica Neue"/>
                <a:cs typeface="Helvetica Neue"/>
                <a:sym typeface="Helvetica Neue"/>
              </a:rPr>
              <a:t>adfe</a:t>
            </a:r>
            <a:r>
              <a:rPr lang="fr-FR" sz="2400" dirty="0">
                <a:solidFill>
                  <a:schemeClr val="lt1"/>
                </a:solidFill>
                <a:latin typeface="Helvetica Neue"/>
                <a:ea typeface="Helvetica Neue"/>
                <a:cs typeface="Helvetica Neue"/>
                <a:sym typeface="Helvetica Neue"/>
              </a:rPr>
              <a:t> à présenter leurs services de manière efficace.</a:t>
            </a:r>
            <a:endParaRPr sz="2400" dirty="0">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400"/>
              <a:buFont typeface="Arial"/>
              <a:buNone/>
            </a:pPr>
            <a:endParaRPr sz="2400" dirty="0">
              <a:solidFill>
                <a:schemeClr val="lt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400"/>
              <a:buFont typeface="Arial"/>
              <a:buNone/>
            </a:pPr>
            <a:r>
              <a:rPr lang="fr-FR" sz="2400" dirty="0">
                <a:solidFill>
                  <a:schemeClr val="lt1"/>
                </a:solidFill>
                <a:highlight>
                  <a:srgbClr val="FF0000"/>
                </a:highlight>
                <a:latin typeface="Helvetica Neue"/>
                <a:ea typeface="Helvetica Neue"/>
                <a:cs typeface="Helvetica Neue"/>
                <a:sym typeface="Helvetica Neue"/>
              </a:rPr>
              <a:t> </a:t>
            </a:r>
            <a:endParaRPr sz="2400" dirty="0">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400"/>
              <a:buFont typeface="Arial"/>
              <a:buNone/>
            </a:pPr>
            <a:endParaRPr sz="2400" dirty="0">
              <a:solidFill>
                <a:schemeClr val="lt1"/>
              </a:solidFill>
              <a:latin typeface="Helvetica Neue"/>
              <a:ea typeface="Helvetica Neue"/>
              <a:cs typeface="Helvetica Neue"/>
              <a:sym typeface="Helvetica Neue"/>
            </a:endParaRPr>
          </a:p>
        </p:txBody>
      </p:sp>
      <p:sp>
        <p:nvSpPr>
          <p:cNvPr id="121" name="Google Shape;121;p10"/>
          <p:cNvSpPr txBox="1"/>
          <p:nvPr/>
        </p:nvSpPr>
        <p:spPr>
          <a:xfrm>
            <a:off x="694899" y="8714956"/>
            <a:ext cx="10991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1" u="none" strike="noStrike" cap="none" dirty="0">
                <a:solidFill>
                  <a:schemeClr val="lt1"/>
                </a:solidFill>
                <a:latin typeface="Helvetica Neue"/>
                <a:ea typeface="Helvetica Neue"/>
                <a:cs typeface="Helvetica Neue"/>
                <a:sym typeface="Helvetica Neue"/>
              </a:rPr>
              <a:t>Dauphine Junior Consulting Paris s’est engagé à mettre tous les moyens à sa disposition pour la bonne réalisation de cette étude grâce à l’expertise de ses intervenants.</a:t>
            </a:r>
            <a:endParaRPr sz="2400" b="0" i="1" u="none" strike="noStrike" cap="none" dirty="0">
              <a:solidFill>
                <a:srgbClr val="FBD4B4"/>
              </a:solidFill>
              <a:latin typeface="Helvetica Neue"/>
              <a:ea typeface="Helvetica Neue"/>
              <a:cs typeface="Helvetica Neue"/>
              <a:sym typeface="Helvetica Neue"/>
            </a:endParaRPr>
          </a:p>
        </p:txBody>
      </p:sp>
      <p:sp>
        <p:nvSpPr>
          <p:cNvPr id="122" name="Google Shape;122;p10"/>
          <p:cNvSpPr txBox="1">
            <a:spLocks noGrp="1"/>
          </p:cNvSpPr>
          <p:nvPr>
            <p:ph type="sldNum" idx="12"/>
          </p:nvPr>
        </p:nvSpPr>
        <p:spPr>
          <a:xfrm>
            <a:off x="17607141" y="10011606"/>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4</a:t>
            </a:fld>
            <a:endParaRPr/>
          </a:p>
        </p:txBody>
      </p:sp>
      <p:sp>
        <p:nvSpPr>
          <p:cNvPr id="123" name="Google Shape;123;p10"/>
          <p:cNvSpPr/>
          <p:nvPr/>
        </p:nvSpPr>
        <p:spPr>
          <a:xfrm>
            <a:off x="12757317" y="1496961"/>
            <a:ext cx="5181600" cy="8160070"/>
          </a:xfrm>
          <a:prstGeom prst="frame">
            <a:avLst>
              <a:gd name="adj1" fmla="val 188"/>
            </a:avLst>
          </a:prstGeom>
          <a:solidFill>
            <a:schemeClr val="accent1"/>
          </a:solidFill>
          <a:ln w="25400" cap="flat" cmpd="sng">
            <a:solidFill>
              <a:srgbClr val="C4BD9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10"/>
          <p:cNvSpPr txBox="1"/>
          <p:nvPr/>
        </p:nvSpPr>
        <p:spPr>
          <a:xfrm>
            <a:off x="13742527" y="4539317"/>
            <a:ext cx="32112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fr-FR" sz="6000">
                <a:solidFill>
                  <a:srgbClr val="BBAE92"/>
                </a:solidFill>
                <a:latin typeface="Helvetica Neue"/>
                <a:ea typeface="Helvetica Neue"/>
                <a:cs typeface="Helvetica Neue"/>
                <a:sym typeface="Helvetica Neue"/>
              </a:rPr>
              <a:t>77</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fr-FR" sz="2400" i="1">
                <a:solidFill>
                  <a:srgbClr val="BBAE92"/>
                </a:solidFill>
                <a:latin typeface="Helvetica Neue"/>
                <a:ea typeface="Helvetica Neue"/>
                <a:cs typeface="Helvetica Neue"/>
                <a:sym typeface="Helvetica Neue"/>
              </a:rPr>
              <a:t>sections dans le monde</a:t>
            </a:r>
            <a:endParaRPr sz="1400" b="0" i="0" u="none" strike="noStrike" cap="none">
              <a:solidFill>
                <a:srgbClr val="000000"/>
              </a:solidFill>
              <a:latin typeface="Helvetica Neue"/>
              <a:ea typeface="Helvetica Neue"/>
              <a:cs typeface="Helvetica Neue"/>
              <a:sym typeface="Helvetica Neue"/>
            </a:endParaRPr>
          </a:p>
        </p:txBody>
      </p:sp>
      <p:sp>
        <p:nvSpPr>
          <p:cNvPr id="125" name="Google Shape;125;p10"/>
          <p:cNvSpPr txBox="1"/>
          <p:nvPr/>
        </p:nvSpPr>
        <p:spPr>
          <a:xfrm>
            <a:off x="13615559" y="6576857"/>
            <a:ext cx="3211200" cy="1985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5400">
                <a:solidFill>
                  <a:srgbClr val="BBAE92"/>
                </a:solidFill>
                <a:latin typeface="Helvetica Neue"/>
                <a:ea typeface="Helvetica Neue"/>
                <a:cs typeface="Helvetica Neue"/>
                <a:sym typeface="Helvetica Neue"/>
              </a:rPr>
              <a:t>2019</a:t>
            </a:r>
            <a:endParaRPr sz="5400">
              <a:solidFill>
                <a:srgbClr val="BBAE92"/>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fr-FR" sz="2300" i="1">
                <a:solidFill>
                  <a:srgbClr val="BBAE92"/>
                </a:solidFill>
                <a:latin typeface="Helvetica Neue"/>
                <a:ea typeface="Helvetica Neue"/>
                <a:cs typeface="Helvetica Neue"/>
                <a:sym typeface="Helvetica Neue"/>
              </a:rPr>
              <a:t>Première collaboration avec Dauphine Junior Consulting Paris</a:t>
            </a:r>
            <a:endParaRPr sz="2300" i="1">
              <a:solidFill>
                <a:srgbClr val="BBAE92"/>
              </a:solidFill>
              <a:latin typeface="Helvetica Neue"/>
              <a:ea typeface="Helvetica Neue"/>
              <a:cs typeface="Helvetica Neue"/>
              <a:sym typeface="Helvetica Neue"/>
            </a:endParaRPr>
          </a:p>
        </p:txBody>
      </p:sp>
      <p:sp>
        <p:nvSpPr>
          <p:cNvPr id="126" name="Google Shape;126;p10"/>
          <p:cNvSpPr txBox="1"/>
          <p:nvPr/>
        </p:nvSpPr>
        <p:spPr>
          <a:xfrm>
            <a:off x="13615548" y="2043155"/>
            <a:ext cx="3211200" cy="212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fr-FR" sz="6000">
                <a:solidFill>
                  <a:srgbClr val="BBAE92"/>
                </a:solidFill>
                <a:latin typeface="Helvetica Neue"/>
                <a:ea typeface="Helvetica Neue"/>
                <a:cs typeface="Helvetica Neue"/>
                <a:sym typeface="Helvetica Neue"/>
              </a:rPr>
              <a:t>1980</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fr-FR" sz="2400" i="1">
                <a:solidFill>
                  <a:srgbClr val="BBAE92"/>
                </a:solidFill>
                <a:latin typeface="Helvetica Neue"/>
                <a:ea typeface="Helvetica Neue"/>
                <a:cs typeface="Helvetica Neue"/>
                <a:sym typeface="Helvetica Neue"/>
              </a:rPr>
              <a:t>Date de création de l’association français du monde - adfe</a:t>
            </a:r>
            <a:endParaRPr sz="1400" b="0" i="0" u="none" strike="noStrike" cap="none">
              <a:solidFill>
                <a:srgbClr val="000000"/>
              </a:solidFill>
              <a:latin typeface="Helvetica Neue"/>
              <a:ea typeface="Helvetica Neue"/>
              <a:cs typeface="Helvetica Neue"/>
              <a:sym typeface="Helvetica Neue"/>
            </a:endParaRPr>
          </a:p>
        </p:txBody>
      </p:sp>
      <p:sp>
        <p:nvSpPr>
          <p:cNvPr id="127" name="Google Shape;127;p10"/>
          <p:cNvSpPr txBox="1"/>
          <p:nvPr/>
        </p:nvSpPr>
        <p:spPr>
          <a:xfrm>
            <a:off x="12503299" y="9168525"/>
            <a:ext cx="5435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1" u="none" strike="noStrike" cap="none">
                <a:solidFill>
                  <a:srgbClr val="8CB3E3"/>
                </a:solidFill>
                <a:latin typeface="Helvetica Neue"/>
                <a:ea typeface="Helvetica Neue"/>
                <a:cs typeface="Helvetica Neue"/>
                <a:sym typeface="Helvetica Neue"/>
              </a:rPr>
              <a:t>Source : </a:t>
            </a:r>
            <a:r>
              <a:rPr lang="fr-FR" sz="1700" i="1">
                <a:solidFill>
                  <a:srgbClr val="8CB3E3"/>
                </a:solidFill>
                <a:latin typeface="Helvetica Neue"/>
                <a:ea typeface="Helvetica Neue"/>
                <a:cs typeface="Helvetica Neue"/>
                <a:sym typeface="Helvetica Neue"/>
              </a:rPr>
              <a:t>https://www.francais-du-monde.org/</a:t>
            </a:r>
            <a:endParaRPr sz="1700" b="0" i="1" u="none" strike="noStrike" cap="none">
              <a:solidFill>
                <a:srgbClr val="8CB3E3"/>
              </a:solidFill>
              <a:latin typeface="Helvetica Neue"/>
              <a:ea typeface="Helvetica Neue"/>
              <a:cs typeface="Helvetica Neue"/>
              <a:sym typeface="Helvetica Neue"/>
            </a:endParaRPr>
          </a:p>
        </p:txBody>
      </p:sp>
      <p:sp>
        <p:nvSpPr>
          <p:cNvPr id="21" name="Google Shape;69;p1">
            <a:extLst>
              <a:ext uri="{FF2B5EF4-FFF2-40B4-BE49-F238E27FC236}">
                <a16:creationId xmlns:a16="http://schemas.microsoft.com/office/drawing/2014/main" id="{B8617CF8-0755-EC43-B034-B2ED652A6C08}"/>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2" name="Google Shape;117;p4">
            <a:extLst>
              <a:ext uri="{FF2B5EF4-FFF2-40B4-BE49-F238E27FC236}">
                <a16:creationId xmlns:a16="http://schemas.microsoft.com/office/drawing/2014/main" id="{12AC09D2-8846-046E-901D-A3275FFC9711}"/>
              </a:ext>
            </a:extLst>
          </p:cNvPr>
          <p:cNvSpPr txBox="1"/>
          <p:nvPr/>
        </p:nvSpPr>
        <p:spPr>
          <a:xfrm>
            <a:off x="1040614" y="178917"/>
            <a:ext cx="826827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fr-FR" sz="3600" b="1" i="0" u="none" strike="noStrike" cap="none" dirty="0">
                <a:solidFill>
                  <a:schemeClr val="lt1"/>
                </a:solidFill>
                <a:latin typeface="Helvetica Neue"/>
                <a:ea typeface="Helvetica Neue"/>
                <a:cs typeface="Helvetica Neue"/>
                <a:sym typeface="Helvetica Neue"/>
              </a:rPr>
              <a:t>Rappel : contexte et méthodologie</a:t>
            </a:r>
            <a:endParaRPr sz="1400" b="0"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40</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0" name="ZoneTexte 19">
            <a:extLst>
              <a:ext uri="{FF2B5EF4-FFF2-40B4-BE49-F238E27FC236}">
                <a16:creationId xmlns:a16="http://schemas.microsoft.com/office/drawing/2014/main" id="{C0BE522D-73A8-F5D6-C379-4F23B4E18389}"/>
              </a:ext>
            </a:extLst>
          </p:cNvPr>
          <p:cNvSpPr txBox="1"/>
          <p:nvPr/>
        </p:nvSpPr>
        <p:spPr>
          <a:xfrm>
            <a:off x="10909775" y="2790201"/>
            <a:ext cx="7248177" cy="7171194"/>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principales préoccupations ressenties par les Français appartenant à la deuxième circonscription sont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44%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L’accès à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assurance médicale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39%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 leurs enfants (pour 34%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Assurer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revenu suffisant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28%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situation internationale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27% d’entre eux)</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préoccupations de 2022 ressemblent à celle de 2019 pour la deuxième circonscription. La nouvelle préoccupation est la situation internationale. </a:t>
            </a: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DCC5F2DA-D194-FCD1-3578-B45EABBF65E7}"/>
              </a:ext>
            </a:extLst>
          </p:cNvPr>
          <p:cNvSpPr/>
          <p:nvPr/>
        </p:nvSpPr>
        <p:spPr>
          <a:xfrm>
            <a:off x="1111989" y="2708260"/>
            <a:ext cx="8754320" cy="338554"/>
          </a:xfrm>
          <a:prstGeom prst="rect">
            <a:avLst/>
          </a:prstGeom>
        </p:spPr>
        <p:txBody>
          <a:bodyPr wrap="none">
            <a:spAutoFit/>
          </a:bodyPr>
          <a:lstStyle/>
          <a:p>
            <a:pPr algn="ctr"/>
            <a:r>
              <a:rPr lang="fr-FR" sz="1600" b="1" dirty="0">
                <a:solidFill>
                  <a:schemeClr val="bg1">
                    <a:lumMod val="65000"/>
                  </a:schemeClr>
                </a:solidFill>
              </a:rPr>
              <a:t>Quelles sont vos principales préoccupations en tant que Français à l'étranger en 2022 ?</a:t>
            </a:r>
          </a:p>
        </p:txBody>
      </p:sp>
      <p:pic>
        <p:nvPicPr>
          <p:cNvPr id="4" name="Image 3">
            <a:extLst>
              <a:ext uri="{FF2B5EF4-FFF2-40B4-BE49-F238E27FC236}">
                <a16:creationId xmlns:a16="http://schemas.microsoft.com/office/drawing/2014/main" id="{ED51334C-AB68-DC6F-BD2B-5C4AEC9E48C2}"/>
              </a:ext>
            </a:extLst>
          </p:cNvPr>
          <p:cNvPicPr>
            <a:picLocks noChangeAspect="1"/>
          </p:cNvPicPr>
          <p:nvPr/>
        </p:nvPicPr>
        <p:blipFill rotWithShape="1">
          <a:blip r:embed="rId6"/>
          <a:srcRect r="882"/>
          <a:stretch/>
        </p:blipFill>
        <p:spPr>
          <a:xfrm>
            <a:off x="354009" y="3410277"/>
            <a:ext cx="9428464" cy="6007100"/>
          </a:xfrm>
          <a:prstGeom prst="rect">
            <a:avLst/>
          </a:prstGeom>
        </p:spPr>
      </p:pic>
      <p:sp>
        <p:nvSpPr>
          <p:cNvPr id="16" name="Google Shape;351;p11">
            <a:extLst>
              <a:ext uri="{FF2B5EF4-FFF2-40B4-BE49-F238E27FC236}">
                <a16:creationId xmlns:a16="http://schemas.microsoft.com/office/drawing/2014/main" id="{6398B9BE-B5BB-5D87-19CA-042192501D24}"/>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lvl="0">
              <a:buSzPts val="4000"/>
            </a:pPr>
            <a:r>
              <a:rPr lang="fr-FR" sz="2400" b="1" dirty="0">
                <a:solidFill>
                  <a:schemeClr val="bg1"/>
                </a:solidFill>
                <a:latin typeface="Helvetica Neue"/>
                <a:ea typeface="Helvetica Neue"/>
                <a:cs typeface="Helvetica Neue"/>
                <a:sym typeface="Helvetica Neue"/>
              </a:rPr>
              <a:t>Deuxième circonscription</a:t>
            </a:r>
            <a:endParaRPr lang="fr-FR" sz="2400"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419027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41</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773657" y="2001278"/>
            <a:ext cx="1664238"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L’éducation</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741811" y="2262041"/>
            <a:ext cx="6272609" cy="8094524"/>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cette partie du baromètre, portant sur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seuls les répondants ayant des enfants ont pu répondre. Cela représentait  637 répondants.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ici que les Français appartenant à la 2</a:t>
            </a:r>
            <a:r>
              <a:rPr lang="fr-FR" sz="2000" baseline="30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ème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circonscription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accès facilité à l’université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réseau d’enseignement français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à l’étranger</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filière bilingue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à l’étranger</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remarque que les répondants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attachent plus d’importance aux critères proposés en 2022 que lors du baromètre de 2019</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l’accès à l’université en France avait une importance moyenne de 4,38 en 2019 contre 4,78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F7931316-3FCE-F47F-C641-84383DA31832}"/>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32" name="Google Shape;351;p11">
            <a:extLst>
              <a:ext uri="{FF2B5EF4-FFF2-40B4-BE49-F238E27FC236}">
                <a16:creationId xmlns:a16="http://schemas.microsoft.com/office/drawing/2014/main" id="{6FE85D60-95B3-FECE-C3E9-46B7FAA3E90C}"/>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lvl="0">
              <a:buSzPts val="4000"/>
            </a:pPr>
            <a:r>
              <a:rPr lang="fr-FR" sz="2400" b="1" dirty="0">
                <a:solidFill>
                  <a:schemeClr val="bg1"/>
                </a:solidFill>
                <a:latin typeface="Helvetica Neue"/>
                <a:ea typeface="Helvetica Neue"/>
                <a:cs typeface="Helvetica Neue"/>
                <a:sym typeface="Helvetica Neue"/>
              </a:rPr>
              <a:t>Deuxième circonscription</a:t>
            </a:r>
            <a:endParaRPr lang="fr-FR" sz="2400" dirty="0">
              <a:solidFill>
                <a:schemeClr val="bg1"/>
              </a:solidFill>
              <a:latin typeface="Helvetica Neue"/>
              <a:ea typeface="Helvetica Neue"/>
              <a:cs typeface="Helvetica Neue"/>
              <a:sym typeface="Helvetica Neue"/>
            </a:endParaRPr>
          </a:p>
        </p:txBody>
      </p:sp>
      <p:pic>
        <p:nvPicPr>
          <p:cNvPr id="4" name="Image 3">
            <a:extLst>
              <a:ext uri="{FF2B5EF4-FFF2-40B4-BE49-F238E27FC236}">
                <a16:creationId xmlns:a16="http://schemas.microsoft.com/office/drawing/2014/main" id="{CCFB9D29-5780-EDF3-DFB9-F46A60AC032F}"/>
              </a:ext>
            </a:extLst>
          </p:cNvPr>
          <p:cNvPicPr>
            <a:picLocks noChangeAspect="1"/>
          </p:cNvPicPr>
          <p:nvPr/>
        </p:nvPicPr>
        <p:blipFill>
          <a:blip r:embed="rId6"/>
          <a:stretch>
            <a:fillRect/>
          </a:stretch>
        </p:blipFill>
        <p:spPr>
          <a:xfrm>
            <a:off x="712120" y="2585581"/>
            <a:ext cx="10261600" cy="2552700"/>
          </a:xfrm>
          <a:prstGeom prst="rect">
            <a:avLst/>
          </a:prstGeom>
        </p:spPr>
      </p:pic>
      <p:pic>
        <p:nvPicPr>
          <p:cNvPr id="9" name="Image 8">
            <a:extLst>
              <a:ext uri="{FF2B5EF4-FFF2-40B4-BE49-F238E27FC236}">
                <a16:creationId xmlns:a16="http://schemas.microsoft.com/office/drawing/2014/main" id="{281A38E3-5650-A0FC-3C1D-EE94A6B2EE1F}"/>
              </a:ext>
            </a:extLst>
          </p:cNvPr>
          <p:cNvPicPr>
            <a:picLocks noChangeAspect="1"/>
          </p:cNvPicPr>
          <p:nvPr/>
        </p:nvPicPr>
        <p:blipFill>
          <a:blip r:embed="rId7"/>
          <a:stretch>
            <a:fillRect/>
          </a:stretch>
        </p:blipFill>
        <p:spPr>
          <a:xfrm>
            <a:off x="3341020" y="7688697"/>
            <a:ext cx="5003800" cy="2171700"/>
          </a:xfrm>
          <a:prstGeom prst="rect">
            <a:avLst/>
          </a:prstGeom>
        </p:spPr>
      </p:pic>
      <p:pic>
        <p:nvPicPr>
          <p:cNvPr id="13" name="Image 12">
            <a:extLst>
              <a:ext uri="{FF2B5EF4-FFF2-40B4-BE49-F238E27FC236}">
                <a16:creationId xmlns:a16="http://schemas.microsoft.com/office/drawing/2014/main" id="{8257C425-91B2-98BA-86BE-79ED8D9C346C}"/>
              </a:ext>
            </a:extLst>
          </p:cNvPr>
          <p:cNvPicPr>
            <a:picLocks noChangeAspect="1"/>
          </p:cNvPicPr>
          <p:nvPr/>
        </p:nvPicPr>
        <p:blipFill>
          <a:blip r:embed="rId8"/>
          <a:stretch>
            <a:fillRect/>
          </a:stretch>
        </p:blipFill>
        <p:spPr>
          <a:xfrm>
            <a:off x="751793" y="5156355"/>
            <a:ext cx="10693400" cy="2565400"/>
          </a:xfrm>
          <a:prstGeom prst="rect">
            <a:avLst/>
          </a:prstGeom>
        </p:spPr>
      </p:pic>
    </p:spTree>
    <p:extLst>
      <p:ext uri="{BB962C8B-B14F-4D97-AF65-F5344CB8AC3E}">
        <p14:creationId xmlns:p14="http://schemas.microsoft.com/office/powerpoint/2010/main" val="1497510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42</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28458" y="2162335"/>
            <a:ext cx="7726795"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actions menées en direction des Français de l’étranger</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919731" y="5143500"/>
            <a:ext cx="5228266" cy="2862322"/>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Français de l’étranger appartenant à la deuxième circonscription affirment qu’ils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connaissent peu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actions menées en direction des Français de l’étranger</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D52DFF8A-39D3-4C7D-0561-65666859E2B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7" name="Google Shape;351;p11">
            <a:extLst>
              <a:ext uri="{FF2B5EF4-FFF2-40B4-BE49-F238E27FC236}">
                <a16:creationId xmlns:a16="http://schemas.microsoft.com/office/drawing/2014/main" id="{6BA6AFE3-A7AE-BA87-AD31-B5AC93C5E6A3}"/>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lvl="0">
              <a:buSzPts val="4000"/>
            </a:pPr>
            <a:r>
              <a:rPr lang="fr-FR" sz="2400" b="1" dirty="0">
                <a:solidFill>
                  <a:schemeClr val="bg1"/>
                </a:solidFill>
                <a:latin typeface="Helvetica Neue"/>
                <a:ea typeface="Helvetica Neue"/>
                <a:cs typeface="Helvetica Neue"/>
                <a:sym typeface="Helvetica Neue"/>
              </a:rPr>
              <a:t>Deuxième circonscription</a:t>
            </a:r>
            <a:endParaRPr lang="fr-FR" sz="2400" dirty="0">
              <a:solidFill>
                <a:schemeClr val="bg1"/>
              </a:solidFill>
              <a:latin typeface="Helvetica Neue"/>
              <a:ea typeface="Helvetica Neue"/>
              <a:cs typeface="Helvetica Neue"/>
              <a:sym typeface="Helvetica Neue"/>
            </a:endParaRPr>
          </a:p>
        </p:txBody>
      </p:sp>
      <p:pic>
        <p:nvPicPr>
          <p:cNvPr id="3" name="Image 2">
            <a:extLst>
              <a:ext uri="{FF2B5EF4-FFF2-40B4-BE49-F238E27FC236}">
                <a16:creationId xmlns:a16="http://schemas.microsoft.com/office/drawing/2014/main" id="{4F214E45-D2B3-3179-E077-ACF081386C6E}"/>
              </a:ext>
            </a:extLst>
          </p:cNvPr>
          <p:cNvPicPr>
            <a:picLocks noChangeAspect="1"/>
          </p:cNvPicPr>
          <p:nvPr/>
        </p:nvPicPr>
        <p:blipFill>
          <a:blip r:embed="rId6"/>
          <a:stretch>
            <a:fillRect/>
          </a:stretch>
        </p:blipFill>
        <p:spPr>
          <a:xfrm>
            <a:off x="897600" y="3255411"/>
            <a:ext cx="9537700" cy="2324100"/>
          </a:xfrm>
          <a:prstGeom prst="rect">
            <a:avLst/>
          </a:prstGeom>
        </p:spPr>
      </p:pic>
      <p:pic>
        <p:nvPicPr>
          <p:cNvPr id="6" name="Image 5">
            <a:extLst>
              <a:ext uri="{FF2B5EF4-FFF2-40B4-BE49-F238E27FC236}">
                <a16:creationId xmlns:a16="http://schemas.microsoft.com/office/drawing/2014/main" id="{3D8F83DC-2957-319A-BA69-E50FF498B986}"/>
              </a:ext>
            </a:extLst>
          </p:cNvPr>
          <p:cNvPicPr>
            <a:picLocks noChangeAspect="1"/>
          </p:cNvPicPr>
          <p:nvPr/>
        </p:nvPicPr>
        <p:blipFill>
          <a:blip r:embed="rId7"/>
          <a:stretch>
            <a:fillRect/>
          </a:stretch>
        </p:blipFill>
        <p:spPr>
          <a:xfrm>
            <a:off x="891243" y="6149384"/>
            <a:ext cx="9002548" cy="2324100"/>
          </a:xfrm>
          <a:prstGeom prst="rect">
            <a:avLst/>
          </a:prstGeom>
        </p:spPr>
      </p:pic>
    </p:spTree>
    <p:extLst>
      <p:ext uri="{BB962C8B-B14F-4D97-AF65-F5344CB8AC3E}">
        <p14:creationId xmlns:p14="http://schemas.microsoft.com/office/powerpoint/2010/main" val="3006193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43</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97387" y="2052797"/>
            <a:ext cx="1112805" cy="415498"/>
          </a:xfrm>
          <a:prstGeom prst="rect">
            <a:avLst/>
          </a:prstGeom>
        </p:spPr>
        <p:txBody>
          <a:bodyPr wrap="none">
            <a:spAutoFit/>
          </a:bodyPr>
          <a:lstStyle/>
          <a:p>
            <a:pPr algn="ctr"/>
            <a:r>
              <a:rPr lang="fr-FR" sz="21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L’emploi</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664033" y="3238560"/>
            <a:ext cx="5955630" cy="6863417"/>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 le thème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l’emploi</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on constate ici que les Français appartenant à la deuxième circonscription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Travailler à l’étranger tout en continuant à cotiser pour la retraite 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suivre une formation professionnelle en France</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a aussi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augmenté</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depuis 2019.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l’importance moyenne de travailler à l’étranger tout en continuant à cotiser pour la retraite en France était de 3,93/5 en 2019 contre 4,51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A5458D65-D918-4292-E82B-88CF17FB98F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30" name="Google Shape;351;p11">
            <a:extLst>
              <a:ext uri="{FF2B5EF4-FFF2-40B4-BE49-F238E27FC236}">
                <a16:creationId xmlns:a16="http://schemas.microsoft.com/office/drawing/2014/main" id="{AE7DDDB9-2BE5-C9E8-48F3-3F413D65F3FB}"/>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lvl="0">
              <a:buSzPts val="4000"/>
            </a:pPr>
            <a:r>
              <a:rPr lang="fr-FR" sz="2400" b="1" dirty="0">
                <a:solidFill>
                  <a:schemeClr val="bg1"/>
                </a:solidFill>
                <a:latin typeface="Helvetica Neue"/>
                <a:ea typeface="Helvetica Neue"/>
                <a:cs typeface="Helvetica Neue"/>
                <a:sym typeface="Helvetica Neue"/>
              </a:rPr>
              <a:t>Deuxième circonscription</a:t>
            </a:r>
            <a:endParaRPr lang="fr-FR" sz="2400" dirty="0">
              <a:solidFill>
                <a:schemeClr val="bg1"/>
              </a:solidFill>
              <a:latin typeface="Helvetica Neue"/>
              <a:ea typeface="Helvetica Neue"/>
              <a:cs typeface="Helvetica Neue"/>
              <a:sym typeface="Helvetica Neue"/>
            </a:endParaRPr>
          </a:p>
        </p:txBody>
      </p:sp>
      <p:pic>
        <p:nvPicPr>
          <p:cNvPr id="4" name="Image 3">
            <a:extLst>
              <a:ext uri="{FF2B5EF4-FFF2-40B4-BE49-F238E27FC236}">
                <a16:creationId xmlns:a16="http://schemas.microsoft.com/office/drawing/2014/main" id="{25A2D40C-4050-0E44-380E-3FA5A7F78C5F}"/>
              </a:ext>
            </a:extLst>
          </p:cNvPr>
          <p:cNvPicPr>
            <a:picLocks noChangeAspect="1"/>
          </p:cNvPicPr>
          <p:nvPr/>
        </p:nvPicPr>
        <p:blipFill>
          <a:blip r:embed="rId6"/>
          <a:stretch>
            <a:fillRect/>
          </a:stretch>
        </p:blipFill>
        <p:spPr>
          <a:xfrm>
            <a:off x="510825" y="2562356"/>
            <a:ext cx="10082834" cy="2458064"/>
          </a:xfrm>
          <a:prstGeom prst="rect">
            <a:avLst/>
          </a:prstGeom>
        </p:spPr>
      </p:pic>
      <p:pic>
        <p:nvPicPr>
          <p:cNvPr id="7" name="Image 6">
            <a:extLst>
              <a:ext uri="{FF2B5EF4-FFF2-40B4-BE49-F238E27FC236}">
                <a16:creationId xmlns:a16="http://schemas.microsoft.com/office/drawing/2014/main" id="{BFEF0C5A-F4C0-8FE4-D76A-84B2EBC5010C}"/>
              </a:ext>
            </a:extLst>
          </p:cNvPr>
          <p:cNvPicPr>
            <a:picLocks noChangeAspect="1"/>
          </p:cNvPicPr>
          <p:nvPr/>
        </p:nvPicPr>
        <p:blipFill>
          <a:blip r:embed="rId7"/>
          <a:stretch>
            <a:fillRect/>
          </a:stretch>
        </p:blipFill>
        <p:spPr>
          <a:xfrm>
            <a:off x="510825" y="5087329"/>
            <a:ext cx="10241584" cy="2354387"/>
          </a:xfrm>
          <a:prstGeom prst="rect">
            <a:avLst/>
          </a:prstGeom>
        </p:spPr>
      </p:pic>
      <p:pic>
        <p:nvPicPr>
          <p:cNvPr id="10" name="Image 9">
            <a:extLst>
              <a:ext uri="{FF2B5EF4-FFF2-40B4-BE49-F238E27FC236}">
                <a16:creationId xmlns:a16="http://schemas.microsoft.com/office/drawing/2014/main" id="{D0BD8150-3954-5626-6AFC-38F41E34D474}"/>
              </a:ext>
            </a:extLst>
          </p:cNvPr>
          <p:cNvPicPr>
            <a:picLocks noChangeAspect="1"/>
          </p:cNvPicPr>
          <p:nvPr/>
        </p:nvPicPr>
        <p:blipFill>
          <a:blip r:embed="rId8"/>
          <a:stretch>
            <a:fillRect/>
          </a:stretch>
        </p:blipFill>
        <p:spPr>
          <a:xfrm>
            <a:off x="3031533" y="7547520"/>
            <a:ext cx="5041417" cy="2459526"/>
          </a:xfrm>
          <a:prstGeom prst="rect">
            <a:avLst/>
          </a:prstGeom>
        </p:spPr>
      </p:pic>
      <p:sp>
        <p:nvSpPr>
          <p:cNvPr id="2" name="Rectangle 1">
            <a:extLst>
              <a:ext uri="{FF2B5EF4-FFF2-40B4-BE49-F238E27FC236}">
                <a16:creationId xmlns:a16="http://schemas.microsoft.com/office/drawing/2014/main" id="{84648B0E-4882-F4F5-A191-260769B7197C}"/>
              </a:ext>
            </a:extLst>
          </p:cNvPr>
          <p:cNvSpPr/>
          <p:nvPr/>
        </p:nvSpPr>
        <p:spPr>
          <a:xfrm>
            <a:off x="11664033" y="7547520"/>
            <a:ext cx="5955630" cy="1350295"/>
          </a:xfrm>
          <a:prstGeom prst="rect">
            <a:avLst/>
          </a:prstGeom>
          <a:no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43932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44</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56057" y="2213329"/>
            <a:ext cx="294824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prises de contact</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4" name="ZoneTexte 23">
            <a:extLst>
              <a:ext uri="{FF2B5EF4-FFF2-40B4-BE49-F238E27FC236}">
                <a16:creationId xmlns:a16="http://schemas.microsoft.com/office/drawing/2014/main" id="{662686E8-7AF5-6A11-24DB-DE601AD492C5}"/>
              </a:ext>
            </a:extLst>
          </p:cNvPr>
          <p:cNvSpPr txBox="1"/>
          <p:nvPr/>
        </p:nvSpPr>
        <p:spPr>
          <a:xfrm>
            <a:off x="12525654" y="3200691"/>
            <a:ext cx="5319685" cy="7417415"/>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accordent une très forte importance à ces trois propositions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facilement par mail ou téléphone une administration 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Recevoir un soutien en ligne du consulat pour ses démarches courantes.</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son consulat en cas de problème et être informé des évènements importants.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en 2022 est proche des résultats de 2019 mais a légèrement augmenté.</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800" b="1" dirty="0">
                <a:ln>
                  <a:solidFill>
                    <a:srgbClr val="001D58"/>
                  </a:solidFill>
                </a:ln>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94%</a:t>
            </a:r>
            <a:r>
              <a:rPr lang="fr-FR" sz="2800" b="1" dirty="0">
                <a:ln>
                  <a:solidFill>
                    <a:srgbClr val="001D58"/>
                  </a:solidFill>
                </a:ln>
                <a:no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ont indiqué être informés des possibilités de vote à l’étranger pour les élections présidentielles et législatives prévues en 2022. </a:t>
            </a: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Google Shape;351;p11">
            <a:extLst>
              <a:ext uri="{FF2B5EF4-FFF2-40B4-BE49-F238E27FC236}">
                <a16:creationId xmlns:a16="http://schemas.microsoft.com/office/drawing/2014/main" id="{A6D4D031-4EDB-2AC6-E86B-0F581372761D}"/>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lvl="0">
              <a:buSzPts val="4000"/>
            </a:pPr>
            <a:r>
              <a:rPr lang="fr-FR" sz="2400" b="1" dirty="0">
                <a:solidFill>
                  <a:schemeClr val="bg1"/>
                </a:solidFill>
                <a:latin typeface="Helvetica Neue"/>
                <a:ea typeface="Helvetica Neue"/>
                <a:cs typeface="Helvetica Neue"/>
                <a:sym typeface="Helvetica Neue"/>
              </a:rPr>
              <a:t>Deuxième circonscription</a:t>
            </a:r>
            <a:endParaRPr lang="fr-FR" sz="2400" dirty="0">
              <a:solidFill>
                <a:schemeClr val="bg1"/>
              </a:solidFill>
              <a:latin typeface="Helvetica Neue"/>
              <a:ea typeface="Helvetica Neue"/>
              <a:cs typeface="Helvetica Neue"/>
              <a:sym typeface="Helvetica Neue"/>
            </a:endParaRPr>
          </a:p>
        </p:txBody>
      </p:sp>
      <p:pic>
        <p:nvPicPr>
          <p:cNvPr id="3" name="Image 2">
            <a:extLst>
              <a:ext uri="{FF2B5EF4-FFF2-40B4-BE49-F238E27FC236}">
                <a16:creationId xmlns:a16="http://schemas.microsoft.com/office/drawing/2014/main" id="{EEF89349-E5BF-78BB-5943-2A33EF441F1D}"/>
              </a:ext>
            </a:extLst>
          </p:cNvPr>
          <p:cNvPicPr>
            <a:picLocks noChangeAspect="1"/>
          </p:cNvPicPr>
          <p:nvPr/>
        </p:nvPicPr>
        <p:blipFill>
          <a:blip r:embed="rId6"/>
          <a:stretch>
            <a:fillRect/>
          </a:stretch>
        </p:blipFill>
        <p:spPr>
          <a:xfrm>
            <a:off x="994007" y="3291730"/>
            <a:ext cx="10947400" cy="2590800"/>
          </a:xfrm>
          <a:prstGeom prst="rect">
            <a:avLst/>
          </a:prstGeom>
        </p:spPr>
      </p:pic>
      <p:pic>
        <p:nvPicPr>
          <p:cNvPr id="6" name="Image 5">
            <a:extLst>
              <a:ext uri="{FF2B5EF4-FFF2-40B4-BE49-F238E27FC236}">
                <a16:creationId xmlns:a16="http://schemas.microsoft.com/office/drawing/2014/main" id="{574C39BC-C005-DA26-8CAF-8FB3FDEF4215}"/>
              </a:ext>
            </a:extLst>
          </p:cNvPr>
          <p:cNvPicPr>
            <a:picLocks noChangeAspect="1"/>
          </p:cNvPicPr>
          <p:nvPr/>
        </p:nvPicPr>
        <p:blipFill>
          <a:blip r:embed="rId7"/>
          <a:stretch>
            <a:fillRect/>
          </a:stretch>
        </p:blipFill>
        <p:spPr>
          <a:xfrm>
            <a:off x="3402698" y="6734441"/>
            <a:ext cx="5410200" cy="2451100"/>
          </a:xfrm>
          <a:prstGeom prst="rect">
            <a:avLst/>
          </a:prstGeom>
        </p:spPr>
      </p:pic>
    </p:spTree>
    <p:extLst>
      <p:ext uri="{BB962C8B-B14F-4D97-AF65-F5344CB8AC3E}">
        <p14:creationId xmlns:p14="http://schemas.microsoft.com/office/powerpoint/2010/main" val="3973343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45</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699918" y="2484108"/>
            <a:ext cx="1920719"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La COVID-19</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9" name="Rectangle 18">
            <a:extLst>
              <a:ext uri="{FF2B5EF4-FFF2-40B4-BE49-F238E27FC236}">
                <a16:creationId xmlns:a16="http://schemas.microsoft.com/office/drawing/2014/main" id="{773A32A5-A341-E114-59ED-FA0496A66C85}"/>
              </a:ext>
            </a:extLst>
          </p:cNvPr>
          <p:cNvSpPr/>
          <p:nvPr/>
        </p:nvSpPr>
        <p:spPr>
          <a:xfrm>
            <a:off x="995938" y="3238097"/>
            <a:ext cx="4980852" cy="523220"/>
          </a:xfrm>
          <a:prstGeom prst="rect">
            <a:avLst/>
          </a:prstGeom>
        </p:spPr>
        <p:txBody>
          <a:bodyPr wrap="none">
            <a:spAutoFit/>
          </a:bodyPr>
          <a:lstStyle/>
          <a:p>
            <a:pPr algn="ctr"/>
            <a:r>
              <a:rPr lang="fr-FR" b="1" dirty="0">
                <a:solidFill>
                  <a:schemeClr val="bg1">
                    <a:lumMod val="65000"/>
                  </a:schemeClr>
                </a:solidFill>
              </a:rPr>
              <a:t>Avez-vous été suffisamment informés des </a:t>
            </a:r>
          </a:p>
          <a:p>
            <a:pPr algn="ctr"/>
            <a:r>
              <a:rPr lang="fr-FR" b="1" dirty="0">
                <a:solidFill>
                  <a:schemeClr val="bg1">
                    <a:lumMod val="65000"/>
                  </a:schemeClr>
                </a:solidFill>
              </a:rPr>
              <a:t>mesures sanitaires prises en cas d'un retour en France?</a:t>
            </a:r>
            <a:endParaRPr lang="fr-FR" b="1" dirty="0">
              <a:solidFill>
                <a:schemeClr val="bg1">
                  <a:lumMod val="65000"/>
                </a:schemeClr>
              </a:solidFill>
              <a:latin typeface="+mn-lt"/>
            </a:endParaRPr>
          </a:p>
        </p:txBody>
      </p:sp>
      <p:sp>
        <p:nvSpPr>
          <p:cNvPr id="18" name="Rectangle 17">
            <a:extLst>
              <a:ext uri="{FF2B5EF4-FFF2-40B4-BE49-F238E27FC236}">
                <a16:creationId xmlns:a16="http://schemas.microsoft.com/office/drawing/2014/main" id="{1DE183FA-F018-534D-3199-B91A2B1D1BA7}"/>
              </a:ext>
            </a:extLst>
          </p:cNvPr>
          <p:cNvSpPr/>
          <p:nvPr/>
        </p:nvSpPr>
        <p:spPr>
          <a:xfrm>
            <a:off x="9785484" y="2059309"/>
            <a:ext cx="6369052" cy="307777"/>
          </a:xfrm>
          <a:prstGeom prst="rect">
            <a:avLst/>
          </a:prstGeom>
        </p:spPr>
        <p:txBody>
          <a:bodyPr wrap="none">
            <a:spAutoFit/>
          </a:bodyPr>
          <a:lstStyle/>
          <a:p>
            <a:pPr algn="ctr"/>
            <a:r>
              <a:rPr lang="fr-FR" b="1" dirty="0">
                <a:solidFill>
                  <a:schemeClr val="bg1">
                    <a:lumMod val="65000"/>
                  </a:schemeClr>
                </a:solidFill>
              </a:rPr>
              <a:t>Comment la Covid-19 a-t-elle impacté votre vie de Français à l’étranger ?</a:t>
            </a:r>
            <a:endParaRPr lang="fr-FR" b="1" dirty="0">
              <a:solidFill>
                <a:schemeClr val="bg1">
                  <a:lumMod val="65000"/>
                </a:schemeClr>
              </a:solidFill>
              <a:latin typeface="+mn-lt"/>
            </a:endParaRPr>
          </a:p>
        </p:txBody>
      </p:sp>
      <p:sp>
        <p:nvSpPr>
          <p:cNvPr id="20" name="ZoneTexte 19">
            <a:extLst>
              <a:ext uri="{FF2B5EF4-FFF2-40B4-BE49-F238E27FC236}">
                <a16:creationId xmlns:a16="http://schemas.microsoft.com/office/drawing/2014/main" id="{6409FA2B-FD3E-D554-BA80-D2316654B780}"/>
              </a:ext>
            </a:extLst>
          </p:cNvPr>
          <p:cNvSpPr txBox="1"/>
          <p:nvPr/>
        </p:nvSpPr>
        <p:spPr>
          <a:xfrm>
            <a:off x="6675120" y="6534349"/>
            <a:ext cx="11339301" cy="3785652"/>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majorité des répondants (69,74%) estiment qu’ils ont été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suffisamment informés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mesures sanitaires prises en cas d’un retour en France.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85,41%</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répondants ont bénéficié d’une campagne de vaccination par les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autorités locales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p>
          <a:p>
            <a:pPr lvl="1" algn="just"/>
            <a:endPar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49,49%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disent ne pas avoir subi de conséquences économiques avec la COVID 19 et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44,82%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ont subi soit 10 points de plus que la totalité des répondants.</a:t>
            </a:r>
          </a:p>
          <a:p>
            <a:pPr lvl="1" algn="just"/>
            <a:endPar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crise économique, le changement de mode de vie, l’impossibilité de rentrer en France et la fermeture des écoles ont affecté les répondants.</a:t>
            </a: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 name="Google Shape;351;p11">
            <a:extLst>
              <a:ext uri="{FF2B5EF4-FFF2-40B4-BE49-F238E27FC236}">
                <a16:creationId xmlns:a16="http://schemas.microsoft.com/office/drawing/2014/main" id="{82AC2195-80DE-D007-E8F1-21A1C796F008}"/>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lvl="0">
              <a:buSzPts val="4000"/>
            </a:pPr>
            <a:r>
              <a:rPr lang="fr-FR" sz="2400" b="1" dirty="0">
                <a:solidFill>
                  <a:schemeClr val="bg1"/>
                </a:solidFill>
                <a:latin typeface="Helvetica Neue"/>
                <a:ea typeface="Helvetica Neue"/>
                <a:cs typeface="Helvetica Neue"/>
                <a:sym typeface="Helvetica Neue"/>
              </a:rPr>
              <a:t>Deuxième circonscription</a:t>
            </a:r>
            <a:endParaRPr lang="fr-FR" sz="2400" dirty="0">
              <a:solidFill>
                <a:schemeClr val="bg1"/>
              </a:solidFill>
              <a:latin typeface="Helvetica Neue"/>
              <a:ea typeface="Helvetica Neue"/>
              <a:cs typeface="Helvetica Neue"/>
              <a:sym typeface="Helvetica Neue"/>
            </a:endParaRPr>
          </a:p>
        </p:txBody>
      </p:sp>
      <p:pic>
        <p:nvPicPr>
          <p:cNvPr id="3" name="Image 2">
            <a:extLst>
              <a:ext uri="{FF2B5EF4-FFF2-40B4-BE49-F238E27FC236}">
                <a16:creationId xmlns:a16="http://schemas.microsoft.com/office/drawing/2014/main" id="{A794159B-DFC0-9407-1EEC-62EC8CA31300}"/>
              </a:ext>
            </a:extLst>
          </p:cNvPr>
          <p:cNvPicPr>
            <a:picLocks noChangeAspect="1"/>
          </p:cNvPicPr>
          <p:nvPr/>
        </p:nvPicPr>
        <p:blipFill>
          <a:blip r:embed="rId6"/>
          <a:stretch>
            <a:fillRect/>
          </a:stretch>
        </p:blipFill>
        <p:spPr>
          <a:xfrm>
            <a:off x="273579" y="3839634"/>
            <a:ext cx="6426200" cy="5372100"/>
          </a:xfrm>
          <a:prstGeom prst="rect">
            <a:avLst/>
          </a:prstGeom>
        </p:spPr>
      </p:pic>
      <p:pic>
        <p:nvPicPr>
          <p:cNvPr id="6" name="Image 5">
            <a:extLst>
              <a:ext uri="{FF2B5EF4-FFF2-40B4-BE49-F238E27FC236}">
                <a16:creationId xmlns:a16="http://schemas.microsoft.com/office/drawing/2014/main" id="{E0499A01-1678-2088-819E-09AF886B4974}"/>
              </a:ext>
            </a:extLst>
          </p:cNvPr>
          <p:cNvPicPr>
            <a:picLocks noChangeAspect="1"/>
          </p:cNvPicPr>
          <p:nvPr/>
        </p:nvPicPr>
        <p:blipFill>
          <a:blip r:embed="rId7"/>
          <a:stretch>
            <a:fillRect/>
          </a:stretch>
        </p:blipFill>
        <p:spPr>
          <a:xfrm>
            <a:off x="9144000" y="2516169"/>
            <a:ext cx="7652021" cy="3785652"/>
          </a:xfrm>
          <a:prstGeom prst="rect">
            <a:avLst/>
          </a:prstGeom>
        </p:spPr>
      </p:pic>
    </p:spTree>
    <p:extLst>
      <p:ext uri="{BB962C8B-B14F-4D97-AF65-F5344CB8AC3E}">
        <p14:creationId xmlns:p14="http://schemas.microsoft.com/office/powerpoint/2010/main" val="3311229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geeecb0e0f7_0_0"/>
          <p:cNvPicPr preferRelativeResize="0"/>
          <p:nvPr/>
        </p:nvPicPr>
        <p:blipFill rotWithShape="1">
          <a:blip r:embed="rId3">
            <a:alphaModFix/>
          </a:blip>
          <a:srcRect/>
          <a:stretch/>
        </p:blipFill>
        <p:spPr>
          <a:xfrm>
            <a:off x="0" y="3"/>
            <a:ext cx="18287997" cy="10259369"/>
          </a:xfrm>
          <a:prstGeom prst="rect">
            <a:avLst/>
          </a:prstGeom>
          <a:noFill/>
          <a:ln>
            <a:noFill/>
          </a:ln>
        </p:spPr>
      </p:pic>
      <p:sp>
        <p:nvSpPr>
          <p:cNvPr id="12" name="Google Shape;98;p3">
            <a:extLst>
              <a:ext uri="{FF2B5EF4-FFF2-40B4-BE49-F238E27FC236}">
                <a16:creationId xmlns:a16="http://schemas.microsoft.com/office/drawing/2014/main" id="{388C2676-551F-1347-B85C-79BC5E4745E8}"/>
              </a:ext>
            </a:extLst>
          </p:cNvPr>
          <p:cNvSpPr/>
          <p:nvPr/>
        </p:nvSpPr>
        <p:spPr>
          <a:xfrm>
            <a:off x="60960" y="-45074"/>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z</a:t>
            </a:r>
            <a:endParaRPr sz="1800" b="0" i="0" u="none" strike="noStrike" cap="none" dirty="0">
              <a:solidFill>
                <a:schemeClr val="dk1"/>
              </a:solidFill>
              <a:latin typeface="Calibri"/>
              <a:ea typeface="Calibri"/>
              <a:cs typeface="Calibri"/>
              <a:sym typeface="Calibri"/>
            </a:endParaRPr>
          </a:p>
        </p:txBody>
      </p:sp>
      <p:pic>
        <p:nvPicPr>
          <p:cNvPr id="999" name="Google Shape;999;geeecb0e0f7_0_0"/>
          <p:cNvPicPr preferRelativeResize="0"/>
          <p:nvPr/>
        </p:nvPicPr>
        <p:blipFill rotWithShape="1">
          <a:blip r:embed="rId4">
            <a:alphaModFix/>
          </a:blip>
          <a:srcRect/>
          <a:stretch/>
        </p:blipFill>
        <p:spPr>
          <a:xfrm>
            <a:off x="15311617" y="229537"/>
            <a:ext cx="2828924" cy="904772"/>
          </a:xfrm>
          <a:prstGeom prst="rect">
            <a:avLst/>
          </a:prstGeom>
          <a:noFill/>
          <a:ln>
            <a:noFill/>
          </a:ln>
        </p:spPr>
      </p:pic>
      <p:grpSp>
        <p:nvGrpSpPr>
          <p:cNvPr id="4" name="Groupe 3">
            <a:extLst>
              <a:ext uri="{FF2B5EF4-FFF2-40B4-BE49-F238E27FC236}">
                <a16:creationId xmlns:a16="http://schemas.microsoft.com/office/drawing/2014/main" id="{0007A36E-6F77-8DBB-1714-5CBBB54015DC}"/>
              </a:ext>
            </a:extLst>
          </p:cNvPr>
          <p:cNvGrpSpPr/>
          <p:nvPr/>
        </p:nvGrpSpPr>
        <p:grpSpPr>
          <a:xfrm>
            <a:off x="5562723" y="2223352"/>
            <a:ext cx="7193032" cy="1569660"/>
            <a:chOff x="5555101" y="1622646"/>
            <a:chExt cx="7193032" cy="1569660"/>
          </a:xfrm>
        </p:grpSpPr>
        <p:sp>
          <p:nvSpPr>
            <p:cNvPr id="3" name="Rectangle : coins arrondis 2">
              <a:extLst>
                <a:ext uri="{FF2B5EF4-FFF2-40B4-BE49-F238E27FC236}">
                  <a16:creationId xmlns:a16="http://schemas.microsoft.com/office/drawing/2014/main" id="{6B9890CE-4E43-640B-F188-B4BE1E99382C}"/>
                </a:ext>
              </a:extLst>
            </p:cNvPr>
            <p:cNvSpPr/>
            <p:nvPr/>
          </p:nvSpPr>
          <p:spPr>
            <a:xfrm>
              <a:off x="5570343" y="1622646"/>
              <a:ext cx="7177790" cy="1569660"/>
            </a:xfrm>
            <a:prstGeom prst="roundRect">
              <a:avLst/>
            </a:prstGeom>
            <a:solidFill>
              <a:srgbClr val="3D547B">
                <a:alpha val="610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0" name="Google Shape;1000;geeecb0e0f7_0_0"/>
            <p:cNvSpPr txBox="1"/>
            <p:nvPr/>
          </p:nvSpPr>
          <p:spPr>
            <a:xfrm>
              <a:off x="5555101" y="1947742"/>
              <a:ext cx="717779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7200"/>
                <a:buFont typeface="Arial"/>
                <a:buNone/>
              </a:pPr>
              <a:r>
                <a:rPr lang="fr-FR" sz="4800" b="1" i="0" u="none" strike="noStrike" cap="none" dirty="0">
                  <a:solidFill>
                    <a:schemeClr val="lt1"/>
                  </a:solidFill>
                  <a:latin typeface="Helvetica Neue"/>
                  <a:ea typeface="Helvetica Neue"/>
                  <a:cs typeface="Helvetica Neue"/>
                  <a:sym typeface="Helvetica Neue"/>
                </a:rPr>
                <a:t>3</a:t>
              </a:r>
              <a:r>
                <a:rPr lang="fr-FR" sz="4800" b="1" i="0" u="none" strike="noStrike" cap="none" baseline="30000" dirty="0">
                  <a:solidFill>
                    <a:schemeClr val="lt1"/>
                  </a:solidFill>
                  <a:latin typeface="Helvetica Neue"/>
                  <a:ea typeface="Helvetica Neue"/>
                  <a:cs typeface="Helvetica Neue"/>
                  <a:sym typeface="Helvetica Neue"/>
                </a:rPr>
                <a:t>ème</a:t>
              </a:r>
              <a:r>
                <a:rPr lang="fr-FR" sz="4800" b="1" i="0" u="none" strike="noStrike" cap="none" dirty="0">
                  <a:solidFill>
                    <a:schemeClr val="lt1"/>
                  </a:solidFill>
                  <a:latin typeface="Helvetica Neue"/>
                  <a:ea typeface="Helvetica Neue"/>
                  <a:cs typeface="Helvetica Neue"/>
                  <a:sym typeface="Helvetica Neue"/>
                </a:rPr>
                <a:t> circonscription</a:t>
              </a:r>
              <a:endParaRPr sz="1000" b="0" i="0" u="none" strike="noStrike" cap="none" dirty="0">
                <a:solidFill>
                  <a:schemeClr val="dk1"/>
                </a:solidFill>
                <a:latin typeface="Helvetica Neue"/>
                <a:ea typeface="Helvetica Neue"/>
                <a:cs typeface="Helvetica Neue"/>
                <a:sym typeface="Helvetica Neue"/>
              </a:endParaRPr>
            </a:p>
          </p:txBody>
        </p:sp>
      </p:grpSp>
      <p:sp>
        <p:nvSpPr>
          <p:cNvPr id="1001" name="Google Shape;1001;geeecb0e0f7_0_0"/>
          <p:cNvSpPr/>
          <p:nvPr/>
        </p:nvSpPr>
        <p:spPr>
          <a:xfrm>
            <a:off x="-18288" y="9969431"/>
            <a:ext cx="18331811" cy="33522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geeecb0e0f7_0_0"/>
          <p:cNvSpPr txBox="1">
            <a:spLocks noGrp="1"/>
          </p:cNvSpPr>
          <p:nvPr>
            <p:ph type="sldNum" idx="12"/>
          </p:nvPr>
        </p:nvSpPr>
        <p:spPr>
          <a:xfrm>
            <a:off x="17754598" y="9969431"/>
            <a:ext cx="533400" cy="307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46</a:t>
            </a:fld>
            <a:endParaRPr/>
          </a:p>
        </p:txBody>
      </p:sp>
      <p:sp>
        <p:nvSpPr>
          <p:cNvPr id="11" name="Google Shape;69;p1">
            <a:extLst>
              <a:ext uri="{FF2B5EF4-FFF2-40B4-BE49-F238E27FC236}">
                <a16:creationId xmlns:a16="http://schemas.microsoft.com/office/drawing/2014/main" id="{1CDFDA71-8F2E-3043-BAC3-9FD05AEA0F04}"/>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 name="ZoneTexte 1">
            <a:extLst>
              <a:ext uri="{FF2B5EF4-FFF2-40B4-BE49-F238E27FC236}">
                <a16:creationId xmlns:a16="http://schemas.microsoft.com/office/drawing/2014/main" id="{5C755DF1-3590-A9CE-56C9-BC3993993485}"/>
              </a:ext>
            </a:extLst>
          </p:cNvPr>
          <p:cNvSpPr txBox="1"/>
          <p:nvPr/>
        </p:nvSpPr>
        <p:spPr>
          <a:xfrm>
            <a:off x="7105832" y="4400946"/>
            <a:ext cx="7454777" cy="5139869"/>
          </a:xfrm>
          <a:prstGeom prst="rect">
            <a:avLst/>
          </a:prstGeom>
          <a:noFill/>
        </p:spPr>
        <p:txBody>
          <a:bodyPr wrap="square" rtlCol="0">
            <a:spAutoFit/>
          </a:bodyPr>
          <a:lstStyle/>
          <a:p>
            <a:r>
              <a:rPr lang="fr-FR" sz="40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1161</a:t>
            </a:r>
            <a:r>
              <a:rPr lang="fr-FR" sz="4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Répondants</a:t>
            </a:r>
            <a:endParaRPr lang="fr-FR" sz="40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64%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Royaume-Uni</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10%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Suède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9%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Irlande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7%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Danemark</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4%</a:t>
            </a:r>
            <a:r>
              <a:rPr lang="fr-FR" sz="3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Norvège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3%</a:t>
            </a:r>
            <a:r>
              <a:rPr lang="fr-FR" sz="3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Finlande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Islande et Lituanie</a:t>
            </a:r>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77607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47</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6205710" y="4354922"/>
            <a:ext cx="5413861" cy="3785652"/>
          </a:xfrm>
          <a:prstGeom prst="rect">
            <a:avLst/>
          </a:prstGeom>
          <a:noFill/>
        </p:spPr>
        <p:txBody>
          <a:bodyPr wrap="square" rtlCol="0">
            <a:spAutoFit/>
          </a:bodyPr>
          <a:lstStyle/>
          <a:p>
            <a:pPr algn="just"/>
            <a:r>
              <a:rPr lang="fr-FR" sz="2000" dirty="0">
                <a:solidFill>
                  <a:srgbClr val="002060"/>
                </a:solidFill>
              </a:rPr>
              <a:t>Au sujet des revenus annuels nets par ménage en 2021 :</a:t>
            </a:r>
          </a:p>
          <a:p>
            <a:pPr algn="just"/>
            <a:endParaRPr lang="fr-FR" sz="2000" dirty="0">
              <a:solidFill>
                <a:srgbClr val="002060"/>
              </a:solidFill>
            </a:endParaRPr>
          </a:p>
          <a:p>
            <a:pPr marL="342900" indent="-342900" algn="just">
              <a:buFont typeface="Arial" panose="020B0604020202020204" pitchFamily="34" charset="0"/>
              <a:buChar char="•"/>
            </a:pP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11% </a:t>
            </a:r>
            <a:r>
              <a:rPr lang="fr-FR" sz="2000" dirty="0">
                <a:solidFill>
                  <a:srgbClr val="002060"/>
                </a:solidFill>
              </a:rPr>
              <a:t>gagnent moins de 18 000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20%</a:t>
            </a:r>
            <a:r>
              <a:rPr lang="fr-FR" sz="2000" dirty="0">
                <a:solidFill>
                  <a:srgbClr val="002060"/>
                </a:solidFill>
              </a:rPr>
              <a:t> gagnent entre 18 000 et 30 000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25%</a:t>
            </a:r>
            <a:r>
              <a:rPr lang="fr-FR" sz="2000" dirty="0">
                <a:solidFill>
                  <a:srgbClr val="002060"/>
                </a:solidFill>
              </a:rPr>
              <a:t> gagnent entre 30 001 et 50 000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14% </a:t>
            </a:r>
            <a:r>
              <a:rPr lang="fr-FR" sz="2000" dirty="0">
                <a:solidFill>
                  <a:srgbClr val="002060"/>
                </a:solidFill>
              </a:rPr>
              <a:t>gagnent entre 50 001 et 65 000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30% gagnent plus de 65 000 euros</a:t>
            </a:r>
          </a:p>
        </p:txBody>
      </p:sp>
      <p:sp>
        <p:nvSpPr>
          <p:cNvPr id="20" name="ZoneTexte 19">
            <a:extLst>
              <a:ext uri="{FF2B5EF4-FFF2-40B4-BE49-F238E27FC236}">
                <a16:creationId xmlns:a16="http://schemas.microsoft.com/office/drawing/2014/main" id="{49B4841F-0E58-0AC3-0CA3-56215A1F73C3}"/>
              </a:ext>
            </a:extLst>
          </p:cNvPr>
          <p:cNvSpPr txBox="1"/>
          <p:nvPr/>
        </p:nvSpPr>
        <p:spPr>
          <a:xfrm>
            <a:off x="780405" y="4861337"/>
            <a:ext cx="4282831" cy="2246769"/>
          </a:xfrm>
          <a:prstGeom prst="rect">
            <a:avLst/>
          </a:prstGeom>
          <a:noFill/>
        </p:spPr>
        <p:txBody>
          <a:bodyPr wrap="square" rtlCol="0">
            <a:spAutoFit/>
          </a:bodyPr>
          <a:lstStyle/>
          <a:p>
            <a:pPr algn="just"/>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26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rPr>
              <a:t>de ces expatriés disposent d’une autre nationalité.</a:t>
            </a:r>
          </a:p>
          <a:p>
            <a:pPr marL="171450" indent="-171450" algn="just">
              <a:buFont typeface="Arial" charset="0"/>
              <a:buChar char="•"/>
            </a:pPr>
            <a:endParaRPr lang="fr-FR" sz="2000" dirty="0">
              <a:solidFill>
                <a:srgbClr val="002060"/>
              </a:solidFill>
            </a:endParaRPr>
          </a:p>
          <a:p>
            <a:pPr marL="171450" indent="-171450" algn="just">
              <a:buFont typeface="Arial" charset="0"/>
              <a:buChar char="•"/>
            </a:pPr>
            <a:endParaRPr lang="fr-FR" sz="2000" dirty="0">
              <a:solidFill>
                <a:srgbClr val="002060"/>
              </a:solidFill>
            </a:endParaRPr>
          </a:p>
          <a:p>
            <a:pPr algn="just"/>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95,35</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rPr>
              <a:t>sont inscrits au registre mondial des Français établis hors de France.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ZoneTexte 20">
            <a:extLst>
              <a:ext uri="{FF2B5EF4-FFF2-40B4-BE49-F238E27FC236}">
                <a16:creationId xmlns:a16="http://schemas.microsoft.com/office/drawing/2014/main" id="{3D4E7024-11C7-7D4A-5127-80F517D20963}"/>
              </a:ext>
            </a:extLst>
          </p:cNvPr>
          <p:cNvSpPr txBox="1"/>
          <p:nvPr/>
        </p:nvSpPr>
        <p:spPr>
          <a:xfrm>
            <a:off x="12585729" y="4553560"/>
            <a:ext cx="4493285" cy="3170099"/>
          </a:xfrm>
          <a:prstGeom prst="rect">
            <a:avLst/>
          </a:prstGeom>
          <a:noFill/>
        </p:spPr>
        <p:txBody>
          <a:bodyPr wrap="square" rtlCol="0">
            <a:spAutoFit/>
          </a:bodyPr>
          <a:lstStyle/>
          <a:p>
            <a:pPr algn="just"/>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Les répondants se définissent comme Français de l’étranger principalement par leur </a:t>
            </a:r>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culture</a:t>
            </a: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 (68%), leur </a:t>
            </a:r>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nationalité</a:t>
            </a: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 et leur </a:t>
            </a:r>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langue</a:t>
            </a: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 (60,38% chacun).</a:t>
            </a:r>
          </a:p>
          <a:p>
            <a:pPr algn="just"/>
            <a:endParaRPr lang="fr-FR" sz="2000" dirty="0">
              <a:solidFill>
                <a:srgbClr val="002060"/>
              </a:solidFill>
            </a:endParaRPr>
          </a:p>
          <a:p>
            <a:pPr algn="just"/>
            <a:endParaRPr lang="fr-FR" sz="2000" dirty="0">
              <a:solidFill>
                <a:srgbClr val="002060"/>
              </a:solidFill>
            </a:endParaRPr>
          </a:p>
          <a:p>
            <a:pPr algn="just"/>
            <a:r>
              <a:rPr lang="fr-FR" sz="2000" b="1" dirty="0">
                <a:solidFill>
                  <a:srgbClr val="002060"/>
                </a:solidFill>
              </a:rPr>
              <a:t>31% </a:t>
            </a:r>
            <a:r>
              <a:rPr lang="fr-FR" sz="2000" dirty="0">
                <a:solidFill>
                  <a:srgbClr val="002060"/>
                </a:solidFill>
              </a:rPr>
              <a:t>d’entre eux sont membres d’au moins une association locale dans leur pays de résidence.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Rectangle 1">
            <a:extLst>
              <a:ext uri="{FF2B5EF4-FFF2-40B4-BE49-F238E27FC236}">
                <a16:creationId xmlns:a16="http://schemas.microsoft.com/office/drawing/2014/main" id="{AD48A0A8-24B8-7E5F-4FCE-D8887C77339F}"/>
              </a:ext>
            </a:extLst>
          </p:cNvPr>
          <p:cNvSpPr/>
          <p:nvPr/>
        </p:nvSpPr>
        <p:spPr>
          <a:xfrm>
            <a:off x="512246"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descr="Signature contour">
            <a:extLst>
              <a:ext uri="{FF2B5EF4-FFF2-40B4-BE49-F238E27FC236}">
                <a16:creationId xmlns:a16="http://schemas.microsoft.com/office/drawing/2014/main" id="{8FDF6AE9-6474-41F2-2F90-DA21FDEDCD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7420" y="3448450"/>
            <a:ext cx="914400" cy="914400"/>
          </a:xfrm>
          <a:prstGeom prst="rect">
            <a:avLst/>
          </a:prstGeom>
        </p:spPr>
      </p:pic>
      <p:sp>
        <p:nvSpPr>
          <p:cNvPr id="23" name="Rectangle 22">
            <a:extLst>
              <a:ext uri="{FF2B5EF4-FFF2-40B4-BE49-F238E27FC236}">
                <a16:creationId xmlns:a16="http://schemas.microsoft.com/office/drawing/2014/main" id="{3B019A0D-AD23-4D71-3776-A95C1ECB3053}"/>
              </a:ext>
            </a:extLst>
          </p:cNvPr>
          <p:cNvSpPr/>
          <p:nvPr/>
        </p:nvSpPr>
        <p:spPr>
          <a:xfrm>
            <a:off x="6205710" y="3124268"/>
            <a:ext cx="541386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48F9945-1E29-76B5-3E1C-8395D45D2B7E}"/>
              </a:ext>
            </a:extLst>
          </p:cNvPr>
          <p:cNvSpPr/>
          <p:nvPr/>
        </p:nvSpPr>
        <p:spPr>
          <a:xfrm>
            <a:off x="12445578"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descr="Paie contour">
            <a:extLst>
              <a:ext uri="{FF2B5EF4-FFF2-40B4-BE49-F238E27FC236}">
                <a16:creationId xmlns:a16="http://schemas.microsoft.com/office/drawing/2014/main" id="{A3470456-F978-4C7C-1FAA-093735094F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440" y="3282395"/>
            <a:ext cx="914400" cy="914400"/>
          </a:xfrm>
          <a:prstGeom prst="rect">
            <a:avLst/>
          </a:prstGeom>
        </p:spPr>
      </p:pic>
      <p:pic>
        <p:nvPicPr>
          <p:cNvPr id="10" name="Graphique 9" descr="Globe terrestre : Asie et Australie avec un remplissage uni">
            <a:extLst>
              <a:ext uri="{FF2B5EF4-FFF2-40B4-BE49-F238E27FC236}">
                <a16:creationId xmlns:a16="http://schemas.microsoft.com/office/drawing/2014/main" id="{4C4F92E3-F0B3-8DD5-78CF-022435D80A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75172" y="3282395"/>
            <a:ext cx="914400" cy="914400"/>
          </a:xfrm>
          <a:prstGeom prst="rect">
            <a:avLst/>
          </a:prstGeom>
        </p:spPr>
      </p:pic>
      <p:sp>
        <p:nvSpPr>
          <p:cNvPr id="22" name="Google Shape;351;p11">
            <a:extLst>
              <a:ext uri="{FF2B5EF4-FFF2-40B4-BE49-F238E27FC236}">
                <a16:creationId xmlns:a16="http://schemas.microsoft.com/office/drawing/2014/main" id="{38C7673E-5A47-3E85-3ED6-15FEC902CE8A}"/>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Troisième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53499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48</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3210346" y="7985889"/>
            <a:ext cx="14703632" cy="1323439"/>
          </a:xfrm>
          <a:prstGeom prst="rect">
            <a:avLst/>
          </a:prstGeom>
          <a:noFill/>
        </p:spPr>
        <p:txBody>
          <a:bodyPr wrap="square" rtlCol="0">
            <a:spAutoFit/>
          </a:bodyPr>
          <a:lstStyle/>
          <a:p>
            <a:pPr algn="just"/>
            <a:endParaRPr lang="fr-FR" sz="2000" dirty="0">
              <a:solidFill>
                <a:srgbClr val="002060"/>
              </a:solidFill>
            </a:endParaRPr>
          </a:p>
          <a:p>
            <a:pPr algn="just"/>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Seulement </a:t>
            </a:r>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3,7% </a:t>
            </a: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envisagent un retour en France en 2022 pour y installer leur résidence principale. </a:t>
            </a:r>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79,33%</a:t>
            </a: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 d’entre eux ne prévoient pas de retour et </a:t>
            </a:r>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16,97% </a:t>
            </a: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déclarent ne pas savoir. </a:t>
            </a:r>
          </a:p>
          <a:p>
            <a:pPr algn="just"/>
            <a:endParaRPr lang="fr-FR" sz="2000" dirty="0">
              <a:solidFill>
                <a:srgbClr val="002060"/>
              </a:solidFill>
            </a:endParaRPr>
          </a:p>
        </p:txBody>
      </p:sp>
      <p:sp>
        <p:nvSpPr>
          <p:cNvPr id="26" name="Rectangle 25">
            <a:extLst>
              <a:ext uri="{FF2B5EF4-FFF2-40B4-BE49-F238E27FC236}">
                <a16:creationId xmlns:a16="http://schemas.microsoft.com/office/drawing/2014/main" id="{73BFB55F-8BE7-A527-F5CA-45E8CB64DC25}"/>
              </a:ext>
            </a:extLst>
          </p:cNvPr>
          <p:cNvSpPr/>
          <p:nvPr/>
        </p:nvSpPr>
        <p:spPr>
          <a:xfrm>
            <a:off x="2365168" y="1859098"/>
            <a:ext cx="3849131" cy="307777"/>
          </a:xfrm>
          <a:prstGeom prst="rect">
            <a:avLst/>
          </a:prstGeom>
        </p:spPr>
        <p:txBody>
          <a:bodyPr wrap="none">
            <a:spAutoFit/>
          </a:bodyPr>
          <a:lstStyle/>
          <a:p>
            <a:pPr algn="ctr"/>
            <a:r>
              <a:rPr lang="fr-FR" b="1" dirty="0">
                <a:solidFill>
                  <a:schemeClr val="bg1">
                    <a:lumMod val="65000"/>
                  </a:schemeClr>
                </a:solidFill>
              </a:rPr>
              <a:t>Quelle est votre situation professionnelle ?</a:t>
            </a:r>
          </a:p>
        </p:txBody>
      </p:sp>
      <p:sp>
        <p:nvSpPr>
          <p:cNvPr id="27" name="Rectangle 26">
            <a:extLst>
              <a:ext uri="{FF2B5EF4-FFF2-40B4-BE49-F238E27FC236}">
                <a16:creationId xmlns:a16="http://schemas.microsoft.com/office/drawing/2014/main" id="{6F8DFE95-326F-53BA-1FCA-0B11819F7B6B}"/>
              </a:ext>
            </a:extLst>
          </p:cNvPr>
          <p:cNvSpPr/>
          <p:nvPr/>
        </p:nvSpPr>
        <p:spPr>
          <a:xfrm>
            <a:off x="10562162" y="1933469"/>
            <a:ext cx="4826963" cy="307777"/>
          </a:xfrm>
          <a:prstGeom prst="rect">
            <a:avLst/>
          </a:prstGeom>
        </p:spPr>
        <p:txBody>
          <a:bodyPr wrap="none">
            <a:spAutoFit/>
          </a:bodyPr>
          <a:lstStyle/>
          <a:p>
            <a:pPr algn="ctr"/>
            <a:r>
              <a:rPr lang="fr-FR" b="1" dirty="0">
                <a:solidFill>
                  <a:schemeClr val="bg1">
                    <a:lumMod val="65000"/>
                  </a:schemeClr>
                </a:solidFill>
              </a:rPr>
              <a:t>Depuis combien d'années avez-vous quitté la France ?</a:t>
            </a:r>
          </a:p>
        </p:txBody>
      </p:sp>
      <p:sp>
        <p:nvSpPr>
          <p:cNvPr id="20" name="Rectangle 19">
            <a:extLst>
              <a:ext uri="{FF2B5EF4-FFF2-40B4-BE49-F238E27FC236}">
                <a16:creationId xmlns:a16="http://schemas.microsoft.com/office/drawing/2014/main" id="{7824460F-FEAC-1A5C-A88F-339EBC37132A}"/>
              </a:ext>
            </a:extLst>
          </p:cNvPr>
          <p:cNvSpPr/>
          <p:nvPr/>
        </p:nvSpPr>
        <p:spPr>
          <a:xfrm>
            <a:off x="1016001" y="7789622"/>
            <a:ext cx="16998420" cy="16225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descr="Atterrissage contour">
            <a:extLst>
              <a:ext uri="{FF2B5EF4-FFF2-40B4-BE49-F238E27FC236}">
                <a16:creationId xmlns:a16="http://schemas.microsoft.com/office/drawing/2014/main" id="{4A55CC37-F42A-1FE3-27A0-85ACF8ACFD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227" y="7997808"/>
            <a:ext cx="1272808" cy="1272808"/>
          </a:xfrm>
          <a:prstGeom prst="rect">
            <a:avLst/>
          </a:prstGeom>
        </p:spPr>
      </p:pic>
      <p:pic>
        <p:nvPicPr>
          <p:cNvPr id="24" name="Image 23">
            <a:extLst>
              <a:ext uri="{FF2B5EF4-FFF2-40B4-BE49-F238E27FC236}">
                <a16:creationId xmlns:a16="http://schemas.microsoft.com/office/drawing/2014/main" id="{CE2A6BA1-FEA2-D4E2-0728-D460CD7EE05C}"/>
              </a:ext>
            </a:extLst>
          </p:cNvPr>
          <p:cNvPicPr>
            <a:picLocks noChangeAspect="1"/>
          </p:cNvPicPr>
          <p:nvPr/>
        </p:nvPicPr>
        <p:blipFill>
          <a:blip r:embed="rId8"/>
          <a:stretch>
            <a:fillRect/>
          </a:stretch>
        </p:blipFill>
        <p:spPr>
          <a:xfrm>
            <a:off x="8686800" y="2735623"/>
            <a:ext cx="9601200" cy="3717161"/>
          </a:xfrm>
          <a:prstGeom prst="rect">
            <a:avLst/>
          </a:prstGeom>
        </p:spPr>
      </p:pic>
      <p:sp>
        <p:nvSpPr>
          <p:cNvPr id="28" name="Google Shape;351;p11">
            <a:extLst>
              <a:ext uri="{FF2B5EF4-FFF2-40B4-BE49-F238E27FC236}">
                <a16:creationId xmlns:a16="http://schemas.microsoft.com/office/drawing/2014/main" id="{9AAE15B1-A1C4-906B-3DCF-5151BB7201F9}"/>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Troisième circonscription</a:t>
            </a:r>
            <a:endParaRPr sz="2400" b="0" i="0" u="none" strike="noStrike" cap="none" dirty="0">
              <a:solidFill>
                <a:schemeClr val="bg1"/>
              </a:solidFill>
              <a:latin typeface="Helvetica Neue"/>
              <a:ea typeface="Helvetica Neue"/>
              <a:cs typeface="Helvetica Neue"/>
              <a:sym typeface="Helvetica Neue"/>
            </a:endParaRPr>
          </a:p>
        </p:txBody>
      </p:sp>
      <p:pic>
        <p:nvPicPr>
          <p:cNvPr id="5" name="Image 4">
            <a:extLst>
              <a:ext uri="{FF2B5EF4-FFF2-40B4-BE49-F238E27FC236}">
                <a16:creationId xmlns:a16="http://schemas.microsoft.com/office/drawing/2014/main" id="{A4173F36-878E-B631-AEB7-081DEB696C30}"/>
              </a:ext>
            </a:extLst>
          </p:cNvPr>
          <p:cNvPicPr>
            <a:picLocks noChangeAspect="1"/>
          </p:cNvPicPr>
          <p:nvPr/>
        </p:nvPicPr>
        <p:blipFill>
          <a:blip r:embed="rId9"/>
          <a:stretch>
            <a:fillRect/>
          </a:stretch>
        </p:blipFill>
        <p:spPr>
          <a:xfrm>
            <a:off x="135800" y="2294112"/>
            <a:ext cx="8081809" cy="4158672"/>
          </a:xfrm>
          <a:prstGeom prst="rect">
            <a:avLst/>
          </a:prstGeom>
        </p:spPr>
      </p:pic>
    </p:spTree>
    <p:extLst>
      <p:ext uri="{BB962C8B-B14F-4D97-AF65-F5344CB8AC3E}">
        <p14:creationId xmlns:p14="http://schemas.microsoft.com/office/powerpoint/2010/main" val="1785878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49</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0" name="ZoneTexte 19">
            <a:extLst>
              <a:ext uri="{FF2B5EF4-FFF2-40B4-BE49-F238E27FC236}">
                <a16:creationId xmlns:a16="http://schemas.microsoft.com/office/drawing/2014/main" id="{C0BE522D-73A8-F5D6-C379-4F23B4E18389}"/>
              </a:ext>
            </a:extLst>
          </p:cNvPr>
          <p:cNvSpPr txBox="1"/>
          <p:nvPr/>
        </p:nvSpPr>
        <p:spPr>
          <a:xfrm>
            <a:off x="10904886" y="3046814"/>
            <a:ext cx="7248177" cy="6709529"/>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principales préoccupations ressenties par les Français appartenant à la troisième circonscription sont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40%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situation internationale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36%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dérèglement climatique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30%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contexte géopolitique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29% d’entre eux)</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un changement des préoccupations depuis le baromètre de 2019. Bien que la retraite reste une des principales préoccupations, la situation internationale et le dérèglement climatique sont de nouvelles préoccupations.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DCC5F2DA-D194-FCD1-3578-B45EABBF65E7}"/>
              </a:ext>
            </a:extLst>
          </p:cNvPr>
          <p:cNvSpPr/>
          <p:nvPr/>
        </p:nvSpPr>
        <p:spPr>
          <a:xfrm>
            <a:off x="1111989" y="2708260"/>
            <a:ext cx="8754320" cy="338554"/>
          </a:xfrm>
          <a:prstGeom prst="rect">
            <a:avLst/>
          </a:prstGeom>
        </p:spPr>
        <p:txBody>
          <a:bodyPr wrap="none">
            <a:spAutoFit/>
          </a:bodyPr>
          <a:lstStyle/>
          <a:p>
            <a:pPr algn="ctr"/>
            <a:r>
              <a:rPr lang="fr-FR" sz="1600" b="1" dirty="0">
                <a:solidFill>
                  <a:schemeClr val="bg1">
                    <a:lumMod val="65000"/>
                  </a:schemeClr>
                </a:solidFill>
              </a:rPr>
              <a:t>Quelles sont vos principales préoccupations en tant que Français à l'étranger en 2022 ?</a:t>
            </a:r>
          </a:p>
        </p:txBody>
      </p:sp>
      <p:pic>
        <p:nvPicPr>
          <p:cNvPr id="18" name="Image 17">
            <a:extLst>
              <a:ext uri="{FF2B5EF4-FFF2-40B4-BE49-F238E27FC236}">
                <a16:creationId xmlns:a16="http://schemas.microsoft.com/office/drawing/2014/main" id="{849F4323-778A-8FCA-E53A-A8503DDFBA0D}"/>
              </a:ext>
            </a:extLst>
          </p:cNvPr>
          <p:cNvPicPr>
            <a:picLocks noChangeAspect="1"/>
          </p:cNvPicPr>
          <p:nvPr/>
        </p:nvPicPr>
        <p:blipFill>
          <a:blip r:embed="rId6"/>
          <a:stretch>
            <a:fillRect/>
          </a:stretch>
        </p:blipFill>
        <p:spPr>
          <a:xfrm>
            <a:off x="130048" y="3738331"/>
            <a:ext cx="10389110" cy="4194848"/>
          </a:xfrm>
          <a:prstGeom prst="rect">
            <a:avLst/>
          </a:prstGeom>
        </p:spPr>
      </p:pic>
      <p:sp>
        <p:nvSpPr>
          <p:cNvPr id="16" name="Google Shape;351;p11">
            <a:extLst>
              <a:ext uri="{FF2B5EF4-FFF2-40B4-BE49-F238E27FC236}">
                <a16:creationId xmlns:a16="http://schemas.microsoft.com/office/drawing/2014/main" id="{6A93E300-AB5A-B6F6-CCD2-9C6098858615}"/>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Troisième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941665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1"/>
          <p:cNvPicPr preferRelativeResize="0"/>
          <p:nvPr/>
        </p:nvPicPr>
        <p:blipFill rotWithShape="1">
          <a:blip r:embed="rId3">
            <a:alphaModFix/>
          </a:blip>
          <a:srcRect/>
          <a:stretch/>
        </p:blipFill>
        <p:spPr>
          <a:xfrm>
            <a:off x="0" y="0"/>
            <a:ext cx="18287999" cy="10259370"/>
          </a:xfrm>
          <a:prstGeom prst="rect">
            <a:avLst/>
          </a:prstGeom>
          <a:noFill/>
          <a:ln>
            <a:noFill/>
          </a:ln>
        </p:spPr>
      </p:pic>
      <p:sp>
        <p:nvSpPr>
          <p:cNvPr id="134" name="Google Shape;134;p11"/>
          <p:cNvSpPr/>
          <p:nvPr/>
        </p:nvSpPr>
        <p:spPr>
          <a:xfrm>
            <a:off x="-30480" y="-11061"/>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 name="Google Shape;135;p11"/>
          <p:cNvSpPr/>
          <p:nvPr/>
        </p:nvSpPr>
        <p:spPr>
          <a:xfrm>
            <a:off x="9127807" y="7439773"/>
            <a:ext cx="1388110" cy="703580"/>
          </a:xfrm>
          <a:custGeom>
            <a:avLst/>
            <a:gdLst/>
            <a:ahLst/>
            <a:cxnLst/>
            <a:rect l="l" t="t" r="r" b="b"/>
            <a:pathLst>
              <a:path w="1388109" h="703579" extrusionOk="0">
                <a:moveTo>
                  <a:pt x="1387576" y="0"/>
                </a:moveTo>
                <a:lnTo>
                  <a:pt x="1293736" y="0"/>
                </a:lnTo>
                <a:lnTo>
                  <a:pt x="1293736" y="609600"/>
                </a:lnTo>
                <a:lnTo>
                  <a:pt x="0" y="609600"/>
                </a:lnTo>
                <a:lnTo>
                  <a:pt x="0" y="703580"/>
                </a:lnTo>
                <a:lnTo>
                  <a:pt x="1387576" y="703580"/>
                </a:lnTo>
                <a:lnTo>
                  <a:pt x="1387576" y="609600"/>
                </a:lnTo>
                <a:lnTo>
                  <a:pt x="1387576"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 name="Google Shape;136;p11"/>
          <p:cNvSpPr/>
          <p:nvPr/>
        </p:nvSpPr>
        <p:spPr>
          <a:xfrm>
            <a:off x="7840053" y="7439964"/>
            <a:ext cx="1300480" cy="703580"/>
          </a:xfrm>
          <a:custGeom>
            <a:avLst/>
            <a:gdLst/>
            <a:ahLst/>
            <a:cxnLst/>
            <a:rect l="l" t="t" r="r" b="b"/>
            <a:pathLst>
              <a:path w="1300479" h="703579" extrusionOk="0">
                <a:moveTo>
                  <a:pt x="1300251" y="609549"/>
                </a:moveTo>
                <a:lnTo>
                  <a:pt x="93878" y="609549"/>
                </a:lnTo>
                <a:lnTo>
                  <a:pt x="93878" y="0"/>
                </a:lnTo>
                <a:lnTo>
                  <a:pt x="0" y="0"/>
                </a:lnTo>
                <a:lnTo>
                  <a:pt x="0" y="703402"/>
                </a:lnTo>
                <a:lnTo>
                  <a:pt x="93878" y="703402"/>
                </a:lnTo>
                <a:lnTo>
                  <a:pt x="1300251" y="703402"/>
                </a:lnTo>
                <a:lnTo>
                  <a:pt x="1300251" y="60954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 name="Google Shape;137;p11"/>
          <p:cNvSpPr/>
          <p:nvPr/>
        </p:nvSpPr>
        <p:spPr>
          <a:xfrm>
            <a:off x="8888451" y="6577215"/>
            <a:ext cx="513080" cy="590550"/>
          </a:xfrm>
          <a:custGeom>
            <a:avLst/>
            <a:gdLst/>
            <a:ahLst/>
            <a:cxnLst/>
            <a:rect l="l" t="t" r="r" b="b"/>
            <a:pathLst>
              <a:path w="513079" h="590550" extrusionOk="0">
                <a:moveTo>
                  <a:pt x="512597" y="330746"/>
                </a:moveTo>
                <a:lnTo>
                  <a:pt x="476834" y="294817"/>
                </a:lnTo>
                <a:lnTo>
                  <a:pt x="476834" y="334429"/>
                </a:lnTo>
                <a:lnTo>
                  <a:pt x="254914" y="557377"/>
                </a:lnTo>
                <a:lnTo>
                  <a:pt x="33007" y="335356"/>
                </a:lnTo>
                <a:lnTo>
                  <a:pt x="79781" y="288366"/>
                </a:lnTo>
                <a:lnTo>
                  <a:pt x="250329" y="459727"/>
                </a:lnTo>
                <a:lnTo>
                  <a:pt x="258584" y="459727"/>
                </a:lnTo>
                <a:lnTo>
                  <a:pt x="430060" y="287439"/>
                </a:lnTo>
                <a:lnTo>
                  <a:pt x="476834" y="334429"/>
                </a:lnTo>
                <a:lnTo>
                  <a:pt x="476834" y="294817"/>
                </a:lnTo>
                <a:lnTo>
                  <a:pt x="441071" y="258889"/>
                </a:lnTo>
                <a:lnTo>
                  <a:pt x="438315" y="257035"/>
                </a:lnTo>
                <a:lnTo>
                  <a:pt x="434644" y="255193"/>
                </a:lnTo>
                <a:lnTo>
                  <a:pt x="427316" y="255193"/>
                </a:lnTo>
                <a:lnTo>
                  <a:pt x="423646" y="256120"/>
                </a:lnTo>
                <a:lnTo>
                  <a:pt x="254914" y="424713"/>
                </a:lnTo>
                <a:lnTo>
                  <a:pt x="89865" y="257962"/>
                </a:lnTo>
                <a:lnTo>
                  <a:pt x="87109" y="256120"/>
                </a:lnTo>
                <a:lnTo>
                  <a:pt x="83439" y="254279"/>
                </a:lnTo>
                <a:lnTo>
                  <a:pt x="76111" y="254279"/>
                </a:lnTo>
                <a:lnTo>
                  <a:pt x="72440" y="255193"/>
                </a:lnTo>
                <a:lnTo>
                  <a:pt x="914" y="327063"/>
                </a:lnTo>
                <a:lnTo>
                  <a:pt x="0" y="330746"/>
                </a:lnTo>
                <a:lnTo>
                  <a:pt x="0" y="338112"/>
                </a:lnTo>
                <a:lnTo>
                  <a:pt x="914" y="341795"/>
                </a:lnTo>
                <a:lnTo>
                  <a:pt x="33007" y="373926"/>
                </a:lnTo>
                <a:lnTo>
                  <a:pt x="247586" y="588708"/>
                </a:lnTo>
                <a:lnTo>
                  <a:pt x="252171" y="589622"/>
                </a:lnTo>
                <a:lnTo>
                  <a:pt x="255841" y="589622"/>
                </a:lnTo>
                <a:lnTo>
                  <a:pt x="259499" y="590550"/>
                </a:lnTo>
                <a:lnTo>
                  <a:pt x="264083" y="588708"/>
                </a:lnTo>
                <a:lnTo>
                  <a:pt x="476834" y="374967"/>
                </a:lnTo>
                <a:lnTo>
                  <a:pt x="512597" y="339039"/>
                </a:lnTo>
                <a:lnTo>
                  <a:pt x="512597" y="330746"/>
                </a:lnTo>
                <a:close/>
              </a:path>
              <a:path w="513079" h="590550" extrusionOk="0">
                <a:moveTo>
                  <a:pt x="512597" y="76466"/>
                </a:moveTo>
                <a:lnTo>
                  <a:pt x="476834" y="40538"/>
                </a:lnTo>
                <a:lnTo>
                  <a:pt x="476834" y="80149"/>
                </a:lnTo>
                <a:lnTo>
                  <a:pt x="254914" y="303110"/>
                </a:lnTo>
                <a:lnTo>
                  <a:pt x="33007" y="80149"/>
                </a:lnTo>
                <a:lnTo>
                  <a:pt x="79781" y="33159"/>
                </a:lnTo>
                <a:lnTo>
                  <a:pt x="250329" y="205447"/>
                </a:lnTo>
                <a:lnTo>
                  <a:pt x="258584" y="205447"/>
                </a:lnTo>
                <a:lnTo>
                  <a:pt x="430060" y="33159"/>
                </a:lnTo>
                <a:lnTo>
                  <a:pt x="476834" y="80149"/>
                </a:lnTo>
                <a:lnTo>
                  <a:pt x="476834" y="40538"/>
                </a:lnTo>
                <a:lnTo>
                  <a:pt x="441071" y="4610"/>
                </a:lnTo>
                <a:lnTo>
                  <a:pt x="438315" y="2768"/>
                </a:lnTo>
                <a:lnTo>
                  <a:pt x="434644" y="914"/>
                </a:lnTo>
                <a:lnTo>
                  <a:pt x="427316" y="914"/>
                </a:lnTo>
                <a:lnTo>
                  <a:pt x="423646" y="1841"/>
                </a:lnTo>
                <a:lnTo>
                  <a:pt x="254914" y="170434"/>
                </a:lnTo>
                <a:lnTo>
                  <a:pt x="89865" y="3683"/>
                </a:lnTo>
                <a:lnTo>
                  <a:pt x="87109" y="1841"/>
                </a:lnTo>
                <a:lnTo>
                  <a:pt x="83439" y="0"/>
                </a:lnTo>
                <a:lnTo>
                  <a:pt x="76111" y="0"/>
                </a:lnTo>
                <a:lnTo>
                  <a:pt x="72440" y="914"/>
                </a:lnTo>
                <a:lnTo>
                  <a:pt x="914" y="72783"/>
                </a:lnTo>
                <a:lnTo>
                  <a:pt x="0" y="76466"/>
                </a:lnTo>
                <a:lnTo>
                  <a:pt x="0" y="83832"/>
                </a:lnTo>
                <a:lnTo>
                  <a:pt x="914" y="87528"/>
                </a:lnTo>
                <a:lnTo>
                  <a:pt x="33007" y="119646"/>
                </a:lnTo>
                <a:lnTo>
                  <a:pt x="247586" y="334429"/>
                </a:lnTo>
                <a:lnTo>
                  <a:pt x="252171" y="335356"/>
                </a:lnTo>
                <a:lnTo>
                  <a:pt x="255841" y="335356"/>
                </a:lnTo>
                <a:lnTo>
                  <a:pt x="259499" y="336270"/>
                </a:lnTo>
                <a:lnTo>
                  <a:pt x="264083" y="334429"/>
                </a:lnTo>
                <a:lnTo>
                  <a:pt x="476834" y="120688"/>
                </a:lnTo>
                <a:lnTo>
                  <a:pt x="512597" y="84759"/>
                </a:lnTo>
                <a:lnTo>
                  <a:pt x="512597" y="76466"/>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8" name="Google Shape;138;p11"/>
          <p:cNvPicPr preferRelativeResize="0"/>
          <p:nvPr/>
        </p:nvPicPr>
        <p:blipFill rotWithShape="1">
          <a:blip r:embed="rId4">
            <a:alphaModFix/>
          </a:blip>
          <a:srcRect/>
          <a:stretch/>
        </p:blipFill>
        <p:spPr>
          <a:xfrm>
            <a:off x="2683520" y="2849451"/>
            <a:ext cx="1328583" cy="1328583"/>
          </a:xfrm>
          <a:prstGeom prst="rect">
            <a:avLst/>
          </a:prstGeom>
          <a:noFill/>
          <a:ln>
            <a:noFill/>
          </a:ln>
        </p:spPr>
      </p:pic>
      <p:sp>
        <p:nvSpPr>
          <p:cNvPr id="139" name="Google Shape;139;p11"/>
          <p:cNvSpPr/>
          <p:nvPr/>
        </p:nvSpPr>
        <p:spPr>
          <a:xfrm>
            <a:off x="8492039" y="2849451"/>
            <a:ext cx="1329055" cy="1329055"/>
          </a:xfrm>
          <a:custGeom>
            <a:avLst/>
            <a:gdLst/>
            <a:ahLst/>
            <a:cxnLst/>
            <a:rect l="l" t="t" r="r" b="b"/>
            <a:pathLst>
              <a:path w="1329054" h="1329054" extrusionOk="0">
                <a:moveTo>
                  <a:pt x="664291" y="1328583"/>
                </a:moveTo>
                <a:lnTo>
                  <a:pt x="616201" y="1326881"/>
                </a:lnTo>
                <a:lnTo>
                  <a:pt x="568766" y="1321812"/>
                </a:lnTo>
                <a:lnTo>
                  <a:pt x="522127" y="1313432"/>
                </a:lnTo>
                <a:lnTo>
                  <a:pt x="476425" y="1301799"/>
                </a:lnTo>
                <a:lnTo>
                  <a:pt x="431801" y="1286967"/>
                </a:lnTo>
                <a:lnTo>
                  <a:pt x="388397" y="1268994"/>
                </a:lnTo>
                <a:lnTo>
                  <a:pt x="346354" y="1247935"/>
                </a:lnTo>
                <a:lnTo>
                  <a:pt x="305813" y="1223846"/>
                </a:lnTo>
                <a:lnTo>
                  <a:pt x="266915" y="1196785"/>
                </a:lnTo>
                <a:lnTo>
                  <a:pt x="229802" y="1166807"/>
                </a:lnTo>
                <a:lnTo>
                  <a:pt x="194614" y="1133968"/>
                </a:lnTo>
                <a:lnTo>
                  <a:pt x="161776" y="1098781"/>
                </a:lnTo>
                <a:lnTo>
                  <a:pt x="131798" y="1061667"/>
                </a:lnTo>
                <a:lnTo>
                  <a:pt x="104736" y="1022770"/>
                </a:lnTo>
                <a:lnTo>
                  <a:pt x="80648" y="982228"/>
                </a:lnTo>
                <a:lnTo>
                  <a:pt x="59589" y="940185"/>
                </a:lnTo>
                <a:lnTo>
                  <a:pt x="41615" y="896781"/>
                </a:lnTo>
                <a:lnTo>
                  <a:pt x="26784" y="852157"/>
                </a:lnTo>
                <a:lnTo>
                  <a:pt x="15150" y="806455"/>
                </a:lnTo>
                <a:lnTo>
                  <a:pt x="6771" y="759816"/>
                </a:lnTo>
                <a:lnTo>
                  <a:pt x="1702" y="712381"/>
                </a:lnTo>
                <a:lnTo>
                  <a:pt x="0" y="664291"/>
                </a:lnTo>
                <a:lnTo>
                  <a:pt x="1702" y="616201"/>
                </a:lnTo>
                <a:lnTo>
                  <a:pt x="6771" y="568766"/>
                </a:lnTo>
                <a:lnTo>
                  <a:pt x="15150" y="522127"/>
                </a:lnTo>
                <a:lnTo>
                  <a:pt x="26784" y="476425"/>
                </a:lnTo>
                <a:lnTo>
                  <a:pt x="41615" y="431801"/>
                </a:lnTo>
                <a:lnTo>
                  <a:pt x="59589" y="388397"/>
                </a:lnTo>
                <a:lnTo>
                  <a:pt x="80648" y="346354"/>
                </a:lnTo>
                <a:lnTo>
                  <a:pt x="104736" y="305813"/>
                </a:lnTo>
                <a:lnTo>
                  <a:pt x="131798" y="266915"/>
                </a:lnTo>
                <a:lnTo>
                  <a:pt x="161776" y="229802"/>
                </a:lnTo>
                <a:lnTo>
                  <a:pt x="194614" y="194614"/>
                </a:lnTo>
                <a:lnTo>
                  <a:pt x="229802" y="161776"/>
                </a:lnTo>
                <a:lnTo>
                  <a:pt x="266915" y="131798"/>
                </a:lnTo>
                <a:lnTo>
                  <a:pt x="305813" y="104736"/>
                </a:lnTo>
                <a:lnTo>
                  <a:pt x="346354" y="80648"/>
                </a:lnTo>
                <a:lnTo>
                  <a:pt x="388397" y="59589"/>
                </a:lnTo>
                <a:lnTo>
                  <a:pt x="431801" y="41615"/>
                </a:lnTo>
                <a:lnTo>
                  <a:pt x="476425" y="26784"/>
                </a:lnTo>
                <a:lnTo>
                  <a:pt x="522127" y="15150"/>
                </a:lnTo>
                <a:lnTo>
                  <a:pt x="568766" y="6771"/>
                </a:lnTo>
                <a:lnTo>
                  <a:pt x="616201" y="1702"/>
                </a:lnTo>
                <a:lnTo>
                  <a:pt x="664291" y="0"/>
                </a:lnTo>
                <a:lnTo>
                  <a:pt x="712381" y="1702"/>
                </a:lnTo>
                <a:lnTo>
                  <a:pt x="759816" y="6771"/>
                </a:lnTo>
                <a:lnTo>
                  <a:pt x="806455" y="15150"/>
                </a:lnTo>
                <a:lnTo>
                  <a:pt x="852157" y="26784"/>
                </a:lnTo>
                <a:lnTo>
                  <a:pt x="891395" y="39825"/>
                </a:lnTo>
                <a:lnTo>
                  <a:pt x="664291" y="39825"/>
                </a:lnTo>
                <a:lnTo>
                  <a:pt x="614594" y="41764"/>
                </a:lnTo>
                <a:lnTo>
                  <a:pt x="565662" y="47533"/>
                </a:lnTo>
                <a:lnTo>
                  <a:pt x="517669" y="57059"/>
                </a:lnTo>
                <a:lnTo>
                  <a:pt x="470792" y="70267"/>
                </a:lnTo>
                <a:lnTo>
                  <a:pt x="425205" y="87085"/>
                </a:lnTo>
                <a:lnTo>
                  <a:pt x="381083" y="107440"/>
                </a:lnTo>
                <a:lnTo>
                  <a:pt x="338602" y="131257"/>
                </a:lnTo>
                <a:lnTo>
                  <a:pt x="297938" y="158465"/>
                </a:lnTo>
                <a:lnTo>
                  <a:pt x="259264" y="188990"/>
                </a:lnTo>
                <a:lnTo>
                  <a:pt x="222758" y="222758"/>
                </a:lnTo>
                <a:lnTo>
                  <a:pt x="188990" y="259265"/>
                </a:lnTo>
                <a:lnTo>
                  <a:pt x="158465" y="297938"/>
                </a:lnTo>
                <a:lnTo>
                  <a:pt x="131257" y="338602"/>
                </a:lnTo>
                <a:lnTo>
                  <a:pt x="107440" y="381083"/>
                </a:lnTo>
                <a:lnTo>
                  <a:pt x="87085" y="425205"/>
                </a:lnTo>
                <a:lnTo>
                  <a:pt x="70267" y="470792"/>
                </a:lnTo>
                <a:lnTo>
                  <a:pt x="57058" y="517669"/>
                </a:lnTo>
                <a:lnTo>
                  <a:pt x="47533" y="565662"/>
                </a:lnTo>
                <a:lnTo>
                  <a:pt x="41764" y="614594"/>
                </a:lnTo>
                <a:lnTo>
                  <a:pt x="39825" y="664291"/>
                </a:lnTo>
                <a:lnTo>
                  <a:pt x="41764" y="713988"/>
                </a:lnTo>
                <a:lnTo>
                  <a:pt x="47533" y="762921"/>
                </a:lnTo>
                <a:lnTo>
                  <a:pt x="57058" y="810913"/>
                </a:lnTo>
                <a:lnTo>
                  <a:pt x="70267" y="857791"/>
                </a:lnTo>
                <a:lnTo>
                  <a:pt x="87085" y="903378"/>
                </a:lnTo>
                <a:lnTo>
                  <a:pt x="107440" y="947499"/>
                </a:lnTo>
                <a:lnTo>
                  <a:pt x="131257" y="989980"/>
                </a:lnTo>
                <a:lnTo>
                  <a:pt x="158465" y="1030645"/>
                </a:lnTo>
                <a:lnTo>
                  <a:pt x="188990" y="1069318"/>
                </a:lnTo>
                <a:lnTo>
                  <a:pt x="222758" y="1105825"/>
                </a:lnTo>
                <a:lnTo>
                  <a:pt x="259264" y="1139593"/>
                </a:lnTo>
                <a:lnTo>
                  <a:pt x="297938" y="1170117"/>
                </a:lnTo>
                <a:lnTo>
                  <a:pt x="338602" y="1197325"/>
                </a:lnTo>
                <a:lnTo>
                  <a:pt x="381083" y="1221143"/>
                </a:lnTo>
                <a:lnTo>
                  <a:pt x="425205" y="1241498"/>
                </a:lnTo>
                <a:lnTo>
                  <a:pt x="470792" y="1258316"/>
                </a:lnTo>
                <a:lnTo>
                  <a:pt x="517669" y="1271524"/>
                </a:lnTo>
                <a:lnTo>
                  <a:pt x="565662" y="1281049"/>
                </a:lnTo>
                <a:lnTo>
                  <a:pt x="614594" y="1286818"/>
                </a:lnTo>
                <a:lnTo>
                  <a:pt x="664291" y="1288757"/>
                </a:lnTo>
                <a:lnTo>
                  <a:pt x="891394" y="1288757"/>
                </a:lnTo>
                <a:lnTo>
                  <a:pt x="852157" y="1301799"/>
                </a:lnTo>
                <a:lnTo>
                  <a:pt x="806455" y="1313433"/>
                </a:lnTo>
                <a:lnTo>
                  <a:pt x="759815" y="1321812"/>
                </a:lnTo>
                <a:lnTo>
                  <a:pt x="712379" y="1326881"/>
                </a:lnTo>
                <a:lnTo>
                  <a:pt x="664291" y="1328583"/>
                </a:lnTo>
                <a:close/>
              </a:path>
              <a:path w="1329054" h="1329054" extrusionOk="0">
                <a:moveTo>
                  <a:pt x="891394" y="1288757"/>
                </a:moveTo>
                <a:lnTo>
                  <a:pt x="664291" y="1288757"/>
                </a:lnTo>
                <a:lnTo>
                  <a:pt x="713988" y="1286818"/>
                </a:lnTo>
                <a:lnTo>
                  <a:pt x="762921" y="1281049"/>
                </a:lnTo>
                <a:lnTo>
                  <a:pt x="810913" y="1271524"/>
                </a:lnTo>
                <a:lnTo>
                  <a:pt x="857791" y="1258316"/>
                </a:lnTo>
                <a:lnTo>
                  <a:pt x="903378" y="1241498"/>
                </a:lnTo>
                <a:lnTo>
                  <a:pt x="947499" y="1221143"/>
                </a:lnTo>
                <a:lnTo>
                  <a:pt x="989980" y="1197325"/>
                </a:lnTo>
                <a:lnTo>
                  <a:pt x="1030645" y="1170117"/>
                </a:lnTo>
                <a:lnTo>
                  <a:pt x="1069318" y="1139593"/>
                </a:lnTo>
                <a:lnTo>
                  <a:pt x="1105825" y="1105825"/>
                </a:lnTo>
                <a:lnTo>
                  <a:pt x="1139593" y="1069318"/>
                </a:lnTo>
                <a:lnTo>
                  <a:pt x="1170117" y="1030645"/>
                </a:lnTo>
                <a:lnTo>
                  <a:pt x="1197325" y="989980"/>
                </a:lnTo>
                <a:lnTo>
                  <a:pt x="1221143" y="947499"/>
                </a:lnTo>
                <a:lnTo>
                  <a:pt x="1241498" y="903378"/>
                </a:lnTo>
                <a:lnTo>
                  <a:pt x="1258316" y="857791"/>
                </a:lnTo>
                <a:lnTo>
                  <a:pt x="1271524" y="810913"/>
                </a:lnTo>
                <a:lnTo>
                  <a:pt x="1281049" y="762921"/>
                </a:lnTo>
                <a:lnTo>
                  <a:pt x="1286818" y="713988"/>
                </a:lnTo>
                <a:lnTo>
                  <a:pt x="1288757" y="664291"/>
                </a:lnTo>
                <a:lnTo>
                  <a:pt x="1286818" y="614594"/>
                </a:lnTo>
                <a:lnTo>
                  <a:pt x="1281049" y="565662"/>
                </a:lnTo>
                <a:lnTo>
                  <a:pt x="1271524" y="517669"/>
                </a:lnTo>
                <a:lnTo>
                  <a:pt x="1258316" y="470792"/>
                </a:lnTo>
                <a:lnTo>
                  <a:pt x="1241498" y="425205"/>
                </a:lnTo>
                <a:lnTo>
                  <a:pt x="1221143" y="381083"/>
                </a:lnTo>
                <a:lnTo>
                  <a:pt x="1197325" y="338602"/>
                </a:lnTo>
                <a:lnTo>
                  <a:pt x="1170117" y="297938"/>
                </a:lnTo>
                <a:lnTo>
                  <a:pt x="1139593" y="259264"/>
                </a:lnTo>
                <a:lnTo>
                  <a:pt x="1105825" y="222758"/>
                </a:lnTo>
                <a:lnTo>
                  <a:pt x="1069318" y="188990"/>
                </a:lnTo>
                <a:lnTo>
                  <a:pt x="1030645" y="158465"/>
                </a:lnTo>
                <a:lnTo>
                  <a:pt x="989980" y="131257"/>
                </a:lnTo>
                <a:lnTo>
                  <a:pt x="947499" y="107440"/>
                </a:lnTo>
                <a:lnTo>
                  <a:pt x="903378" y="87085"/>
                </a:lnTo>
                <a:lnTo>
                  <a:pt x="857791" y="70267"/>
                </a:lnTo>
                <a:lnTo>
                  <a:pt x="810913" y="57059"/>
                </a:lnTo>
                <a:lnTo>
                  <a:pt x="762921" y="47533"/>
                </a:lnTo>
                <a:lnTo>
                  <a:pt x="713988" y="41764"/>
                </a:lnTo>
                <a:lnTo>
                  <a:pt x="664291" y="39825"/>
                </a:lnTo>
                <a:lnTo>
                  <a:pt x="891395" y="39825"/>
                </a:lnTo>
                <a:lnTo>
                  <a:pt x="940185" y="59589"/>
                </a:lnTo>
                <a:lnTo>
                  <a:pt x="982228" y="80648"/>
                </a:lnTo>
                <a:lnTo>
                  <a:pt x="1022770" y="104736"/>
                </a:lnTo>
                <a:lnTo>
                  <a:pt x="1061667" y="131798"/>
                </a:lnTo>
                <a:lnTo>
                  <a:pt x="1098781" y="161776"/>
                </a:lnTo>
                <a:lnTo>
                  <a:pt x="1133968" y="194614"/>
                </a:lnTo>
                <a:lnTo>
                  <a:pt x="1166807" y="229862"/>
                </a:lnTo>
                <a:lnTo>
                  <a:pt x="1196785" y="267012"/>
                </a:lnTo>
                <a:lnTo>
                  <a:pt x="1223846" y="305928"/>
                </a:lnTo>
                <a:lnTo>
                  <a:pt x="1247934" y="346471"/>
                </a:lnTo>
                <a:lnTo>
                  <a:pt x="1268994" y="388505"/>
                </a:lnTo>
                <a:lnTo>
                  <a:pt x="1286967" y="431891"/>
                </a:lnTo>
                <a:lnTo>
                  <a:pt x="1301799" y="476492"/>
                </a:lnTo>
                <a:lnTo>
                  <a:pt x="1313432" y="522170"/>
                </a:lnTo>
                <a:lnTo>
                  <a:pt x="1321812" y="568788"/>
                </a:lnTo>
                <a:lnTo>
                  <a:pt x="1326881" y="616207"/>
                </a:lnTo>
                <a:lnTo>
                  <a:pt x="1328583" y="664291"/>
                </a:lnTo>
                <a:lnTo>
                  <a:pt x="1326881" y="712381"/>
                </a:lnTo>
                <a:lnTo>
                  <a:pt x="1321812" y="759816"/>
                </a:lnTo>
                <a:lnTo>
                  <a:pt x="1313432" y="806455"/>
                </a:lnTo>
                <a:lnTo>
                  <a:pt x="1301799" y="852157"/>
                </a:lnTo>
                <a:lnTo>
                  <a:pt x="1286967" y="896781"/>
                </a:lnTo>
                <a:lnTo>
                  <a:pt x="1268994" y="940185"/>
                </a:lnTo>
                <a:lnTo>
                  <a:pt x="1247934" y="982228"/>
                </a:lnTo>
                <a:lnTo>
                  <a:pt x="1223846" y="1022770"/>
                </a:lnTo>
                <a:lnTo>
                  <a:pt x="1196785" y="1061667"/>
                </a:lnTo>
                <a:lnTo>
                  <a:pt x="1166807" y="1098781"/>
                </a:lnTo>
                <a:lnTo>
                  <a:pt x="1133968" y="1133968"/>
                </a:lnTo>
                <a:lnTo>
                  <a:pt x="1098781" y="1166807"/>
                </a:lnTo>
                <a:lnTo>
                  <a:pt x="1061667" y="1196785"/>
                </a:lnTo>
                <a:lnTo>
                  <a:pt x="1022769" y="1223846"/>
                </a:lnTo>
                <a:lnTo>
                  <a:pt x="982228" y="1247935"/>
                </a:lnTo>
                <a:lnTo>
                  <a:pt x="940185" y="1268994"/>
                </a:lnTo>
                <a:lnTo>
                  <a:pt x="896781" y="1286967"/>
                </a:lnTo>
                <a:lnTo>
                  <a:pt x="891394" y="1288757"/>
                </a:lnTo>
                <a:close/>
              </a:path>
            </a:pathLst>
          </a:custGeom>
          <a:solidFill>
            <a:srgbClr val="7DA3C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40" name="Google Shape;140;p11"/>
          <p:cNvPicPr preferRelativeResize="0"/>
          <p:nvPr/>
        </p:nvPicPr>
        <p:blipFill rotWithShape="1">
          <a:blip r:embed="rId5">
            <a:alphaModFix/>
          </a:blip>
          <a:srcRect/>
          <a:stretch/>
        </p:blipFill>
        <p:spPr>
          <a:xfrm>
            <a:off x="14321984" y="2849451"/>
            <a:ext cx="1279741" cy="1279741"/>
          </a:xfrm>
          <a:prstGeom prst="rect">
            <a:avLst/>
          </a:prstGeom>
          <a:noFill/>
          <a:ln>
            <a:noFill/>
          </a:ln>
        </p:spPr>
      </p:pic>
      <p:sp>
        <p:nvSpPr>
          <p:cNvPr id="141" name="Google Shape;141;p11"/>
          <p:cNvSpPr/>
          <p:nvPr/>
        </p:nvSpPr>
        <p:spPr>
          <a:xfrm>
            <a:off x="3098729" y="2189330"/>
            <a:ext cx="499109" cy="432434"/>
          </a:xfrm>
          <a:custGeom>
            <a:avLst/>
            <a:gdLst/>
            <a:ahLst/>
            <a:cxnLst/>
            <a:rect l="l" t="t" r="r" b="b"/>
            <a:pathLst>
              <a:path w="499110" h="432435" extrusionOk="0">
                <a:moveTo>
                  <a:pt x="0" y="0"/>
                </a:moveTo>
                <a:lnTo>
                  <a:pt x="499089" y="0"/>
                </a:lnTo>
                <a:lnTo>
                  <a:pt x="249544" y="432211"/>
                </a:lnTo>
                <a:lnTo>
                  <a:pt x="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11"/>
          <p:cNvSpPr/>
          <p:nvPr/>
        </p:nvSpPr>
        <p:spPr>
          <a:xfrm>
            <a:off x="8894385" y="2189330"/>
            <a:ext cx="499109" cy="432434"/>
          </a:xfrm>
          <a:custGeom>
            <a:avLst/>
            <a:gdLst/>
            <a:ahLst/>
            <a:cxnLst/>
            <a:rect l="l" t="t" r="r" b="b"/>
            <a:pathLst>
              <a:path w="499109" h="432435" extrusionOk="0">
                <a:moveTo>
                  <a:pt x="0" y="0"/>
                </a:moveTo>
                <a:lnTo>
                  <a:pt x="499089" y="0"/>
                </a:lnTo>
                <a:lnTo>
                  <a:pt x="249544" y="432211"/>
                </a:lnTo>
                <a:lnTo>
                  <a:pt x="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11"/>
          <p:cNvSpPr/>
          <p:nvPr/>
        </p:nvSpPr>
        <p:spPr>
          <a:xfrm>
            <a:off x="14712753" y="2189330"/>
            <a:ext cx="499109" cy="432434"/>
          </a:xfrm>
          <a:custGeom>
            <a:avLst/>
            <a:gdLst/>
            <a:ahLst/>
            <a:cxnLst/>
            <a:rect l="l" t="t" r="r" b="b"/>
            <a:pathLst>
              <a:path w="499109" h="432435" extrusionOk="0">
                <a:moveTo>
                  <a:pt x="0" y="0"/>
                </a:moveTo>
                <a:lnTo>
                  <a:pt x="499089" y="0"/>
                </a:lnTo>
                <a:lnTo>
                  <a:pt x="249544" y="432211"/>
                </a:lnTo>
                <a:lnTo>
                  <a:pt x="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4" name="Google Shape;144;p11"/>
          <p:cNvGrpSpPr/>
          <p:nvPr/>
        </p:nvGrpSpPr>
        <p:grpSpPr>
          <a:xfrm>
            <a:off x="8963705" y="3215781"/>
            <a:ext cx="361198" cy="476076"/>
            <a:chOff x="8963705" y="3215781"/>
            <a:chExt cx="361198" cy="476076"/>
          </a:xfrm>
        </p:grpSpPr>
        <p:pic>
          <p:nvPicPr>
            <p:cNvPr id="145" name="Google Shape;145;p11"/>
            <p:cNvPicPr preferRelativeResize="0"/>
            <p:nvPr/>
          </p:nvPicPr>
          <p:blipFill rotWithShape="1">
            <a:blip r:embed="rId6">
              <a:alphaModFix/>
            </a:blip>
            <a:srcRect/>
            <a:stretch/>
          </p:blipFill>
          <p:spPr>
            <a:xfrm>
              <a:off x="8963705" y="3215781"/>
              <a:ext cx="92591" cy="186158"/>
            </a:xfrm>
            <a:prstGeom prst="rect">
              <a:avLst/>
            </a:prstGeom>
            <a:noFill/>
            <a:ln>
              <a:noFill/>
            </a:ln>
          </p:spPr>
        </p:pic>
        <p:pic>
          <p:nvPicPr>
            <p:cNvPr id="146" name="Google Shape;146;p11"/>
            <p:cNvPicPr preferRelativeResize="0"/>
            <p:nvPr/>
          </p:nvPicPr>
          <p:blipFill rotWithShape="1">
            <a:blip r:embed="rId7">
              <a:alphaModFix/>
            </a:blip>
            <a:srcRect/>
            <a:stretch/>
          </p:blipFill>
          <p:spPr>
            <a:xfrm>
              <a:off x="9097936" y="3311508"/>
              <a:ext cx="92599" cy="67898"/>
            </a:xfrm>
            <a:prstGeom prst="rect">
              <a:avLst/>
            </a:prstGeom>
            <a:noFill/>
            <a:ln>
              <a:noFill/>
            </a:ln>
          </p:spPr>
        </p:pic>
        <p:sp>
          <p:nvSpPr>
            <p:cNvPr id="147" name="Google Shape;147;p11"/>
            <p:cNvSpPr/>
            <p:nvPr/>
          </p:nvSpPr>
          <p:spPr>
            <a:xfrm>
              <a:off x="9232193" y="3421347"/>
              <a:ext cx="92710" cy="270510"/>
            </a:xfrm>
            <a:custGeom>
              <a:avLst/>
              <a:gdLst/>
              <a:ahLst/>
              <a:cxnLst/>
              <a:rect l="l" t="t" r="r" b="b"/>
              <a:pathLst>
                <a:path w="92709" h="270510" extrusionOk="0">
                  <a:moveTo>
                    <a:pt x="92564" y="270322"/>
                  </a:moveTo>
                  <a:lnTo>
                    <a:pt x="0" y="270322"/>
                  </a:lnTo>
                  <a:lnTo>
                    <a:pt x="0" y="211646"/>
                  </a:lnTo>
                  <a:lnTo>
                    <a:pt x="15269" y="187913"/>
                  </a:lnTo>
                  <a:lnTo>
                    <a:pt x="26698" y="161911"/>
                  </a:lnTo>
                  <a:lnTo>
                    <a:pt x="33865" y="134059"/>
                  </a:lnTo>
                  <a:lnTo>
                    <a:pt x="36348" y="104772"/>
                  </a:lnTo>
                  <a:lnTo>
                    <a:pt x="33975" y="76152"/>
                  </a:lnTo>
                  <a:lnTo>
                    <a:pt x="27122" y="48891"/>
                  </a:lnTo>
                  <a:lnTo>
                    <a:pt x="16181" y="23377"/>
                  </a:lnTo>
                  <a:lnTo>
                    <a:pt x="1547" y="0"/>
                  </a:lnTo>
                  <a:lnTo>
                    <a:pt x="92564" y="0"/>
                  </a:lnTo>
                  <a:lnTo>
                    <a:pt x="92564" y="270322"/>
                  </a:lnTo>
                  <a:close/>
                </a:path>
              </a:pathLst>
            </a:custGeom>
            <a:solidFill>
              <a:srgbClr val="9DB8D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48" name="Google Shape;148;p11"/>
          <p:cNvSpPr/>
          <p:nvPr/>
        </p:nvSpPr>
        <p:spPr>
          <a:xfrm>
            <a:off x="8867415" y="3167574"/>
            <a:ext cx="36195" cy="574675"/>
          </a:xfrm>
          <a:custGeom>
            <a:avLst/>
            <a:gdLst/>
            <a:ahLst/>
            <a:cxnLst/>
            <a:rect l="l" t="t" r="r" b="b"/>
            <a:pathLst>
              <a:path w="36195" h="574675" extrusionOk="0">
                <a:moveTo>
                  <a:pt x="0" y="574509"/>
                </a:moveTo>
                <a:lnTo>
                  <a:pt x="0" y="18080"/>
                </a:lnTo>
                <a:lnTo>
                  <a:pt x="1416" y="11041"/>
                </a:lnTo>
                <a:lnTo>
                  <a:pt x="5279" y="5294"/>
                </a:lnTo>
                <a:lnTo>
                  <a:pt x="11012" y="1420"/>
                </a:lnTo>
                <a:lnTo>
                  <a:pt x="18036" y="0"/>
                </a:lnTo>
                <a:lnTo>
                  <a:pt x="25068" y="1420"/>
                </a:lnTo>
                <a:lnTo>
                  <a:pt x="30809" y="5294"/>
                </a:lnTo>
                <a:lnTo>
                  <a:pt x="34679" y="11041"/>
                </a:lnTo>
                <a:lnTo>
                  <a:pt x="36099" y="18080"/>
                </a:lnTo>
                <a:lnTo>
                  <a:pt x="36099" y="527700"/>
                </a:lnTo>
                <a:lnTo>
                  <a:pt x="0" y="574509"/>
                </a:lnTo>
                <a:close/>
              </a:path>
            </a:pathLst>
          </a:custGeom>
          <a:solidFill>
            <a:srgbClr val="9DB8D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11"/>
          <p:cNvSpPr/>
          <p:nvPr/>
        </p:nvSpPr>
        <p:spPr>
          <a:xfrm>
            <a:off x="8825052" y="3371544"/>
            <a:ext cx="638175" cy="490855"/>
          </a:xfrm>
          <a:custGeom>
            <a:avLst/>
            <a:gdLst/>
            <a:ahLst/>
            <a:cxnLst/>
            <a:rect l="l" t="t" r="r" b="b"/>
            <a:pathLst>
              <a:path w="638175" h="490854" extrusionOk="0">
                <a:moveTo>
                  <a:pt x="415899" y="146507"/>
                </a:moveTo>
                <a:lnTo>
                  <a:pt x="409524" y="102501"/>
                </a:lnTo>
                <a:lnTo>
                  <a:pt x="394436" y="71386"/>
                </a:lnTo>
                <a:lnTo>
                  <a:pt x="394436" y="127152"/>
                </a:lnTo>
                <a:lnTo>
                  <a:pt x="392150" y="175031"/>
                </a:lnTo>
                <a:lnTo>
                  <a:pt x="370992" y="219862"/>
                </a:lnTo>
                <a:lnTo>
                  <a:pt x="334073" y="252920"/>
                </a:lnTo>
                <a:lnTo>
                  <a:pt x="288861" y="268719"/>
                </a:lnTo>
                <a:lnTo>
                  <a:pt x="241046" y="266446"/>
                </a:lnTo>
                <a:lnTo>
                  <a:pt x="196265" y="245262"/>
                </a:lnTo>
                <a:lnTo>
                  <a:pt x="163220" y="208305"/>
                </a:lnTo>
                <a:lnTo>
                  <a:pt x="147434" y="163055"/>
                </a:lnTo>
                <a:lnTo>
                  <a:pt x="149720" y="115189"/>
                </a:lnTo>
                <a:lnTo>
                  <a:pt x="170891" y="70358"/>
                </a:lnTo>
                <a:lnTo>
                  <a:pt x="207797" y="37299"/>
                </a:lnTo>
                <a:lnTo>
                  <a:pt x="252996" y="21488"/>
                </a:lnTo>
                <a:lnTo>
                  <a:pt x="300824" y="23774"/>
                </a:lnTo>
                <a:lnTo>
                  <a:pt x="345617" y="44958"/>
                </a:lnTo>
                <a:lnTo>
                  <a:pt x="378637" y="81902"/>
                </a:lnTo>
                <a:lnTo>
                  <a:pt x="394436" y="127152"/>
                </a:lnTo>
                <a:lnTo>
                  <a:pt x="394436" y="71386"/>
                </a:lnTo>
                <a:lnTo>
                  <a:pt x="357682" y="28778"/>
                </a:lnTo>
                <a:lnTo>
                  <a:pt x="316560" y="7289"/>
                </a:lnTo>
                <a:lnTo>
                  <a:pt x="272326" y="0"/>
                </a:lnTo>
                <a:lnTo>
                  <a:pt x="228371" y="6388"/>
                </a:lnTo>
                <a:lnTo>
                  <a:pt x="188036" y="25971"/>
                </a:lnTo>
                <a:lnTo>
                  <a:pt x="154724" y="58280"/>
                </a:lnTo>
                <a:lnTo>
                  <a:pt x="132626" y="101409"/>
                </a:lnTo>
                <a:lnTo>
                  <a:pt x="125996" y="147764"/>
                </a:lnTo>
                <a:lnTo>
                  <a:pt x="134277" y="193497"/>
                </a:lnTo>
                <a:lnTo>
                  <a:pt x="156883" y="234746"/>
                </a:lnTo>
                <a:lnTo>
                  <a:pt x="0" y="445160"/>
                </a:lnTo>
                <a:lnTo>
                  <a:pt x="60629" y="490461"/>
                </a:lnTo>
                <a:lnTo>
                  <a:pt x="217512" y="280047"/>
                </a:lnTo>
                <a:lnTo>
                  <a:pt x="263461" y="290017"/>
                </a:lnTo>
                <a:lnTo>
                  <a:pt x="309613" y="284949"/>
                </a:lnTo>
                <a:lnTo>
                  <a:pt x="320255" y="280047"/>
                </a:lnTo>
                <a:lnTo>
                  <a:pt x="344906" y="268719"/>
                </a:lnTo>
                <a:lnTo>
                  <a:pt x="352132" y="265404"/>
                </a:lnTo>
                <a:lnTo>
                  <a:pt x="387159" y="231940"/>
                </a:lnTo>
                <a:lnTo>
                  <a:pt x="408609" y="190779"/>
                </a:lnTo>
                <a:lnTo>
                  <a:pt x="415899" y="146507"/>
                </a:lnTo>
                <a:close/>
              </a:path>
              <a:path w="638175" h="490854" extrusionOk="0">
                <a:moveTo>
                  <a:pt x="638136" y="374345"/>
                </a:moveTo>
                <a:lnTo>
                  <a:pt x="636714" y="367309"/>
                </a:lnTo>
                <a:lnTo>
                  <a:pt x="632853" y="361556"/>
                </a:lnTo>
                <a:lnTo>
                  <a:pt x="627100" y="357682"/>
                </a:lnTo>
                <a:lnTo>
                  <a:pt x="620077" y="356260"/>
                </a:lnTo>
                <a:lnTo>
                  <a:pt x="177711" y="356260"/>
                </a:lnTo>
                <a:lnTo>
                  <a:pt x="149821" y="392430"/>
                </a:lnTo>
                <a:lnTo>
                  <a:pt x="620077" y="392430"/>
                </a:lnTo>
                <a:lnTo>
                  <a:pt x="627100" y="391007"/>
                </a:lnTo>
                <a:lnTo>
                  <a:pt x="632853" y="387134"/>
                </a:lnTo>
                <a:lnTo>
                  <a:pt x="636714" y="381381"/>
                </a:lnTo>
                <a:lnTo>
                  <a:pt x="638136" y="374345"/>
                </a:lnTo>
                <a:close/>
              </a:path>
            </a:pathLst>
          </a:custGeom>
          <a:solidFill>
            <a:srgbClr val="9DB8D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0" name="Google Shape;150;p11"/>
          <p:cNvPicPr preferRelativeResize="0"/>
          <p:nvPr/>
        </p:nvPicPr>
        <p:blipFill rotWithShape="1">
          <a:blip r:embed="rId8">
            <a:alphaModFix/>
          </a:blip>
          <a:srcRect/>
          <a:stretch/>
        </p:blipFill>
        <p:spPr>
          <a:xfrm>
            <a:off x="15278134" y="227885"/>
            <a:ext cx="2828924" cy="904772"/>
          </a:xfrm>
          <a:prstGeom prst="rect">
            <a:avLst/>
          </a:prstGeom>
          <a:noFill/>
          <a:ln>
            <a:noFill/>
          </a:ln>
        </p:spPr>
      </p:pic>
      <p:sp>
        <p:nvSpPr>
          <p:cNvPr id="152" name="Google Shape;152;p11"/>
          <p:cNvSpPr txBox="1"/>
          <p:nvPr/>
        </p:nvSpPr>
        <p:spPr>
          <a:xfrm>
            <a:off x="1084031" y="4652525"/>
            <a:ext cx="45285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fr-FR" sz="2800">
                <a:solidFill>
                  <a:schemeClr val="lt1"/>
                </a:solidFill>
                <a:latin typeface="Helvetica Neue"/>
                <a:ea typeface="Helvetica Neue"/>
                <a:cs typeface="Helvetica Neue"/>
                <a:sym typeface="Helvetica Neue"/>
              </a:rPr>
              <a:t>Sonder les besoins des français à l’étranger</a:t>
            </a:r>
            <a:r>
              <a:rPr lang="fr-FR" sz="2800" b="0" i="0" u="none" strike="noStrike" cap="none">
                <a:solidFill>
                  <a:schemeClr val="lt1"/>
                </a:solidFill>
                <a:highlight>
                  <a:srgbClr val="FF0000"/>
                </a:highlight>
                <a:latin typeface="Helvetica Neue"/>
                <a:ea typeface="Helvetica Neue"/>
                <a:cs typeface="Helvetica Neue"/>
                <a:sym typeface="Helvetica Neue"/>
              </a:rPr>
              <a:t>  </a:t>
            </a:r>
            <a:endParaRPr sz="1400" b="0" i="0" u="none" strike="noStrike" cap="none">
              <a:solidFill>
                <a:srgbClr val="000000"/>
              </a:solidFill>
              <a:latin typeface="Helvetica Neue"/>
              <a:ea typeface="Helvetica Neue"/>
              <a:cs typeface="Helvetica Neue"/>
              <a:sym typeface="Helvetica Neue"/>
            </a:endParaRPr>
          </a:p>
        </p:txBody>
      </p:sp>
      <p:sp>
        <p:nvSpPr>
          <p:cNvPr id="153" name="Google Shape;153;p11"/>
          <p:cNvSpPr txBox="1"/>
          <p:nvPr/>
        </p:nvSpPr>
        <p:spPr>
          <a:xfrm>
            <a:off x="6861850" y="4527113"/>
            <a:ext cx="45285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fr-FR" sz="2800">
                <a:solidFill>
                  <a:schemeClr val="lt1"/>
                </a:solidFill>
                <a:latin typeface="Helvetica Neue"/>
                <a:ea typeface="Helvetica Neue"/>
                <a:cs typeface="Helvetica Neue"/>
                <a:sym typeface="Helvetica Neue"/>
              </a:rPr>
              <a:t>Analyser </a:t>
            </a:r>
            <a:endParaRPr>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800"/>
              <a:buFont typeface="Arial"/>
              <a:buNone/>
            </a:pPr>
            <a:r>
              <a:rPr lang="fr-FR" sz="2800">
                <a:solidFill>
                  <a:schemeClr val="lt1"/>
                </a:solidFill>
                <a:latin typeface="Helvetica Neue"/>
                <a:ea typeface="Helvetica Neue"/>
                <a:cs typeface="Helvetica Neue"/>
                <a:sym typeface="Helvetica Neue"/>
              </a:rPr>
              <a:t>et comprendre leurs attentes</a:t>
            </a:r>
            <a:endParaRPr sz="1400" b="0" i="0" u="none" strike="noStrike" cap="none">
              <a:solidFill>
                <a:schemeClr val="lt1"/>
              </a:solidFill>
              <a:latin typeface="Helvetica Neue"/>
              <a:ea typeface="Helvetica Neue"/>
              <a:cs typeface="Helvetica Neue"/>
              <a:sym typeface="Helvetica Neue"/>
            </a:endParaRPr>
          </a:p>
        </p:txBody>
      </p:sp>
      <p:sp>
        <p:nvSpPr>
          <p:cNvPr id="154" name="Google Shape;154;p11"/>
          <p:cNvSpPr txBox="1"/>
          <p:nvPr/>
        </p:nvSpPr>
        <p:spPr>
          <a:xfrm>
            <a:off x="12214750" y="4527125"/>
            <a:ext cx="5495100" cy="181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fr-FR" sz="2800">
                <a:solidFill>
                  <a:schemeClr val="lt1"/>
                </a:solidFill>
                <a:latin typeface="Helvetica Neue"/>
                <a:ea typeface="Helvetica Neue"/>
                <a:cs typeface="Helvetica Neue"/>
                <a:sym typeface="Helvetica Neue"/>
              </a:rPr>
              <a:t>Émettre des recommandations  visant à aider Français du Monde - adfe à présenter leurs services de manière efficace</a:t>
            </a:r>
            <a:endParaRPr sz="1400" b="0" i="0" u="none" strike="noStrike" cap="none">
              <a:solidFill>
                <a:srgbClr val="000000"/>
              </a:solidFill>
              <a:latin typeface="Helvetica Neue"/>
              <a:ea typeface="Helvetica Neue"/>
              <a:cs typeface="Helvetica Neue"/>
              <a:sym typeface="Helvetica Neue"/>
            </a:endParaRPr>
          </a:p>
        </p:txBody>
      </p:sp>
      <p:sp>
        <p:nvSpPr>
          <p:cNvPr id="155" name="Google Shape;155;p11"/>
          <p:cNvSpPr txBox="1"/>
          <p:nvPr/>
        </p:nvSpPr>
        <p:spPr>
          <a:xfrm>
            <a:off x="7783452" y="7300296"/>
            <a:ext cx="2685300" cy="1200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3600" b="1">
                <a:solidFill>
                  <a:schemeClr val="lt1"/>
                </a:solidFill>
                <a:latin typeface="Helvetica Neue"/>
                <a:ea typeface="Helvetica Neue"/>
                <a:cs typeface="Helvetica Neue"/>
                <a:sym typeface="Helvetica Neue"/>
              </a:rPr>
              <a:t>Livrable</a:t>
            </a:r>
            <a:endParaRPr sz="1400" b="0" i="0" u="none" strike="noStrike" cap="none">
              <a:solidFill>
                <a:srgbClr val="000000"/>
              </a:solidFill>
              <a:latin typeface="Helvetica Neue"/>
              <a:ea typeface="Helvetica Neue"/>
              <a:cs typeface="Helvetica Neue"/>
              <a:sym typeface="Helvetica Neue"/>
            </a:endParaRPr>
          </a:p>
        </p:txBody>
      </p:sp>
      <p:sp>
        <p:nvSpPr>
          <p:cNvPr id="156" name="Google Shape;156;p11"/>
          <p:cNvSpPr txBox="1"/>
          <p:nvPr/>
        </p:nvSpPr>
        <p:spPr>
          <a:xfrm>
            <a:off x="6401360" y="8571490"/>
            <a:ext cx="5847086" cy="1385100"/>
          </a:xfrm>
          <a:prstGeom prst="rect">
            <a:avLst/>
          </a:prstGeom>
          <a:noFill/>
          <a:ln>
            <a:noFill/>
          </a:ln>
        </p:spPr>
        <p:txBody>
          <a:bodyPr spcFirstLastPara="1" wrap="square" lIns="91425" tIns="45700" rIns="91425" bIns="45700" anchor="t" anchorCtr="0">
            <a:noAutofit/>
          </a:bodyPr>
          <a:lstStyle/>
          <a:p>
            <a:pPr marL="285750" marR="0" lvl="0" indent="-285750" algn="ctr" rtl="0">
              <a:lnSpc>
                <a:spcPct val="100000"/>
              </a:lnSpc>
              <a:spcBef>
                <a:spcPts val="0"/>
              </a:spcBef>
              <a:spcAft>
                <a:spcPts val="0"/>
              </a:spcAft>
              <a:buClr>
                <a:schemeClr val="lt1"/>
              </a:buClr>
              <a:buSzPts val="2800"/>
              <a:buFont typeface="Arial"/>
              <a:buChar char="•"/>
            </a:pPr>
            <a:r>
              <a:rPr lang="fr-FR" sz="2800" dirty="0">
                <a:solidFill>
                  <a:schemeClr val="lt1"/>
                </a:solidFill>
                <a:latin typeface="Helvetica Neue"/>
                <a:ea typeface="Helvetica Neue"/>
                <a:cs typeface="Helvetica Neue"/>
                <a:sym typeface="Helvetica Neue"/>
              </a:rPr>
              <a:t>Rapport Final</a:t>
            </a:r>
            <a:r>
              <a:rPr lang="fr-FR" sz="2800" b="0" i="0" u="none" strike="noStrike" cap="none" dirty="0">
                <a:solidFill>
                  <a:schemeClr val="lt1"/>
                </a:solidFill>
                <a:latin typeface="Helvetica Neue"/>
                <a:ea typeface="Helvetica Neue"/>
                <a:cs typeface="Helvetica Neue"/>
                <a:sym typeface="Helvetica Neue"/>
              </a:rPr>
              <a:t> (</a:t>
            </a:r>
            <a:r>
              <a:rPr lang="fr-FR" sz="2800" dirty="0">
                <a:solidFill>
                  <a:schemeClr val="lt1"/>
                </a:solidFill>
                <a:latin typeface="Helvetica Neue"/>
                <a:ea typeface="Helvetica Neue"/>
                <a:cs typeface="Helvetica Neue"/>
                <a:sym typeface="Helvetica Neue"/>
              </a:rPr>
              <a:t>au format PDF)</a:t>
            </a:r>
            <a:endParaRPr sz="2800" b="0" i="0" u="none" strike="noStrike" cap="none" dirty="0">
              <a:solidFill>
                <a:srgbClr val="FFFF00"/>
              </a:solidFill>
              <a:latin typeface="Helvetica Neue"/>
              <a:ea typeface="Helvetica Neue"/>
              <a:cs typeface="Helvetica Neue"/>
              <a:sym typeface="Helvetica Neue"/>
            </a:endParaRPr>
          </a:p>
        </p:txBody>
      </p:sp>
      <p:sp>
        <p:nvSpPr>
          <p:cNvPr id="157" name="Google Shape;157;p11"/>
          <p:cNvSpPr txBox="1"/>
          <p:nvPr/>
        </p:nvSpPr>
        <p:spPr>
          <a:xfrm>
            <a:off x="2088130" y="1400059"/>
            <a:ext cx="140196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fr-FR" sz="2800" b="0" i="1" u="none" strike="noStrike" cap="none" dirty="0">
                <a:solidFill>
                  <a:srgbClr val="BBAE92"/>
                </a:solidFill>
                <a:latin typeface="Helvetica Neue"/>
                <a:ea typeface="Helvetica Neue"/>
                <a:cs typeface="Helvetica Neue"/>
                <a:sym typeface="Helvetica Neue"/>
              </a:rPr>
              <a:t>L’étude avait pour but de répondre aux objectifs suivants :</a:t>
            </a:r>
            <a:endParaRPr sz="1400" b="0" i="0" u="none" strike="noStrike" cap="none" dirty="0">
              <a:solidFill>
                <a:srgbClr val="000000"/>
              </a:solidFill>
              <a:latin typeface="Helvetica Neue"/>
              <a:ea typeface="Helvetica Neue"/>
              <a:cs typeface="Helvetica Neue"/>
              <a:sym typeface="Helvetica Neue"/>
            </a:endParaRPr>
          </a:p>
        </p:txBody>
      </p:sp>
      <p:sp>
        <p:nvSpPr>
          <p:cNvPr id="158" name="Google Shape;158;p11"/>
          <p:cNvSpPr/>
          <p:nvPr/>
        </p:nvSpPr>
        <p:spPr>
          <a:xfrm>
            <a:off x="748" y="9988288"/>
            <a:ext cx="18286095" cy="299672"/>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 name="Google Shape;159;p11"/>
          <p:cNvSpPr txBox="1">
            <a:spLocks noGrp="1"/>
          </p:cNvSpPr>
          <p:nvPr>
            <p:ph type="sldNum" idx="12"/>
          </p:nvPr>
        </p:nvSpPr>
        <p:spPr>
          <a:xfrm>
            <a:off x="17610602" y="10011224"/>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5</a:t>
            </a:fld>
            <a:endParaRPr/>
          </a:p>
        </p:txBody>
      </p:sp>
      <p:sp>
        <p:nvSpPr>
          <p:cNvPr id="161" name="Google Shape;161;p11"/>
          <p:cNvSpPr txBox="1"/>
          <p:nvPr/>
        </p:nvSpPr>
        <p:spPr>
          <a:xfrm>
            <a:off x="418407" y="0"/>
            <a:ext cx="594995" cy="1165704"/>
          </a:xfrm>
          <a:prstGeom prst="rect">
            <a:avLst/>
          </a:prstGeom>
          <a:noFill/>
          <a:ln>
            <a:noFill/>
          </a:ln>
        </p:spPr>
        <p:txBody>
          <a:bodyPr spcFirstLastPara="1" wrap="square" lIns="0" tIns="11425" rIns="0" bIns="0" anchor="t" anchorCtr="0">
            <a:spAutoFit/>
          </a:bodyPr>
          <a:lstStyle/>
          <a:p>
            <a:pPr marL="12700" marR="0" lvl="0" indent="0" algn="l" rtl="0">
              <a:lnSpc>
                <a:spcPct val="100000"/>
              </a:lnSpc>
              <a:spcBef>
                <a:spcPts val="0"/>
              </a:spcBef>
              <a:spcAft>
                <a:spcPts val="0"/>
              </a:spcAft>
              <a:buClr>
                <a:srgbClr val="000000"/>
              </a:buClr>
              <a:buSzPts val="7500"/>
              <a:buFont typeface="Arial"/>
              <a:buNone/>
            </a:pPr>
            <a:r>
              <a:rPr lang="fr-FR" sz="7500" b="1" i="0" u="none" strike="noStrike" cap="none">
                <a:solidFill>
                  <a:srgbClr val="263B66"/>
                </a:solidFill>
                <a:latin typeface="Trebuchet MS"/>
                <a:ea typeface="Trebuchet MS"/>
                <a:cs typeface="Trebuchet MS"/>
                <a:sym typeface="Trebuchet MS"/>
              </a:rPr>
              <a:t>1</a:t>
            </a:r>
            <a:endParaRPr sz="7500" b="1" i="0" u="none" strike="noStrike" cap="none">
              <a:solidFill>
                <a:schemeClr val="dk1"/>
              </a:solidFill>
              <a:latin typeface="Trebuchet MS"/>
              <a:ea typeface="Trebuchet MS"/>
              <a:cs typeface="Trebuchet MS"/>
              <a:sym typeface="Trebuchet MS"/>
            </a:endParaRPr>
          </a:p>
        </p:txBody>
      </p:sp>
      <p:sp>
        <p:nvSpPr>
          <p:cNvPr id="31" name="Google Shape;69;p1">
            <a:extLst>
              <a:ext uri="{FF2B5EF4-FFF2-40B4-BE49-F238E27FC236}">
                <a16:creationId xmlns:a16="http://schemas.microsoft.com/office/drawing/2014/main" id="{52EADCDB-54B9-684F-9933-899453D4177C}"/>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32" name="Google Shape;117;p4">
            <a:extLst>
              <a:ext uri="{FF2B5EF4-FFF2-40B4-BE49-F238E27FC236}">
                <a16:creationId xmlns:a16="http://schemas.microsoft.com/office/drawing/2014/main" id="{78188EDB-A0E7-75DF-1354-37DF6CFE0073}"/>
              </a:ext>
            </a:extLst>
          </p:cNvPr>
          <p:cNvSpPr txBox="1"/>
          <p:nvPr/>
        </p:nvSpPr>
        <p:spPr>
          <a:xfrm>
            <a:off x="1040614" y="178917"/>
            <a:ext cx="826827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fr-FR" sz="3600" b="1" i="0" u="none" strike="noStrike" cap="none" dirty="0">
                <a:solidFill>
                  <a:schemeClr val="lt1"/>
                </a:solidFill>
                <a:latin typeface="Helvetica Neue"/>
                <a:ea typeface="Helvetica Neue"/>
                <a:cs typeface="Helvetica Neue"/>
                <a:sym typeface="Helvetica Neue"/>
              </a:rPr>
              <a:t>Rappel : contexte et méthodologie</a:t>
            </a:r>
            <a:endParaRPr sz="1400" b="0"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50</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773657" y="2001278"/>
            <a:ext cx="1664238"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L’éducation</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741811" y="2360303"/>
            <a:ext cx="6272609" cy="7786747"/>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cette partie du baromètre, portant sur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seuls les répondants ayant des enfants ont pu répondre. Cela représentait  717 répondants.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ici que les Français appartenant à la 3</a:t>
            </a:r>
            <a:r>
              <a:rPr lang="fr-FR" sz="2000" baseline="30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ème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circonscription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accès facilité à l’université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dispositif scolaire local</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cours de français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enfants dans son pays d’accueil</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remarque que les répondants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attachent plus d’importance aux critères proposés en 2022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que lors du baromètre de 2019.</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le dispositif scolaire local est devenu plus important que de bénéficier de cours de français, ce qui n’était pas le cas en 2019</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F7931316-3FCE-F47F-C641-84383DA31832}"/>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A4C47818-ECE3-E279-3DEC-D347B705889E}"/>
              </a:ext>
            </a:extLst>
          </p:cNvPr>
          <p:cNvPicPr>
            <a:picLocks noChangeAspect="1"/>
          </p:cNvPicPr>
          <p:nvPr/>
        </p:nvPicPr>
        <p:blipFill>
          <a:blip r:embed="rId6"/>
          <a:stretch>
            <a:fillRect/>
          </a:stretch>
        </p:blipFill>
        <p:spPr>
          <a:xfrm>
            <a:off x="273580" y="2663415"/>
            <a:ext cx="10638590" cy="2348519"/>
          </a:xfrm>
          <a:prstGeom prst="rect">
            <a:avLst/>
          </a:prstGeom>
        </p:spPr>
      </p:pic>
      <p:pic>
        <p:nvPicPr>
          <p:cNvPr id="6" name="Image 5">
            <a:extLst>
              <a:ext uri="{FF2B5EF4-FFF2-40B4-BE49-F238E27FC236}">
                <a16:creationId xmlns:a16="http://schemas.microsoft.com/office/drawing/2014/main" id="{EE92D1CE-939A-9F73-1319-570B135EEC35}"/>
              </a:ext>
            </a:extLst>
          </p:cNvPr>
          <p:cNvPicPr>
            <a:picLocks noChangeAspect="1"/>
          </p:cNvPicPr>
          <p:nvPr/>
        </p:nvPicPr>
        <p:blipFill>
          <a:blip r:embed="rId7"/>
          <a:stretch>
            <a:fillRect/>
          </a:stretch>
        </p:blipFill>
        <p:spPr>
          <a:xfrm>
            <a:off x="738323" y="5110630"/>
            <a:ext cx="10638590" cy="2335055"/>
          </a:xfrm>
          <a:prstGeom prst="rect">
            <a:avLst/>
          </a:prstGeom>
        </p:spPr>
      </p:pic>
      <p:pic>
        <p:nvPicPr>
          <p:cNvPr id="8" name="Image 7">
            <a:extLst>
              <a:ext uri="{FF2B5EF4-FFF2-40B4-BE49-F238E27FC236}">
                <a16:creationId xmlns:a16="http://schemas.microsoft.com/office/drawing/2014/main" id="{3972EE4E-B31B-35B7-9C66-8735B2FE97EC}"/>
              </a:ext>
            </a:extLst>
          </p:cNvPr>
          <p:cNvPicPr>
            <a:picLocks noChangeAspect="1"/>
          </p:cNvPicPr>
          <p:nvPr/>
        </p:nvPicPr>
        <p:blipFill>
          <a:blip r:embed="rId8"/>
          <a:stretch>
            <a:fillRect/>
          </a:stretch>
        </p:blipFill>
        <p:spPr>
          <a:xfrm>
            <a:off x="4142304" y="7643077"/>
            <a:ext cx="3514229" cy="2262723"/>
          </a:xfrm>
          <a:prstGeom prst="rect">
            <a:avLst/>
          </a:prstGeom>
        </p:spPr>
      </p:pic>
      <p:sp>
        <p:nvSpPr>
          <p:cNvPr id="24" name="Google Shape;351;p11">
            <a:extLst>
              <a:ext uri="{FF2B5EF4-FFF2-40B4-BE49-F238E27FC236}">
                <a16:creationId xmlns:a16="http://schemas.microsoft.com/office/drawing/2014/main" id="{778555C7-663B-9F9F-9A02-9E1AE3B6F221}"/>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Troisième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0645150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51</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28458" y="2162335"/>
            <a:ext cx="7726795"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actions menées en direction des Français de l’étranger</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2262631" y="5265896"/>
            <a:ext cx="5228266" cy="3323987"/>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Français de l’étranger appartenant à la troisième circonscription affirment qu’ils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connaissent peu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actions menées en direction des Français de l’étranger particulièrement celles des sénateurs.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D52DFF8A-39D3-4C7D-0561-65666859E2B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97B1C1C8-9584-1074-949E-276EE40B8448}"/>
              </a:ext>
            </a:extLst>
          </p:cNvPr>
          <p:cNvPicPr>
            <a:picLocks noChangeAspect="1"/>
          </p:cNvPicPr>
          <p:nvPr/>
        </p:nvPicPr>
        <p:blipFill>
          <a:blip r:embed="rId6"/>
          <a:stretch>
            <a:fillRect/>
          </a:stretch>
        </p:blipFill>
        <p:spPr>
          <a:xfrm>
            <a:off x="0" y="2744192"/>
            <a:ext cx="11655058" cy="3135498"/>
          </a:xfrm>
          <a:prstGeom prst="rect">
            <a:avLst/>
          </a:prstGeom>
        </p:spPr>
      </p:pic>
      <p:pic>
        <p:nvPicPr>
          <p:cNvPr id="7" name="Image 6">
            <a:extLst>
              <a:ext uri="{FF2B5EF4-FFF2-40B4-BE49-F238E27FC236}">
                <a16:creationId xmlns:a16="http://schemas.microsoft.com/office/drawing/2014/main" id="{B15B8C9A-A418-5294-401A-B7FB67EF0F6A}"/>
              </a:ext>
            </a:extLst>
          </p:cNvPr>
          <p:cNvPicPr>
            <a:picLocks noChangeAspect="1"/>
          </p:cNvPicPr>
          <p:nvPr/>
        </p:nvPicPr>
        <p:blipFill>
          <a:blip r:embed="rId7"/>
          <a:stretch>
            <a:fillRect/>
          </a:stretch>
        </p:blipFill>
        <p:spPr>
          <a:xfrm>
            <a:off x="90985" y="6456886"/>
            <a:ext cx="11655058" cy="2837647"/>
          </a:xfrm>
          <a:prstGeom prst="rect">
            <a:avLst/>
          </a:prstGeom>
        </p:spPr>
      </p:pic>
      <p:sp>
        <p:nvSpPr>
          <p:cNvPr id="21" name="Google Shape;351;p11">
            <a:extLst>
              <a:ext uri="{FF2B5EF4-FFF2-40B4-BE49-F238E27FC236}">
                <a16:creationId xmlns:a16="http://schemas.microsoft.com/office/drawing/2014/main" id="{948CD614-7D0E-621C-F638-543A6017C301}"/>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Troisième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8569997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52</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30862" y="2052797"/>
            <a:ext cx="124585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L’emploi</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664033" y="3238560"/>
            <a:ext cx="5955630" cy="7171194"/>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 le thème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l’emploi</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on constate ici que les Français appartenant à la troisième circonscription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d’une formation professionnelle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son pays d’accueil.</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Travailler à l’étranger tout en continuant à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cotiser</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la retraite 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a aussi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augmenté</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depuis 2019.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l’importance moyenne de travailler à l’étranger tout en continuant à cotiser pour la retraite en France était de 3,53/5 en 2019 contre 4,07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A5458D65-D918-4292-E82B-88CF17FB98F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A52B2EED-8407-38E9-C677-1578D2EEF9DB}"/>
              </a:ext>
            </a:extLst>
          </p:cNvPr>
          <p:cNvPicPr>
            <a:picLocks noChangeAspect="1"/>
          </p:cNvPicPr>
          <p:nvPr/>
        </p:nvPicPr>
        <p:blipFill>
          <a:blip r:embed="rId6"/>
          <a:stretch>
            <a:fillRect/>
          </a:stretch>
        </p:blipFill>
        <p:spPr>
          <a:xfrm>
            <a:off x="287337" y="2711353"/>
            <a:ext cx="10843296" cy="2363941"/>
          </a:xfrm>
          <a:prstGeom prst="rect">
            <a:avLst/>
          </a:prstGeom>
        </p:spPr>
      </p:pic>
      <p:pic>
        <p:nvPicPr>
          <p:cNvPr id="6" name="Image 5">
            <a:extLst>
              <a:ext uri="{FF2B5EF4-FFF2-40B4-BE49-F238E27FC236}">
                <a16:creationId xmlns:a16="http://schemas.microsoft.com/office/drawing/2014/main" id="{EBDA0721-156F-2093-7460-F2C406775765}"/>
              </a:ext>
            </a:extLst>
          </p:cNvPr>
          <p:cNvPicPr>
            <a:picLocks noChangeAspect="1"/>
          </p:cNvPicPr>
          <p:nvPr/>
        </p:nvPicPr>
        <p:blipFill>
          <a:blip r:embed="rId7"/>
          <a:stretch>
            <a:fillRect/>
          </a:stretch>
        </p:blipFill>
        <p:spPr>
          <a:xfrm>
            <a:off x="287337" y="5184880"/>
            <a:ext cx="10843296" cy="2298579"/>
          </a:xfrm>
          <a:prstGeom prst="rect">
            <a:avLst/>
          </a:prstGeom>
        </p:spPr>
      </p:pic>
      <p:pic>
        <p:nvPicPr>
          <p:cNvPr id="9" name="Image 8">
            <a:extLst>
              <a:ext uri="{FF2B5EF4-FFF2-40B4-BE49-F238E27FC236}">
                <a16:creationId xmlns:a16="http://schemas.microsoft.com/office/drawing/2014/main" id="{13D8D695-FAB3-89B6-68B4-E176555A2356}"/>
              </a:ext>
            </a:extLst>
          </p:cNvPr>
          <p:cNvPicPr>
            <a:picLocks noChangeAspect="1"/>
          </p:cNvPicPr>
          <p:nvPr/>
        </p:nvPicPr>
        <p:blipFill>
          <a:blip r:embed="rId8"/>
          <a:stretch>
            <a:fillRect/>
          </a:stretch>
        </p:blipFill>
        <p:spPr>
          <a:xfrm>
            <a:off x="3345553" y="7605360"/>
            <a:ext cx="5512521" cy="2298579"/>
          </a:xfrm>
          <a:prstGeom prst="rect">
            <a:avLst/>
          </a:prstGeom>
        </p:spPr>
      </p:pic>
      <p:sp>
        <p:nvSpPr>
          <p:cNvPr id="24" name="Google Shape;351;p11">
            <a:extLst>
              <a:ext uri="{FF2B5EF4-FFF2-40B4-BE49-F238E27FC236}">
                <a16:creationId xmlns:a16="http://schemas.microsoft.com/office/drawing/2014/main" id="{A59CC8C5-AA30-8F3A-B281-E391581379D7}"/>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Troisième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4452518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53</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56057" y="2213329"/>
            <a:ext cx="294824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prises de contact</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4" name="ZoneTexte 23">
            <a:extLst>
              <a:ext uri="{FF2B5EF4-FFF2-40B4-BE49-F238E27FC236}">
                <a16:creationId xmlns:a16="http://schemas.microsoft.com/office/drawing/2014/main" id="{662686E8-7AF5-6A11-24DB-DE601AD492C5}"/>
              </a:ext>
            </a:extLst>
          </p:cNvPr>
          <p:cNvSpPr txBox="1"/>
          <p:nvPr/>
        </p:nvSpPr>
        <p:spPr>
          <a:xfrm>
            <a:off x="12525654" y="3085454"/>
            <a:ext cx="5319685" cy="7109639"/>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accordent une très forte importance à ces trois propositions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facilement par mail ou téléphone une administration en France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Recevoir un soutien en ligne du consulat pour ses démarches courantes</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son consulat en cas de problème et être informé des évènements importants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a augmenté depuis 2019.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800" b="1" dirty="0">
                <a:ln>
                  <a:solidFill>
                    <a:srgbClr val="001D58"/>
                  </a:solidFill>
                </a:ln>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94%</a:t>
            </a:r>
            <a:r>
              <a:rPr lang="fr-FR" sz="2800" b="1" dirty="0">
                <a:ln>
                  <a:solidFill>
                    <a:srgbClr val="001D58"/>
                  </a:solidFill>
                </a:ln>
                <a:no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ont indiqué être informés des possibilités de vote à l’étranger pour les élections présidentielles et législatives prévues en 2022 </a:t>
            </a: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3">
            <a:extLst>
              <a:ext uri="{FF2B5EF4-FFF2-40B4-BE49-F238E27FC236}">
                <a16:creationId xmlns:a16="http://schemas.microsoft.com/office/drawing/2014/main" id="{961F88B2-92C1-30AE-75AD-C3FD5AC762F1}"/>
              </a:ext>
            </a:extLst>
          </p:cNvPr>
          <p:cNvPicPr>
            <a:picLocks noChangeAspect="1"/>
          </p:cNvPicPr>
          <p:nvPr/>
        </p:nvPicPr>
        <p:blipFill>
          <a:blip r:embed="rId6"/>
          <a:stretch>
            <a:fillRect/>
          </a:stretch>
        </p:blipFill>
        <p:spPr>
          <a:xfrm>
            <a:off x="406605" y="3424940"/>
            <a:ext cx="11653350" cy="2658603"/>
          </a:xfrm>
          <a:prstGeom prst="rect">
            <a:avLst/>
          </a:prstGeom>
        </p:spPr>
      </p:pic>
      <p:pic>
        <p:nvPicPr>
          <p:cNvPr id="7" name="Image 6">
            <a:extLst>
              <a:ext uri="{FF2B5EF4-FFF2-40B4-BE49-F238E27FC236}">
                <a16:creationId xmlns:a16="http://schemas.microsoft.com/office/drawing/2014/main" id="{09470CA0-E536-F840-B34E-FEE5292CE8AA}"/>
              </a:ext>
            </a:extLst>
          </p:cNvPr>
          <p:cNvPicPr>
            <a:picLocks noChangeAspect="1"/>
          </p:cNvPicPr>
          <p:nvPr/>
        </p:nvPicPr>
        <p:blipFill>
          <a:blip r:embed="rId7"/>
          <a:stretch>
            <a:fillRect/>
          </a:stretch>
        </p:blipFill>
        <p:spPr>
          <a:xfrm>
            <a:off x="3073915" y="6879656"/>
            <a:ext cx="6070085" cy="2658603"/>
          </a:xfrm>
          <a:prstGeom prst="rect">
            <a:avLst/>
          </a:prstGeom>
        </p:spPr>
      </p:pic>
      <p:sp>
        <p:nvSpPr>
          <p:cNvPr id="21" name="Google Shape;351;p11">
            <a:extLst>
              <a:ext uri="{FF2B5EF4-FFF2-40B4-BE49-F238E27FC236}">
                <a16:creationId xmlns:a16="http://schemas.microsoft.com/office/drawing/2014/main" id="{8A9F9217-928F-A302-D07B-3B04BAC6ED46}"/>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Troisième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9050622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54</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699918" y="2484108"/>
            <a:ext cx="1920719"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La COVID-19</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9" name="Rectangle 18">
            <a:extLst>
              <a:ext uri="{FF2B5EF4-FFF2-40B4-BE49-F238E27FC236}">
                <a16:creationId xmlns:a16="http://schemas.microsoft.com/office/drawing/2014/main" id="{773A32A5-A341-E114-59ED-FA0496A66C85}"/>
              </a:ext>
            </a:extLst>
          </p:cNvPr>
          <p:cNvSpPr/>
          <p:nvPr/>
        </p:nvSpPr>
        <p:spPr>
          <a:xfrm>
            <a:off x="995938" y="3238097"/>
            <a:ext cx="4980852" cy="523220"/>
          </a:xfrm>
          <a:prstGeom prst="rect">
            <a:avLst/>
          </a:prstGeom>
        </p:spPr>
        <p:txBody>
          <a:bodyPr wrap="none">
            <a:spAutoFit/>
          </a:bodyPr>
          <a:lstStyle/>
          <a:p>
            <a:pPr algn="ctr"/>
            <a:r>
              <a:rPr lang="fr-FR" b="1" dirty="0">
                <a:solidFill>
                  <a:schemeClr val="bg1">
                    <a:lumMod val="65000"/>
                  </a:schemeClr>
                </a:solidFill>
              </a:rPr>
              <a:t>Avez-vous été suffisamment informés des </a:t>
            </a:r>
          </a:p>
          <a:p>
            <a:pPr algn="ctr"/>
            <a:r>
              <a:rPr lang="fr-FR" b="1" dirty="0">
                <a:solidFill>
                  <a:schemeClr val="bg1">
                    <a:lumMod val="65000"/>
                  </a:schemeClr>
                </a:solidFill>
              </a:rPr>
              <a:t>mesures sanitaires prises en cas d'un retour en France?</a:t>
            </a:r>
            <a:endParaRPr lang="fr-FR" b="1" dirty="0">
              <a:solidFill>
                <a:schemeClr val="bg1">
                  <a:lumMod val="65000"/>
                </a:schemeClr>
              </a:solidFill>
              <a:latin typeface="+mn-lt"/>
            </a:endParaRPr>
          </a:p>
        </p:txBody>
      </p:sp>
      <p:sp>
        <p:nvSpPr>
          <p:cNvPr id="18" name="Rectangle 17">
            <a:extLst>
              <a:ext uri="{FF2B5EF4-FFF2-40B4-BE49-F238E27FC236}">
                <a16:creationId xmlns:a16="http://schemas.microsoft.com/office/drawing/2014/main" id="{1DE183FA-F018-534D-3199-B91A2B1D1BA7}"/>
              </a:ext>
            </a:extLst>
          </p:cNvPr>
          <p:cNvSpPr/>
          <p:nvPr/>
        </p:nvSpPr>
        <p:spPr>
          <a:xfrm>
            <a:off x="9785484" y="2059309"/>
            <a:ext cx="6369052" cy="307777"/>
          </a:xfrm>
          <a:prstGeom prst="rect">
            <a:avLst/>
          </a:prstGeom>
        </p:spPr>
        <p:txBody>
          <a:bodyPr wrap="none">
            <a:spAutoFit/>
          </a:bodyPr>
          <a:lstStyle/>
          <a:p>
            <a:pPr algn="ctr"/>
            <a:r>
              <a:rPr lang="fr-FR" b="1" dirty="0">
                <a:solidFill>
                  <a:schemeClr val="bg1">
                    <a:lumMod val="65000"/>
                  </a:schemeClr>
                </a:solidFill>
              </a:rPr>
              <a:t>Comment la Covid-19 a-t-elle impacté votre vie de Français à l’étranger ?</a:t>
            </a:r>
            <a:endParaRPr lang="fr-FR" b="1" dirty="0">
              <a:solidFill>
                <a:schemeClr val="bg1">
                  <a:lumMod val="65000"/>
                </a:schemeClr>
              </a:solidFill>
              <a:latin typeface="+mn-lt"/>
            </a:endParaRPr>
          </a:p>
        </p:txBody>
      </p:sp>
      <p:sp>
        <p:nvSpPr>
          <p:cNvPr id="20" name="ZoneTexte 19">
            <a:extLst>
              <a:ext uri="{FF2B5EF4-FFF2-40B4-BE49-F238E27FC236}">
                <a16:creationId xmlns:a16="http://schemas.microsoft.com/office/drawing/2014/main" id="{6409FA2B-FD3E-D554-BA80-D2316654B780}"/>
              </a:ext>
            </a:extLst>
          </p:cNvPr>
          <p:cNvSpPr txBox="1"/>
          <p:nvPr/>
        </p:nvSpPr>
        <p:spPr>
          <a:xfrm>
            <a:off x="6675120" y="6695780"/>
            <a:ext cx="11339301" cy="3785652"/>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majorité des répondants (77,09%) estiment qu’ils ont été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suffisamment informés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mesures sanitaires prises en cas d’un retour en France.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96%</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répondants ont bénéficié d’une campagne de vaccination par les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autorités locales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p>
          <a:p>
            <a:pPr lvl="1" algn="just"/>
            <a:endPar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65%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disent ne pas avoir subi de conséquences économiques avec la COVID 19 et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30%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ont subi.</a:t>
            </a:r>
          </a:p>
          <a:p>
            <a:pPr lvl="1" algn="just"/>
            <a:endPar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L’impossibilité de rentrer en France, le changement de mode de vie, la crise économique et la solitude ont affecté les répondants.</a:t>
            </a: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3">
            <a:extLst>
              <a:ext uri="{FF2B5EF4-FFF2-40B4-BE49-F238E27FC236}">
                <a16:creationId xmlns:a16="http://schemas.microsoft.com/office/drawing/2014/main" id="{37843A63-7E46-F8D6-DC54-E5FF0C402257}"/>
              </a:ext>
            </a:extLst>
          </p:cNvPr>
          <p:cNvPicPr>
            <a:picLocks noChangeAspect="1"/>
          </p:cNvPicPr>
          <p:nvPr/>
        </p:nvPicPr>
        <p:blipFill>
          <a:blip r:embed="rId6"/>
          <a:stretch>
            <a:fillRect/>
          </a:stretch>
        </p:blipFill>
        <p:spPr>
          <a:xfrm>
            <a:off x="740795" y="3910177"/>
            <a:ext cx="5438143" cy="4783288"/>
          </a:xfrm>
          <a:prstGeom prst="rect">
            <a:avLst/>
          </a:prstGeom>
        </p:spPr>
      </p:pic>
      <p:pic>
        <p:nvPicPr>
          <p:cNvPr id="7" name="Image 6">
            <a:extLst>
              <a:ext uri="{FF2B5EF4-FFF2-40B4-BE49-F238E27FC236}">
                <a16:creationId xmlns:a16="http://schemas.microsoft.com/office/drawing/2014/main" id="{57DC1BB3-EACC-7DCD-9510-303281C343A8}"/>
              </a:ext>
            </a:extLst>
          </p:cNvPr>
          <p:cNvPicPr>
            <a:picLocks noChangeAspect="1"/>
          </p:cNvPicPr>
          <p:nvPr/>
        </p:nvPicPr>
        <p:blipFill>
          <a:blip r:embed="rId7"/>
          <a:stretch>
            <a:fillRect/>
          </a:stretch>
        </p:blipFill>
        <p:spPr>
          <a:xfrm>
            <a:off x="8692312" y="2638607"/>
            <a:ext cx="8555396" cy="3785652"/>
          </a:xfrm>
          <a:prstGeom prst="rect">
            <a:avLst/>
          </a:prstGeom>
        </p:spPr>
      </p:pic>
      <p:sp>
        <p:nvSpPr>
          <p:cNvPr id="24" name="Google Shape;351;p11">
            <a:extLst>
              <a:ext uri="{FF2B5EF4-FFF2-40B4-BE49-F238E27FC236}">
                <a16:creationId xmlns:a16="http://schemas.microsoft.com/office/drawing/2014/main" id="{0FCDD0B4-5D22-6AF6-E8E6-D3EAAFD5E732}"/>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Troisième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6146424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geeecb0e0f7_0_0"/>
          <p:cNvPicPr preferRelativeResize="0"/>
          <p:nvPr/>
        </p:nvPicPr>
        <p:blipFill rotWithShape="1">
          <a:blip r:embed="rId3">
            <a:alphaModFix/>
          </a:blip>
          <a:srcRect/>
          <a:stretch/>
        </p:blipFill>
        <p:spPr>
          <a:xfrm>
            <a:off x="0" y="3"/>
            <a:ext cx="18287997" cy="10259369"/>
          </a:xfrm>
          <a:prstGeom prst="rect">
            <a:avLst/>
          </a:prstGeom>
          <a:noFill/>
          <a:ln>
            <a:noFill/>
          </a:ln>
        </p:spPr>
      </p:pic>
      <p:sp>
        <p:nvSpPr>
          <p:cNvPr id="12" name="Google Shape;98;p3">
            <a:extLst>
              <a:ext uri="{FF2B5EF4-FFF2-40B4-BE49-F238E27FC236}">
                <a16:creationId xmlns:a16="http://schemas.microsoft.com/office/drawing/2014/main" id="{388C2676-551F-1347-B85C-79BC5E4745E8}"/>
              </a:ext>
            </a:extLst>
          </p:cNvPr>
          <p:cNvSpPr/>
          <p:nvPr/>
        </p:nvSpPr>
        <p:spPr>
          <a:xfrm>
            <a:off x="0" y="-45074"/>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999" name="Google Shape;999;geeecb0e0f7_0_0"/>
          <p:cNvPicPr preferRelativeResize="0"/>
          <p:nvPr/>
        </p:nvPicPr>
        <p:blipFill rotWithShape="1">
          <a:blip r:embed="rId4">
            <a:alphaModFix/>
          </a:blip>
          <a:srcRect/>
          <a:stretch/>
        </p:blipFill>
        <p:spPr>
          <a:xfrm>
            <a:off x="15311617" y="229537"/>
            <a:ext cx="2828924" cy="904772"/>
          </a:xfrm>
          <a:prstGeom prst="rect">
            <a:avLst/>
          </a:prstGeom>
          <a:noFill/>
          <a:ln>
            <a:noFill/>
          </a:ln>
        </p:spPr>
      </p:pic>
      <p:grpSp>
        <p:nvGrpSpPr>
          <p:cNvPr id="4" name="Groupe 3">
            <a:extLst>
              <a:ext uri="{FF2B5EF4-FFF2-40B4-BE49-F238E27FC236}">
                <a16:creationId xmlns:a16="http://schemas.microsoft.com/office/drawing/2014/main" id="{0007A36E-6F77-8DBB-1714-5CBBB54015DC}"/>
              </a:ext>
            </a:extLst>
          </p:cNvPr>
          <p:cNvGrpSpPr/>
          <p:nvPr/>
        </p:nvGrpSpPr>
        <p:grpSpPr>
          <a:xfrm>
            <a:off x="5562723" y="2223352"/>
            <a:ext cx="7193032" cy="1569660"/>
            <a:chOff x="5555101" y="1622646"/>
            <a:chExt cx="7193032" cy="1569660"/>
          </a:xfrm>
        </p:grpSpPr>
        <p:sp>
          <p:nvSpPr>
            <p:cNvPr id="3" name="Rectangle : coins arrondis 2">
              <a:extLst>
                <a:ext uri="{FF2B5EF4-FFF2-40B4-BE49-F238E27FC236}">
                  <a16:creationId xmlns:a16="http://schemas.microsoft.com/office/drawing/2014/main" id="{6B9890CE-4E43-640B-F188-B4BE1E99382C}"/>
                </a:ext>
              </a:extLst>
            </p:cNvPr>
            <p:cNvSpPr/>
            <p:nvPr/>
          </p:nvSpPr>
          <p:spPr>
            <a:xfrm>
              <a:off x="5570343" y="1622646"/>
              <a:ext cx="7177790" cy="1569660"/>
            </a:xfrm>
            <a:prstGeom prst="roundRect">
              <a:avLst/>
            </a:prstGeom>
            <a:solidFill>
              <a:srgbClr val="3D547B">
                <a:alpha val="610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0" name="Google Shape;1000;geeecb0e0f7_0_0"/>
            <p:cNvSpPr txBox="1"/>
            <p:nvPr/>
          </p:nvSpPr>
          <p:spPr>
            <a:xfrm>
              <a:off x="5555101" y="1947742"/>
              <a:ext cx="717779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7200"/>
                <a:buFont typeface="Arial"/>
                <a:buNone/>
              </a:pPr>
              <a:r>
                <a:rPr lang="fr-FR" sz="4800" b="1" i="0" u="none" strike="noStrike" cap="none" dirty="0">
                  <a:solidFill>
                    <a:schemeClr val="lt1"/>
                  </a:solidFill>
                  <a:latin typeface="Helvetica Neue"/>
                  <a:ea typeface="Helvetica Neue"/>
                  <a:cs typeface="Helvetica Neue"/>
                  <a:sym typeface="Helvetica Neue"/>
                </a:rPr>
                <a:t>4</a:t>
              </a:r>
              <a:r>
                <a:rPr lang="fr-FR" sz="4800" b="1" i="0" u="none" strike="noStrike" cap="none" baseline="30000" dirty="0">
                  <a:solidFill>
                    <a:schemeClr val="lt1"/>
                  </a:solidFill>
                  <a:latin typeface="Helvetica Neue"/>
                  <a:ea typeface="Helvetica Neue"/>
                  <a:cs typeface="Helvetica Neue"/>
                  <a:sym typeface="Helvetica Neue"/>
                </a:rPr>
                <a:t>ème</a:t>
              </a:r>
              <a:r>
                <a:rPr lang="fr-FR" sz="4800" b="1" i="0" u="none" strike="noStrike" cap="none" dirty="0">
                  <a:solidFill>
                    <a:schemeClr val="lt1"/>
                  </a:solidFill>
                  <a:latin typeface="Helvetica Neue"/>
                  <a:ea typeface="Helvetica Neue"/>
                  <a:cs typeface="Helvetica Neue"/>
                  <a:sym typeface="Helvetica Neue"/>
                </a:rPr>
                <a:t> circonscription</a:t>
              </a:r>
              <a:endParaRPr sz="1000" b="0" i="0" u="none" strike="noStrike" cap="none" dirty="0">
                <a:solidFill>
                  <a:schemeClr val="dk1"/>
                </a:solidFill>
                <a:latin typeface="Helvetica Neue"/>
                <a:ea typeface="Helvetica Neue"/>
                <a:cs typeface="Helvetica Neue"/>
                <a:sym typeface="Helvetica Neue"/>
              </a:endParaRPr>
            </a:p>
          </p:txBody>
        </p:sp>
      </p:grpSp>
      <p:sp>
        <p:nvSpPr>
          <p:cNvPr id="1001" name="Google Shape;1001;geeecb0e0f7_0_0"/>
          <p:cNvSpPr/>
          <p:nvPr/>
        </p:nvSpPr>
        <p:spPr>
          <a:xfrm>
            <a:off x="-30480" y="9969431"/>
            <a:ext cx="18331811" cy="33522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geeecb0e0f7_0_0"/>
          <p:cNvSpPr txBox="1">
            <a:spLocks noGrp="1"/>
          </p:cNvSpPr>
          <p:nvPr>
            <p:ph type="sldNum" idx="12"/>
          </p:nvPr>
        </p:nvSpPr>
        <p:spPr>
          <a:xfrm>
            <a:off x="17754598" y="9969431"/>
            <a:ext cx="533400" cy="307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55</a:t>
            </a:fld>
            <a:endParaRPr/>
          </a:p>
        </p:txBody>
      </p:sp>
      <p:sp>
        <p:nvSpPr>
          <p:cNvPr id="11" name="Google Shape;69;p1">
            <a:extLst>
              <a:ext uri="{FF2B5EF4-FFF2-40B4-BE49-F238E27FC236}">
                <a16:creationId xmlns:a16="http://schemas.microsoft.com/office/drawing/2014/main" id="{1CDFDA71-8F2E-3043-BAC3-9FD05AEA0F04}"/>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 name="ZoneTexte 1">
            <a:extLst>
              <a:ext uri="{FF2B5EF4-FFF2-40B4-BE49-F238E27FC236}">
                <a16:creationId xmlns:a16="http://schemas.microsoft.com/office/drawing/2014/main" id="{5C755DF1-3590-A9CE-56C9-BC3993993485}"/>
              </a:ext>
            </a:extLst>
          </p:cNvPr>
          <p:cNvSpPr txBox="1"/>
          <p:nvPr/>
        </p:nvSpPr>
        <p:spPr>
          <a:xfrm>
            <a:off x="7436576" y="4533480"/>
            <a:ext cx="3460568" cy="3539430"/>
          </a:xfrm>
          <a:prstGeom prst="rect">
            <a:avLst/>
          </a:prstGeom>
          <a:noFill/>
        </p:spPr>
        <p:txBody>
          <a:bodyPr wrap="square" rtlCol="0">
            <a:spAutoFit/>
          </a:bodyPr>
          <a:lstStyle/>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823</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Répondants</a:t>
            </a:r>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57%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Belgique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26%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Pays-Bas</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17%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Luxembourg</a:t>
            </a:r>
          </a:p>
          <a:p>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5944846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56</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6205710" y="4354922"/>
            <a:ext cx="5413861" cy="3785652"/>
          </a:xfrm>
          <a:prstGeom prst="rect">
            <a:avLst/>
          </a:prstGeom>
          <a:noFill/>
        </p:spPr>
        <p:txBody>
          <a:bodyPr wrap="square" rtlCol="0">
            <a:spAutoFit/>
          </a:bodyPr>
          <a:lstStyle/>
          <a:p>
            <a:pPr algn="just"/>
            <a:r>
              <a:rPr lang="fr-FR" sz="2000" dirty="0">
                <a:solidFill>
                  <a:srgbClr val="002060"/>
                </a:solidFill>
              </a:rPr>
              <a:t>Au sujet des revenus annuels nets par ménage en 2021 :</a:t>
            </a:r>
          </a:p>
          <a:p>
            <a:pPr algn="just"/>
            <a:endParaRPr lang="fr-FR" sz="2000" dirty="0">
              <a:solidFill>
                <a:srgbClr val="002060"/>
              </a:solidFill>
            </a:endParaRPr>
          </a:p>
          <a:p>
            <a:pPr marL="342900" indent="-342900" algn="just">
              <a:buFont typeface="Arial" panose="020B0604020202020204" pitchFamily="34" charset="0"/>
              <a:buChar char="•"/>
            </a:pP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9% </a:t>
            </a:r>
            <a:r>
              <a:rPr lang="fr-FR" sz="2000" dirty="0">
                <a:solidFill>
                  <a:srgbClr val="002060"/>
                </a:solidFill>
              </a:rPr>
              <a:t>gagnent moins de 18 000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18%</a:t>
            </a:r>
            <a:r>
              <a:rPr lang="fr-FR" sz="2000" dirty="0">
                <a:solidFill>
                  <a:srgbClr val="002060"/>
                </a:solidFill>
              </a:rPr>
              <a:t> gagnent entre 18 000 et 30 000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25%</a:t>
            </a:r>
            <a:r>
              <a:rPr lang="fr-FR" sz="2000" dirty="0">
                <a:solidFill>
                  <a:srgbClr val="002060"/>
                </a:solidFill>
              </a:rPr>
              <a:t> gagnent entre 30 001 et 50 000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15% </a:t>
            </a:r>
            <a:r>
              <a:rPr lang="fr-FR" sz="2000" dirty="0">
                <a:solidFill>
                  <a:srgbClr val="002060"/>
                </a:solidFill>
              </a:rPr>
              <a:t>gagnent entre 50 001 et 65 000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33% gagnent plus de 65 000 euros</a:t>
            </a:r>
          </a:p>
        </p:txBody>
      </p:sp>
      <p:sp>
        <p:nvSpPr>
          <p:cNvPr id="20" name="ZoneTexte 19">
            <a:extLst>
              <a:ext uri="{FF2B5EF4-FFF2-40B4-BE49-F238E27FC236}">
                <a16:creationId xmlns:a16="http://schemas.microsoft.com/office/drawing/2014/main" id="{49B4841F-0E58-0AC3-0CA3-56215A1F73C3}"/>
              </a:ext>
            </a:extLst>
          </p:cNvPr>
          <p:cNvSpPr txBox="1"/>
          <p:nvPr/>
        </p:nvSpPr>
        <p:spPr>
          <a:xfrm>
            <a:off x="780405" y="4861337"/>
            <a:ext cx="4282831" cy="2246769"/>
          </a:xfrm>
          <a:prstGeom prst="rect">
            <a:avLst/>
          </a:prstGeom>
          <a:noFill/>
        </p:spPr>
        <p:txBody>
          <a:bodyPr wrap="square" rtlCol="0">
            <a:spAutoFit/>
          </a:bodyPr>
          <a:lstStyle/>
          <a:p>
            <a:pPr algn="just"/>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23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rPr>
              <a:t>de ces expatriés disposent d’une autre nationalité.</a:t>
            </a:r>
          </a:p>
          <a:p>
            <a:pPr marL="171450" indent="-171450" algn="just">
              <a:buFont typeface="Arial" charset="0"/>
              <a:buChar char="•"/>
            </a:pPr>
            <a:endParaRPr lang="fr-FR" sz="2000" dirty="0">
              <a:solidFill>
                <a:srgbClr val="002060"/>
              </a:solidFill>
            </a:endParaRPr>
          </a:p>
          <a:p>
            <a:pPr marL="171450" indent="-171450" algn="just">
              <a:buFont typeface="Arial" charset="0"/>
              <a:buChar char="•"/>
            </a:pPr>
            <a:endParaRPr lang="fr-FR" sz="2000" dirty="0">
              <a:solidFill>
                <a:srgbClr val="002060"/>
              </a:solidFill>
            </a:endParaRPr>
          </a:p>
          <a:p>
            <a:pPr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94,9% </a:t>
            </a:r>
            <a:r>
              <a:rPr lang="fr-FR" sz="2000" dirty="0">
                <a:solidFill>
                  <a:srgbClr val="002060"/>
                </a:solidFill>
              </a:rPr>
              <a:t>sont inscrits au registre mondial des Français établis hors de France.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ZoneTexte 20">
            <a:extLst>
              <a:ext uri="{FF2B5EF4-FFF2-40B4-BE49-F238E27FC236}">
                <a16:creationId xmlns:a16="http://schemas.microsoft.com/office/drawing/2014/main" id="{3D4E7024-11C7-7D4A-5127-80F517D20963}"/>
              </a:ext>
            </a:extLst>
          </p:cNvPr>
          <p:cNvSpPr txBox="1"/>
          <p:nvPr/>
        </p:nvSpPr>
        <p:spPr>
          <a:xfrm>
            <a:off x="12585729" y="4553560"/>
            <a:ext cx="4493285" cy="3170099"/>
          </a:xfrm>
          <a:prstGeom prst="rect">
            <a:avLst/>
          </a:prstGeom>
          <a:noFill/>
        </p:spPr>
        <p:txBody>
          <a:bodyPr wrap="square" rtlCol="0">
            <a:spAutoFit/>
          </a:bodyPr>
          <a:lstStyle/>
          <a:p>
            <a:pPr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se définissent comme Français de l’étranger principalement  par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culture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(67,07%), leur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langue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(58,81%%) et leur nationalité (51,52%).</a:t>
            </a:r>
          </a:p>
          <a:p>
            <a:pPr algn="just"/>
            <a:endParaRPr lang="fr-FR" sz="2000" dirty="0">
              <a:solidFill>
                <a:srgbClr val="002060"/>
              </a:solidFill>
            </a:endParaRPr>
          </a:p>
          <a:p>
            <a:pPr algn="just"/>
            <a:endParaRPr lang="fr-FR" sz="2000" dirty="0">
              <a:solidFill>
                <a:srgbClr val="002060"/>
              </a:solidFill>
            </a:endParaRPr>
          </a:p>
          <a:p>
            <a:pPr algn="just"/>
            <a:r>
              <a:rPr lang="fr-FR" sz="2000" b="1" dirty="0">
                <a:solidFill>
                  <a:srgbClr val="002060"/>
                </a:solidFill>
              </a:rPr>
              <a:t>32% </a:t>
            </a:r>
            <a:r>
              <a:rPr lang="fr-FR" sz="2000" dirty="0">
                <a:solidFill>
                  <a:srgbClr val="002060"/>
                </a:solidFill>
              </a:rPr>
              <a:t>d’entre eux sont membres d’au moins une association locale dans leur pays de résidence.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Rectangle 1">
            <a:extLst>
              <a:ext uri="{FF2B5EF4-FFF2-40B4-BE49-F238E27FC236}">
                <a16:creationId xmlns:a16="http://schemas.microsoft.com/office/drawing/2014/main" id="{AD48A0A8-24B8-7E5F-4FCE-D8887C77339F}"/>
              </a:ext>
            </a:extLst>
          </p:cNvPr>
          <p:cNvSpPr/>
          <p:nvPr/>
        </p:nvSpPr>
        <p:spPr>
          <a:xfrm>
            <a:off x="512246"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descr="Signature contour">
            <a:extLst>
              <a:ext uri="{FF2B5EF4-FFF2-40B4-BE49-F238E27FC236}">
                <a16:creationId xmlns:a16="http://schemas.microsoft.com/office/drawing/2014/main" id="{8FDF6AE9-6474-41F2-2F90-DA21FDEDCD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7420" y="3448450"/>
            <a:ext cx="914400" cy="914400"/>
          </a:xfrm>
          <a:prstGeom prst="rect">
            <a:avLst/>
          </a:prstGeom>
        </p:spPr>
      </p:pic>
      <p:sp>
        <p:nvSpPr>
          <p:cNvPr id="23" name="Rectangle 22">
            <a:extLst>
              <a:ext uri="{FF2B5EF4-FFF2-40B4-BE49-F238E27FC236}">
                <a16:creationId xmlns:a16="http://schemas.microsoft.com/office/drawing/2014/main" id="{3B019A0D-AD23-4D71-3776-A95C1ECB3053}"/>
              </a:ext>
            </a:extLst>
          </p:cNvPr>
          <p:cNvSpPr/>
          <p:nvPr/>
        </p:nvSpPr>
        <p:spPr>
          <a:xfrm>
            <a:off x="6205710" y="3124268"/>
            <a:ext cx="541386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48F9945-1E29-76B5-3E1C-8395D45D2B7E}"/>
              </a:ext>
            </a:extLst>
          </p:cNvPr>
          <p:cNvSpPr/>
          <p:nvPr/>
        </p:nvSpPr>
        <p:spPr>
          <a:xfrm>
            <a:off x="12445578"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descr="Paie contour">
            <a:extLst>
              <a:ext uri="{FF2B5EF4-FFF2-40B4-BE49-F238E27FC236}">
                <a16:creationId xmlns:a16="http://schemas.microsoft.com/office/drawing/2014/main" id="{A3470456-F978-4C7C-1FAA-093735094F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440" y="3282395"/>
            <a:ext cx="914400" cy="914400"/>
          </a:xfrm>
          <a:prstGeom prst="rect">
            <a:avLst/>
          </a:prstGeom>
        </p:spPr>
      </p:pic>
      <p:pic>
        <p:nvPicPr>
          <p:cNvPr id="10" name="Graphique 9" descr="Globe terrestre : Asie et Australie avec un remplissage uni">
            <a:extLst>
              <a:ext uri="{FF2B5EF4-FFF2-40B4-BE49-F238E27FC236}">
                <a16:creationId xmlns:a16="http://schemas.microsoft.com/office/drawing/2014/main" id="{4C4F92E3-F0B3-8DD5-78CF-022435D80A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75172" y="3282395"/>
            <a:ext cx="914400" cy="914400"/>
          </a:xfrm>
          <a:prstGeom prst="rect">
            <a:avLst/>
          </a:prstGeom>
        </p:spPr>
      </p:pic>
      <p:sp>
        <p:nvSpPr>
          <p:cNvPr id="25" name="Google Shape;351;p11">
            <a:extLst>
              <a:ext uri="{FF2B5EF4-FFF2-40B4-BE49-F238E27FC236}">
                <a16:creationId xmlns:a16="http://schemas.microsoft.com/office/drawing/2014/main" id="{A5058960-3C16-A0F0-3EB3-CAB32C8CB5A2}"/>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Quatrième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2247682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57</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3210346" y="7985889"/>
            <a:ext cx="14703632" cy="1631216"/>
          </a:xfrm>
          <a:prstGeom prst="rect">
            <a:avLst/>
          </a:prstGeom>
          <a:noFill/>
        </p:spPr>
        <p:txBody>
          <a:bodyPr wrap="square" rtlCol="0">
            <a:spAutoFit/>
          </a:bodyPr>
          <a:lstStyle/>
          <a:p>
            <a:pPr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Seulement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4,25%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de la quatrième circonscription envisagent un retour en France en 2022 pour y installer leur résidence principale.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79,95%</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d’entre eux ne prévoient pas de retour et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15,8%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déclarent ne pas savoir. </a:t>
            </a:r>
          </a:p>
          <a:p>
            <a:pPr marL="171450" indent="-171450" algn="just">
              <a:buFont typeface="Arial"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souhaitant rentrer en France le font principalement pour des motifs familiaux ou pour la retraite en France.</a:t>
            </a:r>
          </a:p>
          <a:p>
            <a:pPr algn="just"/>
            <a:endParaRPr lang="fr-FR" sz="2000" dirty="0">
              <a:solidFill>
                <a:srgbClr val="002060"/>
              </a:solidFill>
            </a:endParaRPr>
          </a:p>
        </p:txBody>
      </p:sp>
      <p:sp>
        <p:nvSpPr>
          <p:cNvPr id="26" name="Rectangle 25">
            <a:extLst>
              <a:ext uri="{FF2B5EF4-FFF2-40B4-BE49-F238E27FC236}">
                <a16:creationId xmlns:a16="http://schemas.microsoft.com/office/drawing/2014/main" id="{73BFB55F-8BE7-A527-F5CA-45E8CB64DC25}"/>
              </a:ext>
            </a:extLst>
          </p:cNvPr>
          <p:cNvSpPr/>
          <p:nvPr/>
        </p:nvSpPr>
        <p:spPr>
          <a:xfrm>
            <a:off x="2365168" y="1859098"/>
            <a:ext cx="3849131" cy="307777"/>
          </a:xfrm>
          <a:prstGeom prst="rect">
            <a:avLst/>
          </a:prstGeom>
        </p:spPr>
        <p:txBody>
          <a:bodyPr wrap="none">
            <a:spAutoFit/>
          </a:bodyPr>
          <a:lstStyle/>
          <a:p>
            <a:pPr algn="ctr"/>
            <a:r>
              <a:rPr lang="fr-FR" b="1" dirty="0">
                <a:solidFill>
                  <a:schemeClr val="bg1">
                    <a:lumMod val="65000"/>
                  </a:schemeClr>
                </a:solidFill>
              </a:rPr>
              <a:t>Quelle est votre situation professionnelle ?</a:t>
            </a:r>
          </a:p>
        </p:txBody>
      </p:sp>
      <p:sp>
        <p:nvSpPr>
          <p:cNvPr id="27" name="Rectangle 26">
            <a:extLst>
              <a:ext uri="{FF2B5EF4-FFF2-40B4-BE49-F238E27FC236}">
                <a16:creationId xmlns:a16="http://schemas.microsoft.com/office/drawing/2014/main" id="{6F8DFE95-326F-53BA-1FCA-0B11819F7B6B}"/>
              </a:ext>
            </a:extLst>
          </p:cNvPr>
          <p:cNvSpPr/>
          <p:nvPr/>
        </p:nvSpPr>
        <p:spPr>
          <a:xfrm>
            <a:off x="10562162" y="1933469"/>
            <a:ext cx="4826963" cy="307777"/>
          </a:xfrm>
          <a:prstGeom prst="rect">
            <a:avLst/>
          </a:prstGeom>
        </p:spPr>
        <p:txBody>
          <a:bodyPr wrap="none">
            <a:spAutoFit/>
          </a:bodyPr>
          <a:lstStyle/>
          <a:p>
            <a:pPr algn="ctr"/>
            <a:r>
              <a:rPr lang="fr-FR" b="1" dirty="0">
                <a:solidFill>
                  <a:schemeClr val="bg1">
                    <a:lumMod val="65000"/>
                  </a:schemeClr>
                </a:solidFill>
              </a:rPr>
              <a:t>Depuis combien d'années avez-vous quitté la France ?</a:t>
            </a:r>
          </a:p>
        </p:txBody>
      </p:sp>
      <p:sp>
        <p:nvSpPr>
          <p:cNvPr id="20" name="Rectangle 19">
            <a:extLst>
              <a:ext uri="{FF2B5EF4-FFF2-40B4-BE49-F238E27FC236}">
                <a16:creationId xmlns:a16="http://schemas.microsoft.com/office/drawing/2014/main" id="{7824460F-FEAC-1A5C-A88F-339EBC37132A}"/>
              </a:ext>
            </a:extLst>
          </p:cNvPr>
          <p:cNvSpPr/>
          <p:nvPr/>
        </p:nvSpPr>
        <p:spPr>
          <a:xfrm>
            <a:off x="1016001" y="7789622"/>
            <a:ext cx="16998420" cy="16225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descr="Atterrissage contour">
            <a:extLst>
              <a:ext uri="{FF2B5EF4-FFF2-40B4-BE49-F238E27FC236}">
                <a16:creationId xmlns:a16="http://schemas.microsoft.com/office/drawing/2014/main" id="{4A55CC37-F42A-1FE3-27A0-85ACF8ACFD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227" y="7997808"/>
            <a:ext cx="1272808" cy="1272808"/>
          </a:xfrm>
          <a:prstGeom prst="rect">
            <a:avLst/>
          </a:prstGeom>
        </p:spPr>
      </p:pic>
      <p:pic>
        <p:nvPicPr>
          <p:cNvPr id="25" name="Image 24">
            <a:extLst>
              <a:ext uri="{FF2B5EF4-FFF2-40B4-BE49-F238E27FC236}">
                <a16:creationId xmlns:a16="http://schemas.microsoft.com/office/drawing/2014/main" id="{084F142D-49D2-1409-CCF4-14078111DDC4}"/>
              </a:ext>
            </a:extLst>
          </p:cNvPr>
          <p:cNvPicPr>
            <a:picLocks noChangeAspect="1"/>
          </p:cNvPicPr>
          <p:nvPr/>
        </p:nvPicPr>
        <p:blipFill>
          <a:blip r:embed="rId8"/>
          <a:stretch>
            <a:fillRect/>
          </a:stretch>
        </p:blipFill>
        <p:spPr>
          <a:xfrm>
            <a:off x="9200523" y="2845674"/>
            <a:ext cx="8713455" cy="3210220"/>
          </a:xfrm>
          <a:prstGeom prst="rect">
            <a:avLst/>
          </a:prstGeom>
        </p:spPr>
      </p:pic>
      <p:sp>
        <p:nvSpPr>
          <p:cNvPr id="29" name="Google Shape;351;p11">
            <a:extLst>
              <a:ext uri="{FF2B5EF4-FFF2-40B4-BE49-F238E27FC236}">
                <a16:creationId xmlns:a16="http://schemas.microsoft.com/office/drawing/2014/main" id="{5CE892E5-1F24-7221-0C6D-F24FC164858F}"/>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Quatrième circonscription</a:t>
            </a:r>
            <a:endParaRPr sz="2400" b="0" i="0" u="none" strike="noStrike" cap="none" dirty="0">
              <a:solidFill>
                <a:schemeClr val="bg1"/>
              </a:solidFill>
              <a:latin typeface="Helvetica Neue"/>
              <a:ea typeface="Helvetica Neue"/>
              <a:cs typeface="Helvetica Neue"/>
              <a:sym typeface="Helvetica Neue"/>
            </a:endParaRPr>
          </a:p>
        </p:txBody>
      </p:sp>
      <p:pic>
        <p:nvPicPr>
          <p:cNvPr id="4" name="Image 3">
            <a:extLst>
              <a:ext uri="{FF2B5EF4-FFF2-40B4-BE49-F238E27FC236}">
                <a16:creationId xmlns:a16="http://schemas.microsoft.com/office/drawing/2014/main" id="{7FA4E966-3B86-B683-A933-BEF4E86866FC}"/>
              </a:ext>
            </a:extLst>
          </p:cNvPr>
          <p:cNvPicPr>
            <a:picLocks noChangeAspect="1"/>
          </p:cNvPicPr>
          <p:nvPr/>
        </p:nvPicPr>
        <p:blipFill>
          <a:blip r:embed="rId9"/>
          <a:stretch>
            <a:fillRect/>
          </a:stretch>
        </p:blipFill>
        <p:spPr>
          <a:xfrm>
            <a:off x="0" y="2238378"/>
            <a:ext cx="9148491" cy="4553320"/>
          </a:xfrm>
          <a:prstGeom prst="rect">
            <a:avLst/>
          </a:prstGeom>
        </p:spPr>
      </p:pic>
    </p:spTree>
    <p:extLst>
      <p:ext uri="{BB962C8B-B14F-4D97-AF65-F5344CB8AC3E}">
        <p14:creationId xmlns:p14="http://schemas.microsoft.com/office/powerpoint/2010/main" val="14872992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58</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0" name="ZoneTexte 19">
            <a:extLst>
              <a:ext uri="{FF2B5EF4-FFF2-40B4-BE49-F238E27FC236}">
                <a16:creationId xmlns:a16="http://schemas.microsoft.com/office/drawing/2014/main" id="{C0BE522D-73A8-F5D6-C379-4F23B4E18389}"/>
              </a:ext>
            </a:extLst>
          </p:cNvPr>
          <p:cNvSpPr txBox="1"/>
          <p:nvPr/>
        </p:nvSpPr>
        <p:spPr>
          <a:xfrm>
            <a:off x="10909775" y="2790201"/>
            <a:ext cx="7248177" cy="8556188"/>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principales préoccupations ressenties par les Français de la quatrième circonscription sont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situation internationale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39%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39%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dérèglement climatique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33%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contexte géopolitique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28%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 leurs enfants (pour 26% d’entre eux)</a:t>
            </a: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un changement des préoccupations depuis le baromètre de 2019. Bien que la retraite reste une des principales préoccupations, 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situation internationale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est devenu leur première préoccupation. De plus, le dérèglement climatique et le contexte géopolitique sont de nouvelles préoccupations. </a:t>
            </a: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DCC5F2DA-D194-FCD1-3578-B45EABBF65E7}"/>
              </a:ext>
            </a:extLst>
          </p:cNvPr>
          <p:cNvSpPr/>
          <p:nvPr/>
        </p:nvSpPr>
        <p:spPr>
          <a:xfrm>
            <a:off x="1111989" y="2708260"/>
            <a:ext cx="8754320" cy="338554"/>
          </a:xfrm>
          <a:prstGeom prst="rect">
            <a:avLst/>
          </a:prstGeom>
        </p:spPr>
        <p:txBody>
          <a:bodyPr wrap="none">
            <a:spAutoFit/>
          </a:bodyPr>
          <a:lstStyle/>
          <a:p>
            <a:pPr algn="ctr"/>
            <a:r>
              <a:rPr lang="fr-FR" sz="1600" b="1" dirty="0">
                <a:solidFill>
                  <a:schemeClr val="bg1">
                    <a:lumMod val="65000"/>
                  </a:schemeClr>
                </a:solidFill>
              </a:rPr>
              <a:t>Quelles sont vos principales préoccupations en tant que Français à l'étranger en 2022 ?</a:t>
            </a:r>
          </a:p>
        </p:txBody>
      </p:sp>
      <p:pic>
        <p:nvPicPr>
          <p:cNvPr id="4" name="Image 3">
            <a:extLst>
              <a:ext uri="{FF2B5EF4-FFF2-40B4-BE49-F238E27FC236}">
                <a16:creationId xmlns:a16="http://schemas.microsoft.com/office/drawing/2014/main" id="{39208242-08F6-8F42-EAE5-0378748AC464}"/>
              </a:ext>
            </a:extLst>
          </p:cNvPr>
          <p:cNvPicPr>
            <a:picLocks noChangeAspect="1"/>
          </p:cNvPicPr>
          <p:nvPr/>
        </p:nvPicPr>
        <p:blipFill>
          <a:blip r:embed="rId6"/>
          <a:stretch>
            <a:fillRect/>
          </a:stretch>
        </p:blipFill>
        <p:spPr>
          <a:xfrm>
            <a:off x="366108" y="3967479"/>
            <a:ext cx="10097973" cy="4070052"/>
          </a:xfrm>
          <a:prstGeom prst="rect">
            <a:avLst/>
          </a:prstGeom>
        </p:spPr>
      </p:pic>
      <p:sp>
        <p:nvSpPr>
          <p:cNvPr id="18" name="Google Shape;351;p11">
            <a:extLst>
              <a:ext uri="{FF2B5EF4-FFF2-40B4-BE49-F238E27FC236}">
                <a16:creationId xmlns:a16="http://schemas.microsoft.com/office/drawing/2014/main" id="{28A7B498-F2D7-9FE7-D489-8ED7BA5DF17C}"/>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Quatrième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9414258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59</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773657" y="2001278"/>
            <a:ext cx="1664238"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L’éducation</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741811" y="2262041"/>
            <a:ext cx="6272609" cy="7786747"/>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cette partie du baromètre, portant sur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seuls les répondants ayant des enfants ont pu répondre. Cela représentait  554 répondants.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ici que les Français appartenant à la 4</a:t>
            </a:r>
            <a:r>
              <a:rPr lang="fr-FR" sz="2000" baseline="30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ème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circonscription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accès facilité à l’université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filière bilingue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à l’étranger</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cours de français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enfants dans son pays d’accueil</a:t>
            </a:r>
            <a:endPar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remarque que les répondants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attachent plus d’importance aux critères proposés en 2022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que lors du baromètre de 2019.</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scolariser ses enfants dans le dispositif scolaire local avait une importance moyenne de 3,46 en 2019 contre 4,13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F7931316-3FCE-F47F-C641-84383DA31832}"/>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3CFC4B2A-B2A1-DF95-82F5-3BE5637D6C82}"/>
              </a:ext>
            </a:extLst>
          </p:cNvPr>
          <p:cNvPicPr>
            <a:picLocks noChangeAspect="1"/>
          </p:cNvPicPr>
          <p:nvPr/>
        </p:nvPicPr>
        <p:blipFill>
          <a:blip r:embed="rId6"/>
          <a:stretch>
            <a:fillRect/>
          </a:stretch>
        </p:blipFill>
        <p:spPr>
          <a:xfrm>
            <a:off x="57476" y="2577214"/>
            <a:ext cx="10667689" cy="2322149"/>
          </a:xfrm>
          <a:prstGeom prst="rect">
            <a:avLst/>
          </a:prstGeom>
        </p:spPr>
      </p:pic>
      <p:pic>
        <p:nvPicPr>
          <p:cNvPr id="6" name="Image 5">
            <a:extLst>
              <a:ext uri="{FF2B5EF4-FFF2-40B4-BE49-F238E27FC236}">
                <a16:creationId xmlns:a16="http://schemas.microsoft.com/office/drawing/2014/main" id="{39311224-F72D-C75B-F0F2-DE773F1A4DFB}"/>
              </a:ext>
            </a:extLst>
          </p:cNvPr>
          <p:cNvPicPr>
            <a:picLocks noChangeAspect="1"/>
          </p:cNvPicPr>
          <p:nvPr/>
        </p:nvPicPr>
        <p:blipFill>
          <a:blip r:embed="rId7"/>
          <a:stretch>
            <a:fillRect/>
          </a:stretch>
        </p:blipFill>
        <p:spPr>
          <a:xfrm>
            <a:off x="565799" y="5083269"/>
            <a:ext cx="10667689" cy="2312861"/>
          </a:xfrm>
          <a:prstGeom prst="rect">
            <a:avLst/>
          </a:prstGeom>
        </p:spPr>
      </p:pic>
      <p:pic>
        <p:nvPicPr>
          <p:cNvPr id="8" name="Image 7">
            <a:extLst>
              <a:ext uri="{FF2B5EF4-FFF2-40B4-BE49-F238E27FC236}">
                <a16:creationId xmlns:a16="http://schemas.microsoft.com/office/drawing/2014/main" id="{F4479EBB-2433-3B97-2ABE-26C7C9CADDC6}"/>
              </a:ext>
            </a:extLst>
          </p:cNvPr>
          <p:cNvPicPr>
            <a:picLocks noChangeAspect="1"/>
          </p:cNvPicPr>
          <p:nvPr/>
        </p:nvPicPr>
        <p:blipFill>
          <a:blip r:embed="rId8"/>
          <a:stretch>
            <a:fillRect/>
          </a:stretch>
        </p:blipFill>
        <p:spPr>
          <a:xfrm>
            <a:off x="3655947" y="7600288"/>
            <a:ext cx="3902953" cy="2312861"/>
          </a:xfrm>
          <a:prstGeom prst="rect">
            <a:avLst/>
          </a:prstGeom>
        </p:spPr>
      </p:pic>
      <p:sp>
        <p:nvSpPr>
          <p:cNvPr id="24" name="Google Shape;351;p11">
            <a:extLst>
              <a:ext uri="{FF2B5EF4-FFF2-40B4-BE49-F238E27FC236}">
                <a16:creationId xmlns:a16="http://schemas.microsoft.com/office/drawing/2014/main" id="{03C42ADB-A66C-83C0-0FF7-F2409C5C1C58}"/>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Quatrième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60338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12"/>
          <p:cNvPicPr preferRelativeResize="0"/>
          <p:nvPr/>
        </p:nvPicPr>
        <p:blipFill rotWithShape="1">
          <a:blip r:embed="rId3">
            <a:alphaModFix/>
          </a:blip>
          <a:srcRect/>
          <a:stretch/>
        </p:blipFill>
        <p:spPr>
          <a:xfrm>
            <a:off x="-21173" y="-26460"/>
            <a:ext cx="18332209" cy="10286999"/>
          </a:xfrm>
          <a:prstGeom prst="rect">
            <a:avLst/>
          </a:prstGeom>
          <a:noFill/>
          <a:ln>
            <a:noFill/>
          </a:ln>
        </p:spPr>
      </p:pic>
      <p:sp>
        <p:nvSpPr>
          <p:cNvPr id="168" name="Google Shape;168;p12"/>
          <p:cNvSpPr/>
          <p:nvPr/>
        </p:nvSpPr>
        <p:spPr>
          <a:xfrm>
            <a:off x="-30480" y="-11061"/>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12"/>
          <p:cNvSpPr/>
          <p:nvPr/>
        </p:nvSpPr>
        <p:spPr>
          <a:xfrm>
            <a:off x="13335002" y="1301404"/>
            <a:ext cx="4684884" cy="8564226"/>
          </a:xfrm>
          <a:custGeom>
            <a:avLst/>
            <a:gdLst/>
            <a:ahLst/>
            <a:cxnLst/>
            <a:rect l="l" t="t" r="r" b="b"/>
            <a:pathLst>
              <a:path w="17274540" h="8049895" extrusionOk="0">
                <a:moveTo>
                  <a:pt x="16875294" y="8049324"/>
                </a:moveTo>
                <a:lnTo>
                  <a:pt x="398743" y="8049324"/>
                </a:lnTo>
                <a:lnTo>
                  <a:pt x="352102" y="8046651"/>
                </a:lnTo>
                <a:lnTo>
                  <a:pt x="307078" y="8038828"/>
                </a:lnTo>
                <a:lnTo>
                  <a:pt x="263965" y="8026149"/>
                </a:lnTo>
                <a:lnTo>
                  <a:pt x="223057" y="8008909"/>
                </a:lnTo>
                <a:lnTo>
                  <a:pt x="184649" y="7987402"/>
                </a:lnTo>
                <a:lnTo>
                  <a:pt x="149034" y="7961922"/>
                </a:lnTo>
                <a:lnTo>
                  <a:pt x="116507" y="7932764"/>
                </a:lnTo>
                <a:lnTo>
                  <a:pt x="87363" y="7900223"/>
                </a:lnTo>
                <a:lnTo>
                  <a:pt x="61894" y="7864592"/>
                </a:lnTo>
                <a:lnTo>
                  <a:pt x="40397" y="7826166"/>
                </a:lnTo>
                <a:lnTo>
                  <a:pt x="23164" y="7785240"/>
                </a:lnTo>
                <a:lnTo>
                  <a:pt x="10491" y="7742107"/>
                </a:lnTo>
                <a:lnTo>
                  <a:pt x="2671" y="7697063"/>
                </a:lnTo>
                <a:lnTo>
                  <a:pt x="0" y="7650401"/>
                </a:lnTo>
                <a:lnTo>
                  <a:pt x="0" y="398923"/>
                </a:lnTo>
                <a:lnTo>
                  <a:pt x="2671" y="352261"/>
                </a:lnTo>
                <a:lnTo>
                  <a:pt x="10491" y="307217"/>
                </a:lnTo>
                <a:lnTo>
                  <a:pt x="23164" y="264084"/>
                </a:lnTo>
                <a:lnTo>
                  <a:pt x="40397" y="223158"/>
                </a:lnTo>
                <a:lnTo>
                  <a:pt x="61894" y="184732"/>
                </a:lnTo>
                <a:lnTo>
                  <a:pt x="87363" y="149101"/>
                </a:lnTo>
                <a:lnTo>
                  <a:pt x="116507" y="116560"/>
                </a:lnTo>
                <a:lnTo>
                  <a:pt x="149034" y="87402"/>
                </a:lnTo>
                <a:lnTo>
                  <a:pt x="184649" y="61922"/>
                </a:lnTo>
                <a:lnTo>
                  <a:pt x="223057" y="40415"/>
                </a:lnTo>
                <a:lnTo>
                  <a:pt x="263965" y="23175"/>
                </a:lnTo>
                <a:lnTo>
                  <a:pt x="307078" y="10496"/>
                </a:lnTo>
                <a:lnTo>
                  <a:pt x="352102" y="2673"/>
                </a:lnTo>
                <a:lnTo>
                  <a:pt x="398743" y="0"/>
                </a:lnTo>
                <a:lnTo>
                  <a:pt x="16875294" y="0"/>
                </a:lnTo>
                <a:lnTo>
                  <a:pt x="16921935" y="2673"/>
                </a:lnTo>
                <a:lnTo>
                  <a:pt x="16966959" y="10496"/>
                </a:lnTo>
                <a:lnTo>
                  <a:pt x="17010072" y="23175"/>
                </a:lnTo>
                <a:lnTo>
                  <a:pt x="17050980" y="40415"/>
                </a:lnTo>
                <a:lnTo>
                  <a:pt x="17089389" y="61922"/>
                </a:lnTo>
                <a:lnTo>
                  <a:pt x="17125003" y="87402"/>
                </a:lnTo>
                <a:lnTo>
                  <a:pt x="17157530" y="116560"/>
                </a:lnTo>
                <a:lnTo>
                  <a:pt x="17186675" y="149101"/>
                </a:lnTo>
                <a:lnTo>
                  <a:pt x="17212143" y="184732"/>
                </a:lnTo>
                <a:lnTo>
                  <a:pt x="17233640" y="223158"/>
                </a:lnTo>
                <a:lnTo>
                  <a:pt x="17250873" y="264084"/>
                </a:lnTo>
                <a:lnTo>
                  <a:pt x="17263546" y="307217"/>
                </a:lnTo>
                <a:lnTo>
                  <a:pt x="17271366" y="352261"/>
                </a:lnTo>
                <a:lnTo>
                  <a:pt x="17274038" y="398923"/>
                </a:lnTo>
                <a:lnTo>
                  <a:pt x="17274038" y="7650401"/>
                </a:lnTo>
                <a:lnTo>
                  <a:pt x="17271366" y="7697063"/>
                </a:lnTo>
                <a:lnTo>
                  <a:pt x="17263546" y="7742107"/>
                </a:lnTo>
                <a:lnTo>
                  <a:pt x="17250873" y="7785240"/>
                </a:lnTo>
                <a:lnTo>
                  <a:pt x="17233640" y="7826166"/>
                </a:lnTo>
                <a:lnTo>
                  <a:pt x="17212143" y="7864592"/>
                </a:lnTo>
                <a:lnTo>
                  <a:pt x="17186675" y="7900223"/>
                </a:lnTo>
                <a:lnTo>
                  <a:pt x="17157530" y="7932764"/>
                </a:lnTo>
                <a:lnTo>
                  <a:pt x="17125003" y="7961922"/>
                </a:lnTo>
                <a:lnTo>
                  <a:pt x="17089389" y="7987402"/>
                </a:lnTo>
                <a:lnTo>
                  <a:pt x="17050980" y="8008909"/>
                </a:lnTo>
                <a:lnTo>
                  <a:pt x="17010072" y="8026149"/>
                </a:lnTo>
                <a:lnTo>
                  <a:pt x="16966959" y="8038828"/>
                </a:lnTo>
                <a:lnTo>
                  <a:pt x="16921935" y="8046651"/>
                </a:lnTo>
                <a:lnTo>
                  <a:pt x="16875294" y="8049324"/>
                </a:lnTo>
                <a:close/>
              </a:path>
            </a:pathLst>
          </a:custGeom>
          <a:solidFill>
            <a:srgbClr val="BAAE91">
              <a:alpha val="61176"/>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0" name="Google Shape;170;p12"/>
          <p:cNvPicPr preferRelativeResize="0"/>
          <p:nvPr/>
        </p:nvPicPr>
        <p:blipFill rotWithShape="1">
          <a:blip r:embed="rId4">
            <a:alphaModFix/>
          </a:blip>
          <a:srcRect/>
          <a:stretch/>
        </p:blipFill>
        <p:spPr>
          <a:xfrm>
            <a:off x="15278134" y="227885"/>
            <a:ext cx="2828924" cy="904772"/>
          </a:xfrm>
          <a:prstGeom prst="rect">
            <a:avLst/>
          </a:prstGeom>
          <a:noFill/>
          <a:ln>
            <a:noFill/>
          </a:ln>
        </p:spPr>
      </p:pic>
      <p:sp>
        <p:nvSpPr>
          <p:cNvPr id="171" name="Google Shape;171;p12"/>
          <p:cNvSpPr/>
          <p:nvPr/>
        </p:nvSpPr>
        <p:spPr>
          <a:xfrm>
            <a:off x="6671275" y="1277013"/>
            <a:ext cx="4836871" cy="8573138"/>
          </a:xfrm>
          <a:custGeom>
            <a:avLst/>
            <a:gdLst/>
            <a:ahLst/>
            <a:cxnLst/>
            <a:rect l="l" t="t" r="r" b="b"/>
            <a:pathLst>
              <a:path w="17274540" h="8049895" extrusionOk="0">
                <a:moveTo>
                  <a:pt x="16875294" y="8049324"/>
                </a:moveTo>
                <a:lnTo>
                  <a:pt x="398743" y="8049324"/>
                </a:lnTo>
                <a:lnTo>
                  <a:pt x="352102" y="8046651"/>
                </a:lnTo>
                <a:lnTo>
                  <a:pt x="307078" y="8038828"/>
                </a:lnTo>
                <a:lnTo>
                  <a:pt x="263965" y="8026149"/>
                </a:lnTo>
                <a:lnTo>
                  <a:pt x="223057" y="8008909"/>
                </a:lnTo>
                <a:lnTo>
                  <a:pt x="184649" y="7987402"/>
                </a:lnTo>
                <a:lnTo>
                  <a:pt x="149034" y="7961922"/>
                </a:lnTo>
                <a:lnTo>
                  <a:pt x="116507" y="7932764"/>
                </a:lnTo>
                <a:lnTo>
                  <a:pt x="87363" y="7900223"/>
                </a:lnTo>
                <a:lnTo>
                  <a:pt x="61894" y="7864592"/>
                </a:lnTo>
                <a:lnTo>
                  <a:pt x="40397" y="7826166"/>
                </a:lnTo>
                <a:lnTo>
                  <a:pt x="23164" y="7785240"/>
                </a:lnTo>
                <a:lnTo>
                  <a:pt x="10491" y="7742107"/>
                </a:lnTo>
                <a:lnTo>
                  <a:pt x="2671" y="7697063"/>
                </a:lnTo>
                <a:lnTo>
                  <a:pt x="0" y="7650401"/>
                </a:lnTo>
                <a:lnTo>
                  <a:pt x="0" y="398923"/>
                </a:lnTo>
                <a:lnTo>
                  <a:pt x="2671" y="352261"/>
                </a:lnTo>
                <a:lnTo>
                  <a:pt x="10491" y="307217"/>
                </a:lnTo>
                <a:lnTo>
                  <a:pt x="23164" y="264084"/>
                </a:lnTo>
                <a:lnTo>
                  <a:pt x="40397" y="223158"/>
                </a:lnTo>
                <a:lnTo>
                  <a:pt x="61894" y="184732"/>
                </a:lnTo>
                <a:lnTo>
                  <a:pt x="87363" y="149101"/>
                </a:lnTo>
                <a:lnTo>
                  <a:pt x="116507" y="116560"/>
                </a:lnTo>
                <a:lnTo>
                  <a:pt x="149034" y="87402"/>
                </a:lnTo>
                <a:lnTo>
                  <a:pt x="184649" y="61922"/>
                </a:lnTo>
                <a:lnTo>
                  <a:pt x="223057" y="40415"/>
                </a:lnTo>
                <a:lnTo>
                  <a:pt x="263965" y="23175"/>
                </a:lnTo>
                <a:lnTo>
                  <a:pt x="307078" y="10496"/>
                </a:lnTo>
                <a:lnTo>
                  <a:pt x="352102" y="2673"/>
                </a:lnTo>
                <a:lnTo>
                  <a:pt x="398743" y="0"/>
                </a:lnTo>
                <a:lnTo>
                  <a:pt x="16875294" y="0"/>
                </a:lnTo>
                <a:lnTo>
                  <a:pt x="16921935" y="2673"/>
                </a:lnTo>
                <a:lnTo>
                  <a:pt x="16966959" y="10496"/>
                </a:lnTo>
                <a:lnTo>
                  <a:pt x="17010072" y="23175"/>
                </a:lnTo>
                <a:lnTo>
                  <a:pt x="17050980" y="40415"/>
                </a:lnTo>
                <a:lnTo>
                  <a:pt x="17089389" y="61922"/>
                </a:lnTo>
                <a:lnTo>
                  <a:pt x="17125003" y="87402"/>
                </a:lnTo>
                <a:lnTo>
                  <a:pt x="17157530" y="116560"/>
                </a:lnTo>
                <a:lnTo>
                  <a:pt x="17186675" y="149101"/>
                </a:lnTo>
                <a:lnTo>
                  <a:pt x="17212143" y="184732"/>
                </a:lnTo>
                <a:lnTo>
                  <a:pt x="17233640" y="223158"/>
                </a:lnTo>
                <a:lnTo>
                  <a:pt x="17250873" y="264084"/>
                </a:lnTo>
                <a:lnTo>
                  <a:pt x="17263546" y="307217"/>
                </a:lnTo>
                <a:lnTo>
                  <a:pt x="17271366" y="352261"/>
                </a:lnTo>
                <a:lnTo>
                  <a:pt x="17274038" y="398923"/>
                </a:lnTo>
                <a:lnTo>
                  <a:pt x="17274038" y="7650401"/>
                </a:lnTo>
                <a:lnTo>
                  <a:pt x="17271366" y="7697063"/>
                </a:lnTo>
                <a:lnTo>
                  <a:pt x="17263546" y="7742107"/>
                </a:lnTo>
                <a:lnTo>
                  <a:pt x="17250873" y="7785240"/>
                </a:lnTo>
                <a:lnTo>
                  <a:pt x="17233640" y="7826166"/>
                </a:lnTo>
                <a:lnTo>
                  <a:pt x="17212143" y="7864592"/>
                </a:lnTo>
                <a:lnTo>
                  <a:pt x="17186675" y="7900223"/>
                </a:lnTo>
                <a:lnTo>
                  <a:pt x="17157530" y="7932764"/>
                </a:lnTo>
                <a:lnTo>
                  <a:pt x="17125003" y="7961922"/>
                </a:lnTo>
                <a:lnTo>
                  <a:pt x="17089389" y="7987402"/>
                </a:lnTo>
                <a:lnTo>
                  <a:pt x="17050980" y="8008909"/>
                </a:lnTo>
                <a:lnTo>
                  <a:pt x="17010072" y="8026149"/>
                </a:lnTo>
                <a:lnTo>
                  <a:pt x="16966959" y="8038828"/>
                </a:lnTo>
                <a:lnTo>
                  <a:pt x="16921935" y="8046651"/>
                </a:lnTo>
                <a:lnTo>
                  <a:pt x="16875294" y="8049324"/>
                </a:lnTo>
                <a:close/>
              </a:path>
            </a:pathLst>
          </a:custGeom>
          <a:solidFill>
            <a:srgbClr val="BAAE91">
              <a:alpha val="61176"/>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12"/>
          <p:cNvSpPr/>
          <p:nvPr/>
        </p:nvSpPr>
        <p:spPr>
          <a:xfrm>
            <a:off x="268114" y="1262523"/>
            <a:ext cx="4684885" cy="8564226"/>
          </a:xfrm>
          <a:custGeom>
            <a:avLst/>
            <a:gdLst/>
            <a:ahLst/>
            <a:cxnLst/>
            <a:rect l="l" t="t" r="r" b="b"/>
            <a:pathLst>
              <a:path w="17274540" h="8049895" extrusionOk="0">
                <a:moveTo>
                  <a:pt x="16875294" y="8049324"/>
                </a:moveTo>
                <a:lnTo>
                  <a:pt x="398743" y="8049324"/>
                </a:lnTo>
                <a:lnTo>
                  <a:pt x="352102" y="8046651"/>
                </a:lnTo>
                <a:lnTo>
                  <a:pt x="307078" y="8038828"/>
                </a:lnTo>
                <a:lnTo>
                  <a:pt x="263965" y="8026149"/>
                </a:lnTo>
                <a:lnTo>
                  <a:pt x="223057" y="8008909"/>
                </a:lnTo>
                <a:lnTo>
                  <a:pt x="184649" y="7987402"/>
                </a:lnTo>
                <a:lnTo>
                  <a:pt x="149034" y="7961922"/>
                </a:lnTo>
                <a:lnTo>
                  <a:pt x="116507" y="7932764"/>
                </a:lnTo>
                <a:lnTo>
                  <a:pt x="87363" y="7900223"/>
                </a:lnTo>
                <a:lnTo>
                  <a:pt x="61894" y="7864592"/>
                </a:lnTo>
                <a:lnTo>
                  <a:pt x="40397" y="7826166"/>
                </a:lnTo>
                <a:lnTo>
                  <a:pt x="23164" y="7785240"/>
                </a:lnTo>
                <a:lnTo>
                  <a:pt x="10491" y="7742107"/>
                </a:lnTo>
                <a:lnTo>
                  <a:pt x="2671" y="7697063"/>
                </a:lnTo>
                <a:lnTo>
                  <a:pt x="0" y="7650401"/>
                </a:lnTo>
                <a:lnTo>
                  <a:pt x="0" y="398923"/>
                </a:lnTo>
                <a:lnTo>
                  <a:pt x="2671" y="352261"/>
                </a:lnTo>
                <a:lnTo>
                  <a:pt x="10491" y="307217"/>
                </a:lnTo>
                <a:lnTo>
                  <a:pt x="23164" y="264084"/>
                </a:lnTo>
                <a:lnTo>
                  <a:pt x="40397" y="223158"/>
                </a:lnTo>
                <a:lnTo>
                  <a:pt x="61894" y="184732"/>
                </a:lnTo>
                <a:lnTo>
                  <a:pt x="87363" y="149101"/>
                </a:lnTo>
                <a:lnTo>
                  <a:pt x="116507" y="116560"/>
                </a:lnTo>
                <a:lnTo>
                  <a:pt x="149034" y="87402"/>
                </a:lnTo>
                <a:lnTo>
                  <a:pt x="184649" y="61922"/>
                </a:lnTo>
                <a:lnTo>
                  <a:pt x="223057" y="40415"/>
                </a:lnTo>
                <a:lnTo>
                  <a:pt x="263965" y="23175"/>
                </a:lnTo>
                <a:lnTo>
                  <a:pt x="307078" y="10496"/>
                </a:lnTo>
                <a:lnTo>
                  <a:pt x="352102" y="2673"/>
                </a:lnTo>
                <a:lnTo>
                  <a:pt x="398743" y="0"/>
                </a:lnTo>
                <a:lnTo>
                  <a:pt x="16875294" y="0"/>
                </a:lnTo>
                <a:lnTo>
                  <a:pt x="16921935" y="2673"/>
                </a:lnTo>
                <a:lnTo>
                  <a:pt x="16966959" y="10496"/>
                </a:lnTo>
                <a:lnTo>
                  <a:pt x="17010072" y="23175"/>
                </a:lnTo>
                <a:lnTo>
                  <a:pt x="17050980" y="40415"/>
                </a:lnTo>
                <a:lnTo>
                  <a:pt x="17089389" y="61922"/>
                </a:lnTo>
                <a:lnTo>
                  <a:pt x="17125003" y="87402"/>
                </a:lnTo>
                <a:lnTo>
                  <a:pt x="17157530" y="116560"/>
                </a:lnTo>
                <a:lnTo>
                  <a:pt x="17186675" y="149101"/>
                </a:lnTo>
                <a:lnTo>
                  <a:pt x="17212143" y="184732"/>
                </a:lnTo>
                <a:lnTo>
                  <a:pt x="17233640" y="223158"/>
                </a:lnTo>
                <a:lnTo>
                  <a:pt x="17250873" y="264084"/>
                </a:lnTo>
                <a:lnTo>
                  <a:pt x="17263546" y="307217"/>
                </a:lnTo>
                <a:lnTo>
                  <a:pt x="17271366" y="352261"/>
                </a:lnTo>
                <a:lnTo>
                  <a:pt x="17274038" y="398923"/>
                </a:lnTo>
                <a:lnTo>
                  <a:pt x="17274038" y="7650401"/>
                </a:lnTo>
                <a:lnTo>
                  <a:pt x="17271366" y="7697063"/>
                </a:lnTo>
                <a:lnTo>
                  <a:pt x="17263546" y="7742107"/>
                </a:lnTo>
                <a:lnTo>
                  <a:pt x="17250873" y="7785240"/>
                </a:lnTo>
                <a:lnTo>
                  <a:pt x="17233640" y="7826166"/>
                </a:lnTo>
                <a:lnTo>
                  <a:pt x="17212143" y="7864592"/>
                </a:lnTo>
                <a:lnTo>
                  <a:pt x="17186675" y="7900223"/>
                </a:lnTo>
                <a:lnTo>
                  <a:pt x="17157530" y="7932764"/>
                </a:lnTo>
                <a:lnTo>
                  <a:pt x="17125003" y="7961922"/>
                </a:lnTo>
                <a:lnTo>
                  <a:pt x="17089389" y="7987402"/>
                </a:lnTo>
                <a:lnTo>
                  <a:pt x="17050980" y="8008909"/>
                </a:lnTo>
                <a:lnTo>
                  <a:pt x="17010072" y="8026149"/>
                </a:lnTo>
                <a:lnTo>
                  <a:pt x="16966959" y="8038828"/>
                </a:lnTo>
                <a:lnTo>
                  <a:pt x="16921935" y="8046651"/>
                </a:lnTo>
                <a:lnTo>
                  <a:pt x="16875294" y="8049324"/>
                </a:lnTo>
                <a:close/>
              </a:path>
            </a:pathLst>
          </a:custGeom>
          <a:solidFill>
            <a:srgbClr val="BAAE91">
              <a:alpha val="61176"/>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12"/>
          <p:cNvSpPr/>
          <p:nvPr/>
        </p:nvSpPr>
        <p:spPr>
          <a:xfrm rot="10800000" flipH="1">
            <a:off x="4563526" y="5280852"/>
            <a:ext cx="2403501" cy="45719"/>
          </a:xfrm>
          <a:custGeom>
            <a:avLst/>
            <a:gdLst/>
            <a:ahLst/>
            <a:cxnLst/>
            <a:rect l="l" t="t" r="r" b="b"/>
            <a:pathLst>
              <a:path w="4667884" h="120000" extrusionOk="0">
                <a:moveTo>
                  <a:pt x="0" y="0"/>
                </a:moveTo>
                <a:lnTo>
                  <a:pt x="4667342" y="0"/>
                </a:lnTo>
              </a:path>
            </a:pathLst>
          </a:custGeom>
          <a:noFill/>
          <a:ln w="25400" cap="flat" cmpd="sng">
            <a:solidFill>
              <a:srgbClr val="FFF9EC">
                <a:alpha val="29019"/>
              </a:srgbClr>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12"/>
          <p:cNvSpPr txBox="1"/>
          <p:nvPr/>
        </p:nvSpPr>
        <p:spPr>
          <a:xfrm>
            <a:off x="699283" y="2371953"/>
            <a:ext cx="381076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fr-FR" sz="2800" b="1" i="0" u="none" strike="noStrike" cap="none">
                <a:solidFill>
                  <a:srgbClr val="BBAE92"/>
                </a:solidFill>
                <a:latin typeface="Helvetica Neue"/>
                <a:ea typeface="Helvetica Neue"/>
                <a:cs typeface="Helvetica Neue"/>
                <a:sym typeface="Helvetica Neue"/>
              </a:rPr>
              <a:t>Phase préliminaire</a:t>
            </a:r>
            <a:endParaRPr sz="2800" b="0" i="0" u="none" strike="noStrike" cap="none">
              <a:solidFill>
                <a:srgbClr val="BBAE92"/>
              </a:solidFill>
              <a:latin typeface="Helvetica Neue"/>
              <a:ea typeface="Helvetica Neue"/>
              <a:cs typeface="Helvetica Neue"/>
              <a:sym typeface="Helvetica Neue"/>
            </a:endParaRPr>
          </a:p>
        </p:txBody>
      </p:sp>
      <p:sp>
        <p:nvSpPr>
          <p:cNvPr id="175" name="Google Shape;175;p12"/>
          <p:cNvSpPr txBox="1"/>
          <p:nvPr/>
        </p:nvSpPr>
        <p:spPr>
          <a:xfrm>
            <a:off x="7174417" y="2397733"/>
            <a:ext cx="3847940"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fr-FR" sz="2600" b="1" i="0" u="none" strike="noStrike" cap="none">
                <a:solidFill>
                  <a:srgbClr val="BBAE92"/>
                </a:solidFill>
                <a:latin typeface="Helvetica Neue"/>
                <a:ea typeface="Helvetica Neue"/>
                <a:cs typeface="Helvetica Neue"/>
                <a:sym typeface="Helvetica Neue"/>
              </a:rPr>
              <a:t>Étude quantitative</a:t>
            </a:r>
            <a:endParaRPr sz="2600" b="0" i="0" u="none" strike="noStrike" cap="none">
              <a:solidFill>
                <a:srgbClr val="BBAE92"/>
              </a:solidFill>
              <a:latin typeface="Helvetica Neue"/>
              <a:ea typeface="Helvetica Neue"/>
              <a:cs typeface="Helvetica Neue"/>
              <a:sym typeface="Helvetica Neue"/>
            </a:endParaRPr>
          </a:p>
        </p:txBody>
      </p:sp>
      <p:sp>
        <p:nvSpPr>
          <p:cNvPr id="176" name="Google Shape;176;p12"/>
          <p:cNvSpPr txBox="1"/>
          <p:nvPr/>
        </p:nvSpPr>
        <p:spPr>
          <a:xfrm>
            <a:off x="13743897" y="2372047"/>
            <a:ext cx="387483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fr-FR" sz="2800" b="1" i="0" u="none" strike="noStrike" cap="none">
                <a:solidFill>
                  <a:srgbClr val="BBAE92"/>
                </a:solidFill>
                <a:latin typeface="Helvetica Neue"/>
                <a:ea typeface="Helvetica Neue"/>
                <a:cs typeface="Helvetica Neue"/>
                <a:sym typeface="Helvetica Neue"/>
              </a:rPr>
              <a:t>Synthèse de l’étude</a:t>
            </a:r>
            <a:endParaRPr sz="2800" b="0" i="0" u="none" strike="noStrike" cap="none">
              <a:solidFill>
                <a:srgbClr val="BBAE92"/>
              </a:solidFill>
              <a:latin typeface="Helvetica Neue"/>
              <a:ea typeface="Helvetica Neue"/>
              <a:cs typeface="Helvetica Neue"/>
              <a:sym typeface="Helvetica Neue"/>
            </a:endParaRPr>
          </a:p>
        </p:txBody>
      </p:sp>
      <p:sp>
        <p:nvSpPr>
          <p:cNvPr id="178" name="Google Shape;178;p12"/>
          <p:cNvSpPr/>
          <p:nvPr/>
        </p:nvSpPr>
        <p:spPr>
          <a:xfrm>
            <a:off x="-77226" y="10036149"/>
            <a:ext cx="18412745" cy="296705"/>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12"/>
          <p:cNvSpPr txBox="1">
            <a:spLocks noGrp="1"/>
          </p:cNvSpPr>
          <p:nvPr>
            <p:ph type="sldNum" idx="12"/>
          </p:nvPr>
        </p:nvSpPr>
        <p:spPr>
          <a:xfrm>
            <a:off x="17583266" y="10059115"/>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6</a:t>
            </a:fld>
            <a:endParaRPr/>
          </a:p>
        </p:txBody>
      </p:sp>
      <p:pic>
        <p:nvPicPr>
          <p:cNvPr id="180" name="Google Shape;180;p12" descr="Badge 1 contour"/>
          <p:cNvPicPr preferRelativeResize="0"/>
          <p:nvPr/>
        </p:nvPicPr>
        <p:blipFill rotWithShape="1">
          <a:blip r:embed="rId5">
            <a:alphaModFix/>
          </a:blip>
          <a:srcRect/>
          <a:stretch/>
        </p:blipFill>
        <p:spPr>
          <a:xfrm>
            <a:off x="707734" y="3447822"/>
            <a:ext cx="3757498" cy="3757498"/>
          </a:xfrm>
          <a:prstGeom prst="rect">
            <a:avLst/>
          </a:prstGeom>
          <a:noFill/>
          <a:ln>
            <a:noFill/>
          </a:ln>
        </p:spPr>
      </p:pic>
      <p:pic>
        <p:nvPicPr>
          <p:cNvPr id="181" name="Google Shape;181;p12" descr="Badge contour"/>
          <p:cNvPicPr preferRelativeResize="0"/>
          <p:nvPr/>
        </p:nvPicPr>
        <p:blipFill rotWithShape="1">
          <a:blip r:embed="rId6">
            <a:alphaModFix/>
          </a:blip>
          <a:srcRect/>
          <a:stretch/>
        </p:blipFill>
        <p:spPr>
          <a:xfrm>
            <a:off x="7264859" y="3402102"/>
            <a:ext cx="3757498" cy="3757498"/>
          </a:xfrm>
          <a:prstGeom prst="rect">
            <a:avLst/>
          </a:prstGeom>
          <a:noFill/>
          <a:ln>
            <a:noFill/>
          </a:ln>
        </p:spPr>
      </p:pic>
      <p:pic>
        <p:nvPicPr>
          <p:cNvPr id="182" name="Google Shape;182;p12" descr="Badge 3 contour"/>
          <p:cNvPicPr preferRelativeResize="0"/>
          <p:nvPr/>
        </p:nvPicPr>
        <p:blipFill rotWithShape="1">
          <a:blip r:embed="rId7">
            <a:alphaModFix/>
          </a:blip>
          <a:srcRect/>
          <a:stretch/>
        </p:blipFill>
        <p:spPr>
          <a:xfrm>
            <a:off x="13795523" y="3388480"/>
            <a:ext cx="3784743" cy="3784743"/>
          </a:xfrm>
          <a:prstGeom prst="rect">
            <a:avLst/>
          </a:prstGeom>
          <a:noFill/>
          <a:ln>
            <a:noFill/>
          </a:ln>
        </p:spPr>
      </p:pic>
      <p:sp>
        <p:nvSpPr>
          <p:cNvPr id="183" name="Google Shape;183;p12"/>
          <p:cNvSpPr/>
          <p:nvPr/>
        </p:nvSpPr>
        <p:spPr>
          <a:xfrm rot="10800000" flipH="1">
            <a:off x="11340396" y="5235133"/>
            <a:ext cx="2403501" cy="45719"/>
          </a:xfrm>
          <a:custGeom>
            <a:avLst/>
            <a:gdLst/>
            <a:ahLst/>
            <a:cxnLst/>
            <a:rect l="l" t="t" r="r" b="b"/>
            <a:pathLst>
              <a:path w="4667884" h="120000" extrusionOk="0">
                <a:moveTo>
                  <a:pt x="0" y="0"/>
                </a:moveTo>
                <a:lnTo>
                  <a:pt x="4667342" y="0"/>
                </a:lnTo>
              </a:path>
            </a:pathLst>
          </a:custGeom>
          <a:noFill/>
          <a:ln w="25400" cap="flat" cmpd="sng">
            <a:solidFill>
              <a:srgbClr val="FFF9EC">
                <a:alpha val="29019"/>
              </a:srgbClr>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84" name="Google Shape;184;p12" descr="Presse-papiers partiellement vérifié avec un remplissage uni"/>
          <p:cNvPicPr preferRelativeResize="0"/>
          <p:nvPr/>
        </p:nvPicPr>
        <p:blipFill rotWithShape="1">
          <a:blip r:embed="rId8">
            <a:alphaModFix/>
          </a:blip>
          <a:srcRect/>
          <a:stretch/>
        </p:blipFill>
        <p:spPr>
          <a:xfrm>
            <a:off x="2003631" y="1252847"/>
            <a:ext cx="1165704" cy="1165704"/>
          </a:xfrm>
          <a:prstGeom prst="rect">
            <a:avLst/>
          </a:prstGeom>
          <a:noFill/>
          <a:ln>
            <a:noFill/>
          </a:ln>
        </p:spPr>
      </p:pic>
      <p:sp>
        <p:nvSpPr>
          <p:cNvPr id="185" name="Google Shape;185;p12"/>
          <p:cNvSpPr/>
          <p:nvPr/>
        </p:nvSpPr>
        <p:spPr>
          <a:xfrm>
            <a:off x="9218071" y="6416635"/>
            <a:ext cx="36195" cy="36195"/>
          </a:xfrm>
          <a:custGeom>
            <a:avLst/>
            <a:gdLst/>
            <a:ahLst/>
            <a:cxnLst/>
            <a:rect l="l" t="t" r="r" b="b"/>
            <a:pathLst>
              <a:path w="36195" h="36195" extrusionOk="0">
                <a:moveTo>
                  <a:pt x="35987" y="36195"/>
                </a:moveTo>
                <a:lnTo>
                  <a:pt x="0" y="36195"/>
                </a:lnTo>
                <a:lnTo>
                  <a:pt x="0" y="0"/>
                </a:lnTo>
                <a:lnTo>
                  <a:pt x="35987" y="0"/>
                </a:lnTo>
                <a:lnTo>
                  <a:pt x="35987" y="36195"/>
                </a:lnTo>
                <a:close/>
              </a:path>
            </a:pathLst>
          </a:custGeom>
          <a:solidFill>
            <a:srgbClr val="9DB8D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12"/>
          <p:cNvSpPr txBox="1"/>
          <p:nvPr/>
        </p:nvSpPr>
        <p:spPr>
          <a:xfrm>
            <a:off x="244225" y="3081225"/>
            <a:ext cx="4600200" cy="6389401"/>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chemeClr val="lt1"/>
              </a:buClr>
              <a:buSzPts val="2200"/>
              <a:buFont typeface="Arial"/>
              <a:buChar char="•"/>
            </a:pPr>
            <a:r>
              <a:rPr lang="fr-FR" sz="2200" b="1" i="0" u="none" strike="noStrike" cap="none" dirty="0">
                <a:solidFill>
                  <a:schemeClr val="lt1"/>
                </a:solidFill>
                <a:latin typeface="Helvetica Neue"/>
                <a:ea typeface="Helvetica Neue"/>
                <a:cs typeface="Helvetica Neue"/>
                <a:sym typeface="Helvetica Neue"/>
              </a:rPr>
              <a:t>Réunion de cadrage</a:t>
            </a:r>
            <a:r>
              <a:rPr lang="fr-FR" sz="2200" b="0" i="0" u="none" strike="noStrike" cap="none" dirty="0">
                <a:solidFill>
                  <a:schemeClr val="lt1"/>
                </a:solidFill>
                <a:latin typeface="Helvetica Neue"/>
                <a:ea typeface="Helvetica Neue"/>
                <a:cs typeface="Helvetica Neue"/>
                <a:sym typeface="Helvetica Neue"/>
              </a:rPr>
              <a:t> où vos besoins et attentes ont été spécifiés auprès de l’Intervenant principal.</a:t>
            </a:r>
            <a:endParaRPr sz="1400" b="0" i="1" u="none" strike="noStrike" cap="none" dirty="0">
              <a:solidFill>
                <a:srgbClr val="000000"/>
              </a:solidFill>
              <a:highlight>
                <a:schemeClr val="accent3"/>
              </a:highlight>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200"/>
              <a:buFont typeface="Arial"/>
              <a:buNone/>
            </a:pPr>
            <a:endParaRPr sz="2200" b="0" i="0" u="none" strike="noStrike" cap="none" dirty="0">
              <a:solidFill>
                <a:schemeClr val="lt1"/>
              </a:solidFill>
              <a:latin typeface="Helvetica Neue"/>
              <a:ea typeface="Helvetica Neue"/>
              <a:cs typeface="Helvetica Neue"/>
              <a:sym typeface="Helvetica Neue"/>
            </a:endParaRPr>
          </a:p>
          <a:p>
            <a:pPr marL="285750" marR="0" lvl="0" indent="-285750" algn="just" rtl="0">
              <a:lnSpc>
                <a:spcPct val="100000"/>
              </a:lnSpc>
              <a:spcBef>
                <a:spcPts val="0"/>
              </a:spcBef>
              <a:spcAft>
                <a:spcPts val="0"/>
              </a:spcAft>
              <a:buClr>
                <a:schemeClr val="lt1"/>
              </a:buClr>
              <a:buSzPts val="2200"/>
              <a:buFont typeface="Arial"/>
              <a:buChar char="•"/>
            </a:pPr>
            <a:r>
              <a:rPr lang="fr-FR" sz="2200" b="1" i="0" u="none" strike="noStrike" cap="none" dirty="0">
                <a:solidFill>
                  <a:schemeClr val="lt1"/>
                </a:solidFill>
                <a:latin typeface="Helvetica Neue"/>
                <a:ea typeface="Helvetica Neue"/>
                <a:cs typeface="Helvetica Neue"/>
                <a:sym typeface="Helvetica Neue"/>
              </a:rPr>
              <a:t>Élaboration d’un questionnaire</a:t>
            </a:r>
            <a:r>
              <a:rPr lang="fr-FR" sz="2200" b="0" i="0" u="none" strike="noStrike" cap="none" dirty="0">
                <a:solidFill>
                  <a:schemeClr val="lt1"/>
                </a:solidFill>
                <a:latin typeface="Helvetica Neue"/>
                <a:ea typeface="Helvetica Neue"/>
                <a:cs typeface="Helvetica Neue"/>
                <a:sym typeface="Helvetica Neue"/>
              </a:rPr>
              <a:t> sur la base de l</a:t>
            </a:r>
            <a:r>
              <a:rPr lang="fr-FR" sz="2200" dirty="0">
                <a:solidFill>
                  <a:schemeClr val="lt1"/>
                </a:solidFill>
                <a:latin typeface="Helvetica Neue"/>
                <a:ea typeface="Helvetica Neue"/>
                <a:cs typeface="Helvetica Neue"/>
                <a:sym typeface="Helvetica Neue"/>
              </a:rPr>
              <a:t>’ancien questionnaire </a:t>
            </a:r>
            <a:r>
              <a:rPr lang="fr-FR" sz="2200" b="0" i="0" u="none" strike="noStrike" cap="none" dirty="0">
                <a:solidFill>
                  <a:schemeClr val="lt1"/>
                </a:solidFill>
                <a:latin typeface="Helvetica Neue"/>
                <a:ea typeface="Helvetica Neue"/>
                <a:cs typeface="Helvetica Neue"/>
                <a:sym typeface="Helvetica Neue"/>
              </a:rPr>
              <a:t>répondant aux objectifs de l’étude tout en tenant compte de l’échantillon et de sa méthode d’administration.</a:t>
            </a:r>
            <a:endParaRPr sz="2200" b="0" i="0" u="none" strike="noStrike" cap="none" dirty="0">
              <a:solidFill>
                <a:schemeClr val="lt1"/>
              </a:solidFill>
              <a:latin typeface="Helvetica Neue"/>
              <a:ea typeface="Helvetica Neue"/>
              <a:cs typeface="Helvetica Neue"/>
              <a:sym typeface="Helvetica Neue"/>
            </a:endParaRPr>
          </a:p>
          <a:p>
            <a:pPr marL="457200" marR="0" lvl="0" indent="0" algn="just" rtl="0">
              <a:lnSpc>
                <a:spcPct val="100000"/>
              </a:lnSpc>
              <a:spcBef>
                <a:spcPts val="0"/>
              </a:spcBef>
              <a:spcAft>
                <a:spcPts val="0"/>
              </a:spcAft>
              <a:buNone/>
            </a:pPr>
            <a:endParaRPr sz="2200" dirty="0">
              <a:solidFill>
                <a:schemeClr val="lt1"/>
              </a:solidFill>
              <a:latin typeface="Helvetica Neue"/>
              <a:ea typeface="Helvetica Neue"/>
              <a:cs typeface="Helvetica Neue"/>
              <a:sym typeface="Helvetica Neue"/>
            </a:endParaRPr>
          </a:p>
          <a:p>
            <a:pPr marL="457200" lvl="0" indent="-368300" algn="l" rtl="0">
              <a:lnSpc>
                <a:spcPct val="115000"/>
              </a:lnSpc>
              <a:spcBef>
                <a:spcPts val="0"/>
              </a:spcBef>
              <a:spcAft>
                <a:spcPts val="0"/>
              </a:spcAft>
              <a:buClr>
                <a:schemeClr val="lt1"/>
              </a:buClr>
              <a:buSzPts val="2200"/>
              <a:buFont typeface="Helvetica Neue"/>
              <a:buChar char="•"/>
            </a:pPr>
            <a:r>
              <a:rPr lang="fr-FR" sz="2200" b="1" dirty="0">
                <a:solidFill>
                  <a:schemeClr val="lt1"/>
                </a:solidFill>
                <a:latin typeface="Helvetica Neue"/>
                <a:ea typeface="Helvetica Neue"/>
                <a:cs typeface="Helvetica Neue"/>
                <a:sym typeface="Helvetica Neue"/>
              </a:rPr>
              <a:t>Émission du lien URL du questionnaire</a:t>
            </a:r>
            <a:r>
              <a:rPr lang="fr-FR" sz="2200" dirty="0">
                <a:solidFill>
                  <a:schemeClr val="lt1"/>
                </a:solidFill>
                <a:latin typeface="Helvetica Neue"/>
                <a:ea typeface="Helvetica Neue"/>
                <a:cs typeface="Helvetica Neue"/>
                <a:sym typeface="Helvetica Neue"/>
              </a:rPr>
              <a:t> pour permettre sa diffusion auprès de la base de données de l’association.</a:t>
            </a:r>
            <a:endParaRPr sz="2200" dirty="0">
              <a:solidFill>
                <a:schemeClr val="lt1"/>
              </a:solidFill>
              <a:latin typeface="Helvetica Neue"/>
              <a:ea typeface="Helvetica Neue"/>
              <a:cs typeface="Helvetica Neue"/>
              <a:sym typeface="Helvetica Neue"/>
            </a:endParaRPr>
          </a:p>
          <a:p>
            <a:pPr marL="285750" marR="0" lvl="0" indent="-146050" algn="just" rtl="0">
              <a:lnSpc>
                <a:spcPct val="100000"/>
              </a:lnSpc>
              <a:spcBef>
                <a:spcPts val="0"/>
              </a:spcBef>
              <a:spcAft>
                <a:spcPts val="0"/>
              </a:spcAft>
              <a:buClr>
                <a:schemeClr val="dk1"/>
              </a:buClr>
              <a:buSzPts val="2200"/>
              <a:buFont typeface="Arial"/>
              <a:buNone/>
            </a:pPr>
            <a:endParaRPr sz="2200" b="0" i="0" u="none" strike="noStrike" cap="none" dirty="0">
              <a:solidFill>
                <a:schemeClr val="lt1"/>
              </a:solidFill>
              <a:latin typeface="Helvetica Neue"/>
              <a:ea typeface="Helvetica Neue"/>
              <a:cs typeface="Helvetica Neue"/>
              <a:sym typeface="Helvetica Neue"/>
            </a:endParaRPr>
          </a:p>
          <a:p>
            <a:pPr marL="285750" marR="0" lvl="0" indent="-146050" algn="just" rtl="0">
              <a:lnSpc>
                <a:spcPct val="100000"/>
              </a:lnSpc>
              <a:spcBef>
                <a:spcPts val="0"/>
              </a:spcBef>
              <a:spcAft>
                <a:spcPts val="0"/>
              </a:spcAft>
              <a:buClr>
                <a:schemeClr val="dk1"/>
              </a:buClr>
              <a:buSzPts val="2200"/>
              <a:buFont typeface="Arial"/>
              <a:buNone/>
            </a:pPr>
            <a:endParaRPr sz="2200" b="0" i="0" u="none" strike="noStrike" cap="none" dirty="0">
              <a:solidFill>
                <a:schemeClr val="lt1"/>
              </a:solidFill>
              <a:latin typeface="Helvetica Neue"/>
              <a:ea typeface="Helvetica Neue"/>
              <a:cs typeface="Helvetica Neue"/>
              <a:sym typeface="Helvetica Neue"/>
            </a:endParaRPr>
          </a:p>
        </p:txBody>
      </p:sp>
      <p:pic>
        <p:nvPicPr>
          <p:cNvPr id="187" name="Google Shape;187;p12" descr="Personne avec une idée avec un remplissage uni"/>
          <p:cNvPicPr preferRelativeResize="0"/>
          <p:nvPr/>
        </p:nvPicPr>
        <p:blipFill rotWithShape="1">
          <a:blip r:embed="rId9">
            <a:alphaModFix/>
          </a:blip>
          <a:srcRect/>
          <a:stretch/>
        </p:blipFill>
        <p:spPr>
          <a:xfrm>
            <a:off x="15095619" y="1343361"/>
            <a:ext cx="1188750" cy="1188750"/>
          </a:xfrm>
          <a:prstGeom prst="rect">
            <a:avLst/>
          </a:prstGeom>
          <a:noFill/>
          <a:ln>
            <a:noFill/>
          </a:ln>
        </p:spPr>
      </p:pic>
      <p:pic>
        <p:nvPicPr>
          <p:cNvPr id="188" name="Google Shape;188;p12" descr="Recherche avec un remplissage uni"/>
          <p:cNvPicPr preferRelativeResize="0"/>
          <p:nvPr/>
        </p:nvPicPr>
        <p:blipFill rotWithShape="1">
          <a:blip r:embed="rId10">
            <a:alphaModFix/>
          </a:blip>
          <a:srcRect/>
          <a:stretch/>
        </p:blipFill>
        <p:spPr>
          <a:xfrm>
            <a:off x="8491466" y="1252847"/>
            <a:ext cx="1304283" cy="1304283"/>
          </a:xfrm>
          <a:prstGeom prst="rect">
            <a:avLst/>
          </a:prstGeom>
          <a:noFill/>
          <a:ln>
            <a:noFill/>
          </a:ln>
        </p:spPr>
      </p:pic>
      <p:sp>
        <p:nvSpPr>
          <p:cNvPr id="190" name="Google Shape;190;p12"/>
          <p:cNvSpPr txBox="1"/>
          <p:nvPr/>
        </p:nvSpPr>
        <p:spPr>
          <a:xfrm>
            <a:off x="418407" y="0"/>
            <a:ext cx="594995" cy="1165704"/>
          </a:xfrm>
          <a:prstGeom prst="rect">
            <a:avLst/>
          </a:prstGeom>
          <a:noFill/>
          <a:ln>
            <a:noFill/>
          </a:ln>
        </p:spPr>
        <p:txBody>
          <a:bodyPr spcFirstLastPara="1" wrap="square" lIns="0" tIns="11425" rIns="0" bIns="0" anchor="t" anchorCtr="0">
            <a:spAutoFit/>
          </a:bodyPr>
          <a:lstStyle/>
          <a:p>
            <a:pPr marL="12700" marR="0" lvl="0" indent="0" algn="l" rtl="0">
              <a:lnSpc>
                <a:spcPct val="100000"/>
              </a:lnSpc>
              <a:spcBef>
                <a:spcPts val="0"/>
              </a:spcBef>
              <a:spcAft>
                <a:spcPts val="0"/>
              </a:spcAft>
              <a:buClr>
                <a:srgbClr val="000000"/>
              </a:buClr>
              <a:buSzPts val="7500"/>
              <a:buFont typeface="Arial"/>
              <a:buNone/>
            </a:pPr>
            <a:r>
              <a:rPr lang="fr-FR" sz="7500" b="1" i="0" u="none" strike="noStrike" cap="none">
                <a:solidFill>
                  <a:srgbClr val="263B66"/>
                </a:solidFill>
                <a:latin typeface="Trebuchet MS"/>
                <a:ea typeface="Trebuchet MS"/>
                <a:cs typeface="Trebuchet MS"/>
                <a:sym typeface="Trebuchet MS"/>
              </a:rPr>
              <a:t>1</a:t>
            </a:r>
            <a:endParaRPr sz="7500" b="1" i="0" u="none" strike="noStrike" cap="none">
              <a:solidFill>
                <a:schemeClr val="dk1"/>
              </a:solidFill>
              <a:latin typeface="Trebuchet MS"/>
              <a:ea typeface="Trebuchet MS"/>
              <a:cs typeface="Trebuchet MS"/>
              <a:sym typeface="Trebuchet MS"/>
            </a:endParaRPr>
          </a:p>
        </p:txBody>
      </p:sp>
      <p:sp>
        <p:nvSpPr>
          <p:cNvPr id="191" name="Google Shape;191;p12"/>
          <p:cNvSpPr txBox="1"/>
          <p:nvPr/>
        </p:nvSpPr>
        <p:spPr>
          <a:xfrm>
            <a:off x="6651375" y="3081225"/>
            <a:ext cx="4834500" cy="4032900"/>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chemeClr val="lt1"/>
              </a:buClr>
              <a:buSzPts val="2200"/>
              <a:buFont typeface="Arial"/>
              <a:buChar char="•"/>
            </a:pPr>
            <a:r>
              <a:rPr lang="fr-FR" sz="2200" b="1" i="0" u="none" strike="noStrike" cap="none" dirty="0">
                <a:solidFill>
                  <a:schemeClr val="lt1"/>
                </a:solidFill>
                <a:latin typeface="Helvetica Neue"/>
                <a:ea typeface="Helvetica Neue"/>
                <a:cs typeface="Helvetica Neue"/>
                <a:sym typeface="Helvetica Neue"/>
              </a:rPr>
              <a:t>Administration du questionnaire </a:t>
            </a:r>
            <a:r>
              <a:rPr lang="fr-FR" sz="2200" b="0" i="0" u="none" strike="noStrike" cap="none" dirty="0">
                <a:solidFill>
                  <a:schemeClr val="lt1"/>
                </a:solidFill>
                <a:latin typeface="Helvetica Neue"/>
                <a:ea typeface="Helvetica Neue"/>
                <a:cs typeface="Helvetica Neue"/>
                <a:sym typeface="Helvetica Neue"/>
              </a:rPr>
              <a:t>auprès de</a:t>
            </a:r>
            <a:r>
              <a:rPr lang="fr-FR" sz="2200" dirty="0">
                <a:solidFill>
                  <a:schemeClr val="lt1"/>
                </a:solidFill>
                <a:latin typeface="Helvetica Neue"/>
                <a:ea typeface="Helvetica Neue"/>
                <a:cs typeface="Helvetica Neue"/>
                <a:sym typeface="Helvetica Neue"/>
              </a:rPr>
              <a:t> la base de données</a:t>
            </a:r>
            <a:r>
              <a:rPr lang="fr-FR" sz="2200" b="0" i="0" u="none" strike="noStrike" cap="none" dirty="0">
                <a:solidFill>
                  <a:schemeClr val="lt1"/>
                </a:solidFill>
                <a:latin typeface="Helvetica Neue"/>
                <a:ea typeface="Helvetica Neue"/>
                <a:cs typeface="Helvetica Neue"/>
                <a:sym typeface="Helvetica Neue"/>
              </a:rPr>
              <a:t> par </a:t>
            </a:r>
            <a:r>
              <a:rPr lang="fr-FR" sz="2200" dirty="0">
                <a:solidFill>
                  <a:schemeClr val="lt1"/>
                </a:solidFill>
                <a:latin typeface="Helvetica Neue"/>
                <a:ea typeface="Helvetica Neue"/>
                <a:cs typeface="Helvetica Neue"/>
                <a:sym typeface="Helvetica Neue"/>
              </a:rPr>
              <a:t>Français du Monde - </a:t>
            </a:r>
            <a:r>
              <a:rPr lang="fr-FR" sz="2200" dirty="0" err="1">
                <a:solidFill>
                  <a:schemeClr val="lt1"/>
                </a:solidFill>
                <a:latin typeface="Helvetica Neue"/>
                <a:ea typeface="Helvetica Neue"/>
                <a:cs typeface="Helvetica Neue"/>
                <a:sym typeface="Helvetica Neue"/>
              </a:rPr>
              <a:t>adfe</a:t>
            </a:r>
            <a:r>
              <a:rPr lang="fr-FR" sz="2200" dirty="0">
                <a:solidFill>
                  <a:schemeClr val="lt1"/>
                </a:solidFill>
                <a:latin typeface="Helvetica Neue"/>
                <a:ea typeface="Helvetica Neue"/>
                <a:cs typeface="Helvetica Neue"/>
                <a:sym typeface="Helvetica Neue"/>
              </a:rPr>
              <a:t>. </a:t>
            </a:r>
            <a:endParaRPr sz="1400" b="0" i="0" u="none" strike="noStrike" cap="none" dirty="0">
              <a:solidFill>
                <a:srgbClr val="000000"/>
              </a:solidFill>
              <a:latin typeface="Helvetica Neue"/>
              <a:ea typeface="Helvetica Neue"/>
              <a:cs typeface="Helvetica Neue"/>
              <a:sym typeface="Helvetica Neue"/>
            </a:endParaRPr>
          </a:p>
          <a:p>
            <a:pPr marL="285750" marR="0" lvl="0" indent="-146050" algn="just" rtl="0">
              <a:lnSpc>
                <a:spcPct val="100000"/>
              </a:lnSpc>
              <a:spcBef>
                <a:spcPts val="0"/>
              </a:spcBef>
              <a:spcAft>
                <a:spcPts val="0"/>
              </a:spcAft>
              <a:buClr>
                <a:schemeClr val="dk1"/>
              </a:buClr>
              <a:buSzPts val="2200"/>
              <a:buFont typeface="Arial"/>
              <a:buNone/>
            </a:pPr>
            <a:endParaRPr sz="2200" b="0" i="0" u="none" strike="noStrike" cap="none" dirty="0">
              <a:solidFill>
                <a:schemeClr val="lt1"/>
              </a:solidFill>
              <a:latin typeface="Helvetica Neue"/>
              <a:ea typeface="Helvetica Neue"/>
              <a:cs typeface="Helvetica Neue"/>
              <a:sym typeface="Helvetica Neue"/>
            </a:endParaRPr>
          </a:p>
          <a:p>
            <a:pPr marL="285750" marR="0" lvl="0" indent="-146050" algn="just" rtl="0">
              <a:lnSpc>
                <a:spcPct val="100000"/>
              </a:lnSpc>
              <a:spcBef>
                <a:spcPts val="0"/>
              </a:spcBef>
              <a:spcAft>
                <a:spcPts val="0"/>
              </a:spcAft>
              <a:buClr>
                <a:schemeClr val="dk1"/>
              </a:buClr>
              <a:buSzPts val="2200"/>
              <a:buFont typeface="Arial"/>
              <a:buNone/>
            </a:pPr>
            <a:endParaRPr sz="2200" b="0" i="0" u="none" strike="noStrike" cap="none" dirty="0">
              <a:solidFill>
                <a:schemeClr val="lt1"/>
              </a:solidFill>
              <a:latin typeface="Helvetica Neue"/>
              <a:ea typeface="Helvetica Neue"/>
              <a:cs typeface="Helvetica Neue"/>
              <a:sym typeface="Helvetica Neue"/>
            </a:endParaRPr>
          </a:p>
          <a:p>
            <a:pPr marL="285750" marR="0" lvl="0" indent="-285750" algn="just" rtl="0">
              <a:lnSpc>
                <a:spcPct val="100000"/>
              </a:lnSpc>
              <a:spcBef>
                <a:spcPts val="0"/>
              </a:spcBef>
              <a:spcAft>
                <a:spcPts val="0"/>
              </a:spcAft>
              <a:buClr>
                <a:schemeClr val="lt1"/>
              </a:buClr>
              <a:buSzPts val="2200"/>
              <a:buFont typeface="Arial"/>
              <a:buChar char="•"/>
            </a:pPr>
            <a:r>
              <a:rPr lang="fr-FR" sz="2200" b="1" i="0" u="none" strike="noStrike" cap="none" dirty="0">
                <a:solidFill>
                  <a:schemeClr val="lt1"/>
                </a:solidFill>
                <a:latin typeface="Helvetica Neue"/>
                <a:ea typeface="Helvetica Neue"/>
                <a:cs typeface="Helvetica Neue"/>
                <a:sym typeface="Helvetica Neue"/>
              </a:rPr>
              <a:t>Récolte des données brutes</a:t>
            </a:r>
            <a:r>
              <a:rPr lang="fr-FR" sz="2200" b="0" i="0" u="none" strike="noStrike" cap="none" dirty="0">
                <a:solidFill>
                  <a:schemeClr val="lt1"/>
                </a:solidFill>
                <a:latin typeface="Helvetica Neue"/>
                <a:ea typeface="Helvetica Neue"/>
                <a:cs typeface="Helvetica Neue"/>
                <a:sym typeface="Helvetica Neue"/>
              </a:rPr>
              <a:t> auprès d’environ</a:t>
            </a:r>
            <a:r>
              <a:rPr lang="fr-FR" sz="2200" dirty="0">
                <a:solidFill>
                  <a:schemeClr val="lt1"/>
                </a:solidFill>
                <a:latin typeface="Helvetica Neue"/>
                <a:ea typeface="Helvetica Neue"/>
                <a:cs typeface="Helvetica Neue"/>
                <a:sym typeface="Helvetica Neue"/>
              </a:rPr>
              <a:t> 5000 </a:t>
            </a:r>
            <a:r>
              <a:rPr lang="fr-FR" sz="2200" b="0" i="0" u="none" strike="noStrike" cap="none" dirty="0">
                <a:solidFill>
                  <a:schemeClr val="lt1"/>
                </a:solidFill>
                <a:latin typeface="Helvetica Neue"/>
                <a:ea typeface="Helvetica Neue"/>
                <a:cs typeface="Helvetica Neue"/>
                <a:sym typeface="Helvetica Neue"/>
              </a:rPr>
              <a:t>répondants puis retranscri</a:t>
            </a:r>
            <a:r>
              <a:rPr lang="fr-FR" sz="2200" dirty="0">
                <a:solidFill>
                  <a:schemeClr val="lt1"/>
                </a:solidFill>
                <a:latin typeface="Helvetica Neue"/>
                <a:ea typeface="Helvetica Neue"/>
                <a:cs typeface="Helvetica Neue"/>
                <a:sym typeface="Helvetica Neue"/>
              </a:rPr>
              <a:t>ption</a:t>
            </a:r>
            <a:r>
              <a:rPr lang="fr-FR" sz="2200" b="0" i="0" u="none" strike="noStrike" cap="none" dirty="0">
                <a:solidFill>
                  <a:schemeClr val="lt1"/>
                </a:solidFill>
                <a:latin typeface="Helvetica Neue"/>
                <a:ea typeface="Helvetica Neue"/>
                <a:cs typeface="Helvetica Neue"/>
                <a:sym typeface="Helvetica Neue"/>
              </a:rPr>
              <a:t> des répon</a:t>
            </a:r>
            <a:r>
              <a:rPr lang="fr-FR" sz="2200" dirty="0">
                <a:solidFill>
                  <a:schemeClr val="lt1"/>
                </a:solidFill>
                <a:latin typeface="Helvetica Neue"/>
                <a:ea typeface="Helvetica Neue"/>
                <a:cs typeface="Helvetica Neue"/>
                <a:sym typeface="Helvetica Neue"/>
              </a:rPr>
              <a:t>ses </a:t>
            </a:r>
            <a:r>
              <a:rPr lang="fr-FR" sz="2200" b="0" i="0" u="none" strike="noStrike" cap="none" dirty="0">
                <a:solidFill>
                  <a:schemeClr val="lt1"/>
                </a:solidFill>
                <a:latin typeface="Helvetica Neue"/>
                <a:ea typeface="Helvetica Neue"/>
                <a:cs typeface="Helvetica Neue"/>
                <a:sym typeface="Helvetica Neue"/>
              </a:rPr>
              <a:t>sur le logiciel QUALTRICS. </a:t>
            </a:r>
            <a:endParaRPr sz="2400" b="0" i="1" u="none" strike="noStrike" cap="none" dirty="0">
              <a:solidFill>
                <a:srgbClr val="000000"/>
              </a:solidFill>
              <a:highlight>
                <a:schemeClr val="accent3"/>
              </a:highlight>
              <a:latin typeface="Helvetica Neue"/>
              <a:ea typeface="Helvetica Neue"/>
              <a:cs typeface="Helvetica Neue"/>
              <a:sym typeface="Helvetica Neue"/>
            </a:endParaRPr>
          </a:p>
          <a:p>
            <a:pPr marL="285750" marR="0" lvl="0" indent="-146050" algn="just" rtl="0">
              <a:lnSpc>
                <a:spcPct val="100000"/>
              </a:lnSpc>
              <a:spcBef>
                <a:spcPts val="0"/>
              </a:spcBef>
              <a:spcAft>
                <a:spcPts val="0"/>
              </a:spcAft>
              <a:buClr>
                <a:schemeClr val="dk1"/>
              </a:buClr>
              <a:buSzPts val="2200"/>
              <a:buFont typeface="Arial"/>
              <a:buNone/>
            </a:pPr>
            <a:endParaRPr sz="2200" b="0" i="0" u="none" strike="noStrike" cap="none" dirty="0">
              <a:solidFill>
                <a:schemeClr val="lt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None/>
            </a:pPr>
            <a:endParaRPr sz="1400" b="0" i="1" u="none" strike="noStrike" cap="none" dirty="0">
              <a:solidFill>
                <a:srgbClr val="000000"/>
              </a:solidFill>
              <a:highlight>
                <a:schemeClr val="accent3"/>
              </a:highlight>
              <a:latin typeface="Helvetica Neue"/>
              <a:ea typeface="Helvetica Neue"/>
              <a:cs typeface="Helvetica Neue"/>
              <a:sym typeface="Helvetica Neue"/>
            </a:endParaRPr>
          </a:p>
          <a:p>
            <a:pPr marL="285750" marR="0" lvl="0" indent="-146050" algn="just" rtl="0">
              <a:lnSpc>
                <a:spcPct val="100000"/>
              </a:lnSpc>
              <a:spcBef>
                <a:spcPts val="0"/>
              </a:spcBef>
              <a:spcAft>
                <a:spcPts val="0"/>
              </a:spcAft>
              <a:buClr>
                <a:schemeClr val="dk1"/>
              </a:buClr>
              <a:buSzPts val="2200"/>
              <a:buFont typeface="Arial"/>
              <a:buNone/>
            </a:pPr>
            <a:endParaRPr sz="2200" b="0" i="0" u="none" strike="noStrike" cap="none" dirty="0">
              <a:solidFill>
                <a:schemeClr val="lt1"/>
              </a:solidFill>
              <a:latin typeface="Helvetica Neue"/>
              <a:ea typeface="Helvetica Neue"/>
              <a:cs typeface="Helvetica Neue"/>
              <a:sym typeface="Helvetica Neue"/>
            </a:endParaRPr>
          </a:p>
        </p:txBody>
      </p:sp>
      <p:sp>
        <p:nvSpPr>
          <p:cNvPr id="192" name="Google Shape;192;p12"/>
          <p:cNvSpPr txBox="1"/>
          <p:nvPr/>
        </p:nvSpPr>
        <p:spPr>
          <a:xfrm>
            <a:off x="13420948" y="3081385"/>
            <a:ext cx="4475400" cy="4493497"/>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chemeClr val="lt1"/>
              </a:buClr>
              <a:buSzPts val="2200"/>
              <a:buFont typeface="Arial"/>
              <a:buChar char="•"/>
            </a:pPr>
            <a:r>
              <a:rPr lang="fr-FR" sz="2200" b="1" i="0" u="none" strike="noStrike" cap="none" dirty="0">
                <a:solidFill>
                  <a:schemeClr val="lt1"/>
                </a:solidFill>
                <a:latin typeface="Helvetica Neue"/>
                <a:ea typeface="Helvetica Neue"/>
                <a:cs typeface="Helvetica Neue"/>
                <a:sym typeface="Helvetica Neue"/>
              </a:rPr>
              <a:t>Réalisation du traitement statistique</a:t>
            </a:r>
            <a:r>
              <a:rPr lang="fr-FR" sz="2200" b="0" i="0" u="none" strike="noStrike" cap="none" dirty="0">
                <a:solidFill>
                  <a:schemeClr val="lt1"/>
                </a:solidFill>
                <a:latin typeface="Helvetica Neue"/>
                <a:ea typeface="Helvetica Neue"/>
                <a:cs typeface="Helvetica Neue"/>
                <a:sym typeface="Helvetica Neue"/>
              </a:rPr>
              <a:t> des </a:t>
            </a:r>
            <a:r>
              <a:rPr lang="fr-FR" sz="2200" dirty="0">
                <a:solidFill>
                  <a:schemeClr val="lt1"/>
                </a:solidFill>
                <a:latin typeface="Helvetica Neue"/>
                <a:ea typeface="Helvetica Neue"/>
                <a:cs typeface="Helvetica Neue"/>
                <a:sym typeface="Helvetica Neue"/>
              </a:rPr>
              <a:t>12.192 </a:t>
            </a:r>
            <a:r>
              <a:rPr lang="fr-FR" sz="2200" b="0" i="0" u="none" strike="noStrike" cap="none" dirty="0">
                <a:solidFill>
                  <a:schemeClr val="lt1"/>
                </a:solidFill>
                <a:latin typeface="Helvetica Neue"/>
                <a:ea typeface="Helvetica Neue"/>
                <a:cs typeface="Helvetica Neue"/>
                <a:sym typeface="Helvetica Neue"/>
              </a:rPr>
              <a:t>répo</a:t>
            </a:r>
            <a:r>
              <a:rPr lang="fr-FR" sz="2200" dirty="0">
                <a:solidFill>
                  <a:schemeClr val="lt1"/>
                </a:solidFill>
                <a:latin typeface="Helvetica Neue"/>
                <a:ea typeface="Helvetica Neue"/>
                <a:cs typeface="Helvetica Neue"/>
                <a:sym typeface="Helvetica Neue"/>
              </a:rPr>
              <a:t>nses et mise</a:t>
            </a:r>
            <a:r>
              <a:rPr lang="fr-FR" sz="2200" b="0" i="0" u="none" strike="noStrike" cap="none" dirty="0">
                <a:solidFill>
                  <a:schemeClr val="lt1"/>
                </a:solidFill>
                <a:latin typeface="Helvetica Neue"/>
                <a:ea typeface="Helvetica Neue"/>
                <a:cs typeface="Helvetica Neue"/>
                <a:sym typeface="Helvetica Neue"/>
              </a:rPr>
              <a:t> en avant les grandes tendances issues de l’étude.</a:t>
            </a:r>
            <a:endParaRPr sz="1400" b="0" i="0" u="none" strike="noStrike" cap="none" dirty="0">
              <a:solidFill>
                <a:srgbClr val="000000"/>
              </a:solidFill>
              <a:latin typeface="Helvetica Neue"/>
              <a:ea typeface="Helvetica Neue"/>
              <a:cs typeface="Helvetica Neue"/>
              <a:sym typeface="Helvetica Neue"/>
            </a:endParaRPr>
          </a:p>
          <a:p>
            <a:pPr marL="285750" marR="0" lvl="0" indent="-146050" algn="just" rtl="0">
              <a:lnSpc>
                <a:spcPct val="100000"/>
              </a:lnSpc>
              <a:spcBef>
                <a:spcPts val="0"/>
              </a:spcBef>
              <a:spcAft>
                <a:spcPts val="0"/>
              </a:spcAft>
              <a:buClr>
                <a:schemeClr val="dk1"/>
              </a:buClr>
              <a:buSzPts val="2200"/>
              <a:buFont typeface="Arial"/>
              <a:buNone/>
            </a:pPr>
            <a:endParaRPr sz="2200" b="0" i="0" u="none" strike="noStrike" cap="none" dirty="0">
              <a:solidFill>
                <a:schemeClr val="lt1"/>
              </a:solidFill>
              <a:latin typeface="Helvetica Neue"/>
              <a:ea typeface="Helvetica Neue"/>
              <a:cs typeface="Helvetica Neue"/>
              <a:sym typeface="Helvetica Neue"/>
            </a:endParaRPr>
          </a:p>
          <a:p>
            <a:pPr marL="285750" marR="0" lvl="0" indent="-285750" algn="just" rtl="0">
              <a:lnSpc>
                <a:spcPct val="100000"/>
              </a:lnSpc>
              <a:spcBef>
                <a:spcPts val="0"/>
              </a:spcBef>
              <a:spcAft>
                <a:spcPts val="0"/>
              </a:spcAft>
              <a:buClr>
                <a:schemeClr val="lt1"/>
              </a:buClr>
              <a:buSzPts val="2200"/>
              <a:buFont typeface="Arial"/>
              <a:buChar char="•"/>
            </a:pPr>
            <a:r>
              <a:rPr lang="fr-FR" sz="2200" b="1" i="0" u="none" strike="noStrike" cap="none" dirty="0">
                <a:solidFill>
                  <a:schemeClr val="lt1"/>
                </a:solidFill>
                <a:latin typeface="Helvetica Neue"/>
                <a:ea typeface="Helvetica Neue"/>
                <a:cs typeface="Helvetica Neue"/>
                <a:sym typeface="Helvetica Neue"/>
              </a:rPr>
              <a:t>Rédaction du Rapport final</a:t>
            </a:r>
            <a:r>
              <a:rPr lang="fr-FR" sz="2200" b="0" i="0" u="none" strike="noStrike" cap="none" dirty="0">
                <a:solidFill>
                  <a:schemeClr val="lt1"/>
                </a:solidFill>
                <a:latin typeface="Helvetica Neue"/>
                <a:ea typeface="Helvetica Neue"/>
                <a:cs typeface="Helvetica Neue"/>
                <a:sym typeface="Helvetica Neue"/>
              </a:rPr>
              <a:t>, livrable clair et concis composé de</a:t>
            </a:r>
            <a:r>
              <a:rPr lang="fr-FR" sz="2200" dirty="0">
                <a:solidFill>
                  <a:schemeClr val="lt1"/>
                </a:solidFill>
                <a:latin typeface="Helvetica Neue"/>
                <a:ea typeface="Helvetica Neue"/>
                <a:cs typeface="Helvetica Neue"/>
                <a:sym typeface="Helvetica Neue"/>
              </a:rPr>
              <a:t> </a:t>
            </a:r>
            <a:r>
              <a:rPr lang="fr-FR" sz="2200" b="0" i="0" u="none" strike="noStrike" cap="none" dirty="0">
                <a:solidFill>
                  <a:schemeClr val="lt1"/>
                </a:solidFill>
                <a:latin typeface="Helvetica Neue"/>
                <a:ea typeface="Helvetica Neue"/>
                <a:cs typeface="Helvetica Neue"/>
                <a:sym typeface="Helvetica Neue"/>
              </a:rPr>
              <a:t>recommandations opérationnelles et de données statistiques analysées.</a:t>
            </a:r>
            <a:endParaRPr sz="1400" b="0" i="0" u="none" strike="noStrike" cap="none" dirty="0">
              <a:solidFill>
                <a:srgbClr val="000000"/>
              </a:solidFill>
              <a:latin typeface="Helvetica Neue"/>
              <a:ea typeface="Helvetica Neue"/>
              <a:cs typeface="Helvetica Neue"/>
              <a:sym typeface="Helvetica Neue"/>
            </a:endParaRPr>
          </a:p>
          <a:p>
            <a:pPr marL="285750" marR="0" lvl="0" indent="-146050" algn="just" rtl="0">
              <a:lnSpc>
                <a:spcPct val="100000"/>
              </a:lnSpc>
              <a:spcBef>
                <a:spcPts val="0"/>
              </a:spcBef>
              <a:spcAft>
                <a:spcPts val="0"/>
              </a:spcAft>
              <a:buClr>
                <a:schemeClr val="dk1"/>
              </a:buClr>
              <a:buSzPts val="2200"/>
              <a:buFont typeface="Arial"/>
              <a:buNone/>
            </a:pPr>
            <a:endParaRPr sz="2200" b="0" i="0" u="none" strike="noStrike" cap="none" dirty="0">
              <a:solidFill>
                <a:schemeClr val="lt1"/>
              </a:solidFill>
              <a:latin typeface="Helvetica Neue"/>
              <a:ea typeface="Helvetica Neue"/>
              <a:cs typeface="Helvetica Neue"/>
              <a:sym typeface="Helvetica Neue"/>
            </a:endParaRPr>
          </a:p>
          <a:p>
            <a:pPr marL="285750" marR="0" lvl="0" indent="-146050" algn="just" rtl="0">
              <a:lnSpc>
                <a:spcPct val="100000"/>
              </a:lnSpc>
              <a:spcBef>
                <a:spcPts val="0"/>
              </a:spcBef>
              <a:spcAft>
                <a:spcPts val="0"/>
              </a:spcAft>
              <a:buClr>
                <a:schemeClr val="dk1"/>
              </a:buClr>
              <a:buSzPts val="2200"/>
              <a:buFont typeface="Arial"/>
              <a:buNone/>
            </a:pPr>
            <a:endParaRPr sz="2200" b="0" i="0" u="none" strike="noStrike" cap="none" dirty="0">
              <a:solidFill>
                <a:schemeClr val="lt1"/>
              </a:solidFill>
              <a:latin typeface="Helvetica Neue"/>
              <a:ea typeface="Helvetica Neue"/>
              <a:cs typeface="Helvetica Neue"/>
              <a:sym typeface="Helvetica Neue"/>
            </a:endParaRPr>
          </a:p>
        </p:txBody>
      </p:sp>
      <p:sp>
        <p:nvSpPr>
          <p:cNvPr id="28" name="Google Shape;69;p1">
            <a:extLst>
              <a:ext uri="{FF2B5EF4-FFF2-40B4-BE49-F238E27FC236}">
                <a16:creationId xmlns:a16="http://schemas.microsoft.com/office/drawing/2014/main" id="{B032D9B0-7CD1-ED4D-B228-706004E61AAC}"/>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9" name="Google Shape;117;p4">
            <a:extLst>
              <a:ext uri="{FF2B5EF4-FFF2-40B4-BE49-F238E27FC236}">
                <a16:creationId xmlns:a16="http://schemas.microsoft.com/office/drawing/2014/main" id="{64E9930D-6C2B-8827-6CF1-FFB2F22136BC}"/>
              </a:ext>
            </a:extLst>
          </p:cNvPr>
          <p:cNvSpPr txBox="1"/>
          <p:nvPr/>
        </p:nvSpPr>
        <p:spPr>
          <a:xfrm>
            <a:off x="1040614" y="178917"/>
            <a:ext cx="826827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fr-FR" sz="3600" b="1" i="0" u="none" strike="noStrike" cap="none" dirty="0">
                <a:solidFill>
                  <a:schemeClr val="lt1"/>
                </a:solidFill>
                <a:latin typeface="Helvetica Neue"/>
                <a:ea typeface="Helvetica Neue"/>
                <a:cs typeface="Helvetica Neue"/>
                <a:sym typeface="Helvetica Neue"/>
              </a:rPr>
              <a:t>Rappel : contexte et méthodologie</a:t>
            </a:r>
            <a:endParaRPr sz="1400" b="0"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60</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28458" y="2162335"/>
            <a:ext cx="7726795"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actions menées en direction des Français de l’étranger</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919731" y="5105400"/>
            <a:ext cx="5228266" cy="3323987"/>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Français de l’étranger appartenant à la quatrième circonscription affirment qu’ils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connaissent peu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actions menées en direction des Français de l’étranger et plus particulièrement celles des sénateurs.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D52DFF8A-39D3-4C7D-0561-65666859E2B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A5F6FF4D-B386-CE85-BB6D-1B4A224786F4}"/>
              </a:ext>
            </a:extLst>
          </p:cNvPr>
          <p:cNvPicPr>
            <a:picLocks noChangeAspect="1"/>
          </p:cNvPicPr>
          <p:nvPr/>
        </p:nvPicPr>
        <p:blipFill>
          <a:blip r:embed="rId6"/>
          <a:stretch>
            <a:fillRect/>
          </a:stretch>
        </p:blipFill>
        <p:spPr>
          <a:xfrm>
            <a:off x="510825" y="2906985"/>
            <a:ext cx="10258775" cy="2719967"/>
          </a:xfrm>
          <a:prstGeom prst="rect">
            <a:avLst/>
          </a:prstGeom>
        </p:spPr>
      </p:pic>
      <p:pic>
        <p:nvPicPr>
          <p:cNvPr id="7" name="Image 6">
            <a:extLst>
              <a:ext uri="{FF2B5EF4-FFF2-40B4-BE49-F238E27FC236}">
                <a16:creationId xmlns:a16="http://schemas.microsoft.com/office/drawing/2014/main" id="{B30328C7-DEC7-C447-A9B9-4D3E48023077}"/>
              </a:ext>
            </a:extLst>
          </p:cNvPr>
          <p:cNvPicPr>
            <a:picLocks noChangeAspect="1"/>
          </p:cNvPicPr>
          <p:nvPr/>
        </p:nvPicPr>
        <p:blipFill>
          <a:blip r:embed="rId7"/>
          <a:stretch>
            <a:fillRect/>
          </a:stretch>
        </p:blipFill>
        <p:spPr>
          <a:xfrm>
            <a:off x="635707" y="6352652"/>
            <a:ext cx="10258775" cy="2620937"/>
          </a:xfrm>
          <a:prstGeom prst="rect">
            <a:avLst/>
          </a:prstGeom>
        </p:spPr>
      </p:pic>
      <p:sp>
        <p:nvSpPr>
          <p:cNvPr id="21" name="Google Shape;351;p11">
            <a:extLst>
              <a:ext uri="{FF2B5EF4-FFF2-40B4-BE49-F238E27FC236}">
                <a16:creationId xmlns:a16="http://schemas.microsoft.com/office/drawing/2014/main" id="{924ACE02-BCDF-120F-2354-8F9690747D85}"/>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Quatrième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7345894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61</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30862" y="2052797"/>
            <a:ext cx="124585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L’emploi</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664033" y="3238560"/>
            <a:ext cx="5955630" cy="6863417"/>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 le thème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l’emploi</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on constate ici que les Français appartenant à la quatrième circonscription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formation professionnelle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son pays d’accueil</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soutien à la recherche d’emploi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son pays d’accueil</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a aussi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augmenté</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depuis 2019.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l’importance moyenne de travailler à l’étranger tout en continuant à cotiser pour la retraite en France était de 3,5/5 en 2019 contre 4,06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A5458D65-D918-4292-E82B-88CF17FB98F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25B1D893-DB58-EAA5-6865-E65113C182AF}"/>
              </a:ext>
            </a:extLst>
          </p:cNvPr>
          <p:cNvPicPr>
            <a:picLocks noChangeAspect="1"/>
          </p:cNvPicPr>
          <p:nvPr/>
        </p:nvPicPr>
        <p:blipFill>
          <a:blip r:embed="rId6"/>
          <a:stretch>
            <a:fillRect/>
          </a:stretch>
        </p:blipFill>
        <p:spPr>
          <a:xfrm>
            <a:off x="876585" y="2761419"/>
            <a:ext cx="9249125" cy="2107396"/>
          </a:xfrm>
          <a:prstGeom prst="rect">
            <a:avLst/>
          </a:prstGeom>
        </p:spPr>
      </p:pic>
      <p:pic>
        <p:nvPicPr>
          <p:cNvPr id="6" name="Image 5">
            <a:extLst>
              <a:ext uri="{FF2B5EF4-FFF2-40B4-BE49-F238E27FC236}">
                <a16:creationId xmlns:a16="http://schemas.microsoft.com/office/drawing/2014/main" id="{8E0AC425-685E-555C-3631-844753572FC7}"/>
              </a:ext>
            </a:extLst>
          </p:cNvPr>
          <p:cNvPicPr>
            <a:picLocks noChangeAspect="1"/>
          </p:cNvPicPr>
          <p:nvPr/>
        </p:nvPicPr>
        <p:blipFill>
          <a:blip r:embed="rId7"/>
          <a:stretch>
            <a:fillRect/>
          </a:stretch>
        </p:blipFill>
        <p:spPr>
          <a:xfrm>
            <a:off x="757627" y="5158218"/>
            <a:ext cx="9428464" cy="2004752"/>
          </a:xfrm>
          <a:prstGeom prst="rect">
            <a:avLst/>
          </a:prstGeom>
        </p:spPr>
      </p:pic>
      <p:pic>
        <p:nvPicPr>
          <p:cNvPr id="9" name="Image 8">
            <a:extLst>
              <a:ext uri="{FF2B5EF4-FFF2-40B4-BE49-F238E27FC236}">
                <a16:creationId xmlns:a16="http://schemas.microsoft.com/office/drawing/2014/main" id="{0C88E692-C41F-CFE6-46B2-06CED9C9DE8E}"/>
              </a:ext>
            </a:extLst>
          </p:cNvPr>
          <p:cNvPicPr>
            <a:picLocks noChangeAspect="1"/>
          </p:cNvPicPr>
          <p:nvPr/>
        </p:nvPicPr>
        <p:blipFill>
          <a:blip r:embed="rId8"/>
          <a:stretch>
            <a:fillRect/>
          </a:stretch>
        </p:blipFill>
        <p:spPr>
          <a:xfrm>
            <a:off x="2905752" y="7589519"/>
            <a:ext cx="5181608" cy="2111367"/>
          </a:xfrm>
          <a:prstGeom prst="rect">
            <a:avLst/>
          </a:prstGeom>
        </p:spPr>
      </p:pic>
      <p:sp>
        <p:nvSpPr>
          <p:cNvPr id="24" name="Google Shape;351;p11">
            <a:extLst>
              <a:ext uri="{FF2B5EF4-FFF2-40B4-BE49-F238E27FC236}">
                <a16:creationId xmlns:a16="http://schemas.microsoft.com/office/drawing/2014/main" id="{91877481-0D5D-6315-69F7-860DCE069321}"/>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Quatrième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62223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62</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56057" y="2213329"/>
            <a:ext cx="294824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prises de contact</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4" name="ZoneTexte 23">
            <a:extLst>
              <a:ext uri="{FF2B5EF4-FFF2-40B4-BE49-F238E27FC236}">
                <a16:creationId xmlns:a16="http://schemas.microsoft.com/office/drawing/2014/main" id="{662686E8-7AF5-6A11-24DB-DE601AD492C5}"/>
              </a:ext>
            </a:extLst>
          </p:cNvPr>
          <p:cNvSpPr txBox="1"/>
          <p:nvPr/>
        </p:nvSpPr>
        <p:spPr>
          <a:xfrm>
            <a:off x="12525654" y="3012042"/>
            <a:ext cx="5319685" cy="7417415"/>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accordent une très forte importance à ces trois propositions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facilement par mail ou téléphone une administration en France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Recevoir un soutien en ligne du consulat pour ses démarches courantes</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son consulat en cas de problème et être informé des évènements importants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en 2022 est proche des résultats de 2019 mais a légèrement augmenté</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800" b="1" dirty="0">
                <a:ln>
                  <a:solidFill>
                    <a:srgbClr val="001D58"/>
                  </a:solidFill>
                </a:ln>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91%</a:t>
            </a:r>
            <a:r>
              <a:rPr lang="fr-FR" sz="2800" b="1" dirty="0">
                <a:ln>
                  <a:solidFill>
                    <a:srgbClr val="001D58"/>
                  </a:solidFill>
                </a:ln>
                <a:no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ont indiqué être informés des possibilités de vote à l’étranger pour les élections présidentielles et législatives prévues en 2022. </a:t>
            </a: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3">
            <a:extLst>
              <a:ext uri="{FF2B5EF4-FFF2-40B4-BE49-F238E27FC236}">
                <a16:creationId xmlns:a16="http://schemas.microsoft.com/office/drawing/2014/main" id="{4D5A595E-38F3-A0DE-B15C-2C9177E92263}"/>
              </a:ext>
            </a:extLst>
          </p:cNvPr>
          <p:cNvPicPr>
            <a:picLocks noChangeAspect="1"/>
          </p:cNvPicPr>
          <p:nvPr/>
        </p:nvPicPr>
        <p:blipFill>
          <a:blip r:embed="rId6"/>
          <a:stretch>
            <a:fillRect/>
          </a:stretch>
        </p:blipFill>
        <p:spPr>
          <a:xfrm>
            <a:off x="383187" y="3104979"/>
            <a:ext cx="5847713" cy="2803398"/>
          </a:xfrm>
          <a:prstGeom prst="rect">
            <a:avLst/>
          </a:prstGeom>
        </p:spPr>
      </p:pic>
      <p:pic>
        <p:nvPicPr>
          <p:cNvPr id="7" name="Image 6">
            <a:extLst>
              <a:ext uri="{FF2B5EF4-FFF2-40B4-BE49-F238E27FC236}">
                <a16:creationId xmlns:a16="http://schemas.microsoft.com/office/drawing/2014/main" id="{D6D15391-C7A6-9312-D8A8-1514C6D5F58A}"/>
              </a:ext>
            </a:extLst>
          </p:cNvPr>
          <p:cNvPicPr>
            <a:picLocks noChangeAspect="1"/>
          </p:cNvPicPr>
          <p:nvPr/>
        </p:nvPicPr>
        <p:blipFill>
          <a:blip r:embed="rId7"/>
          <a:stretch>
            <a:fillRect/>
          </a:stretch>
        </p:blipFill>
        <p:spPr>
          <a:xfrm>
            <a:off x="6642968" y="3310420"/>
            <a:ext cx="5319685" cy="2629152"/>
          </a:xfrm>
          <a:prstGeom prst="rect">
            <a:avLst/>
          </a:prstGeom>
        </p:spPr>
      </p:pic>
      <p:pic>
        <p:nvPicPr>
          <p:cNvPr id="9" name="Image 8">
            <a:extLst>
              <a:ext uri="{FF2B5EF4-FFF2-40B4-BE49-F238E27FC236}">
                <a16:creationId xmlns:a16="http://schemas.microsoft.com/office/drawing/2014/main" id="{F1BAB5DE-FE61-B6A6-71E1-E2CF59E6F0B7}"/>
              </a:ext>
            </a:extLst>
          </p:cNvPr>
          <p:cNvPicPr>
            <a:picLocks noChangeAspect="1"/>
          </p:cNvPicPr>
          <p:nvPr/>
        </p:nvPicPr>
        <p:blipFill>
          <a:blip r:embed="rId8"/>
          <a:stretch>
            <a:fillRect/>
          </a:stretch>
        </p:blipFill>
        <p:spPr>
          <a:xfrm>
            <a:off x="3674777" y="6786288"/>
            <a:ext cx="5936382" cy="2754218"/>
          </a:xfrm>
          <a:prstGeom prst="rect">
            <a:avLst/>
          </a:prstGeom>
        </p:spPr>
      </p:pic>
      <p:sp>
        <p:nvSpPr>
          <p:cNvPr id="26" name="Google Shape;351;p11">
            <a:extLst>
              <a:ext uri="{FF2B5EF4-FFF2-40B4-BE49-F238E27FC236}">
                <a16:creationId xmlns:a16="http://schemas.microsoft.com/office/drawing/2014/main" id="{A96767D1-68B6-67F7-8420-CD16834361DB}"/>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Quatrième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9315504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63</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699918" y="2484108"/>
            <a:ext cx="1920719"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La COVID-19</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9" name="Rectangle 18">
            <a:extLst>
              <a:ext uri="{FF2B5EF4-FFF2-40B4-BE49-F238E27FC236}">
                <a16:creationId xmlns:a16="http://schemas.microsoft.com/office/drawing/2014/main" id="{773A32A5-A341-E114-59ED-FA0496A66C85}"/>
              </a:ext>
            </a:extLst>
          </p:cNvPr>
          <p:cNvSpPr/>
          <p:nvPr/>
        </p:nvSpPr>
        <p:spPr>
          <a:xfrm>
            <a:off x="995938" y="3238097"/>
            <a:ext cx="4980852" cy="523220"/>
          </a:xfrm>
          <a:prstGeom prst="rect">
            <a:avLst/>
          </a:prstGeom>
        </p:spPr>
        <p:txBody>
          <a:bodyPr wrap="none">
            <a:spAutoFit/>
          </a:bodyPr>
          <a:lstStyle/>
          <a:p>
            <a:pPr algn="ctr"/>
            <a:r>
              <a:rPr lang="fr-FR" b="1" dirty="0">
                <a:solidFill>
                  <a:schemeClr val="bg1">
                    <a:lumMod val="65000"/>
                  </a:schemeClr>
                </a:solidFill>
              </a:rPr>
              <a:t>Avez-vous été suffisamment informés des </a:t>
            </a:r>
          </a:p>
          <a:p>
            <a:pPr algn="ctr"/>
            <a:r>
              <a:rPr lang="fr-FR" b="1" dirty="0">
                <a:solidFill>
                  <a:schemeClr val="bg1">
                    <a:lumMod val="65000"/>
                  </a:schemeClr>
                </a:solidFill>
              </a:rPr>
              <a:t>mesures sanitaires prises en cas d'un retour en France?</a:t>
            </a:r>
            <a:endParaRPr lang="fr-FR" b="1" dirty="0">
              <a:solidFill>
                <a:schemeClr val="bg1">
                  <a:lumMod val="65000"/>
                </a:schemeClr>
              </a:solidFill>
              <a:latin typeface="+mn-lt"/>
            </a:endParaRPr>
          </a:p>
        </p:txBody>
      </p:sp>
      <p:sp>
        <p:nvSpPr>
          <p:cNvPr id="18" name="Rectangle 17">
            <a:extLst>
              <a:ext uri="{FF2B5EF4-FFF2-40B4-BE49-F238E27FC236}">
                <a16:creationId xmlns:a16="http://schemas.microsoft.com/office/drawing/2014/main" id="{1DE183FA-F018-534D-3199-B91A2B1D1BA7}"/>
              </a:ext>
            </a:extLst>
          </p:cNvPr>
          <p:cNvSpPr/>
          <p:nvPr/>
        </p:nvSpPr>
        <p:spPr>
          <a:xfrm>
            <a:off x="9785484" y="2059309"/>
            <a:ext cx="6369052" cy="307777"/>
          </a:xfrm>
          <a:prstGeom prst="rect">
            <a:avLst/>
          </a:prstGeom>
        </p:spPr>
        <p:txBody>
          <a:bodyPr wrap="none">
            <a:spAutoFit/>
          </a:bodyPr>
          <a:lstStyle/>
          <a:p>
            <a:pPr algn="ctr"/>
            <a:r>
              <a:rPr lang="fr-FR" b="1" dirty="0">
                <a:solidFill>
                  <a:schemeClr val="bg1">
                    <a:lumMod val="65000"/>
                  </a:schemeClr>
                </a:solidFill>
              </a:rPr>
              <a:t>Comment la Covid-19 a-t-elle impacté votre vie de Français à l’étranger ?</a:t>
            </a:r>
            <a:endParaRPr lang="fr-FR" b="1" dirty="0">
              <a:solidFill>
                <a:schemeClr val="bg1">
                  <a:lumMod val="65000"/>
                </a:schemeClr>
              </a:solidFill>
              <a:latin typeface="+mn-lt"/>
            </a:endParaRPr>
          </a:p>
        </p:txBody>
      </p:sp>
      <p:sp>
        <p:nvSpPr>
          <p:cNvPr id="20" name="ZoneTexte 19">
            <a:extLst>
              <a:ext uri="{FF2B5EF4-FFF2-40B4-BE49-F238E27FC236}">
                <a16:creationId xmlns:a16="http://schemas.microsoft.com/office/drawing/2014/main" id="{6409FA2B-FD3E-D554-BA80-D2316654B780}"/>
              </a:ext>
            </a:extLst>
          </p:cNvPr>
          <p:cNvSpPr txBox="1"/>
          <p:nvPr/>
        </p:nvSpPr>
        <p:spPr>
          <a:xfrm>
            <a:off x="6675120" y="6534349"/>
            <a:ext cx="11339301" cy="4093428"/>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majorité des répondants (76,67%) estiment qu’ils ont été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suffisamment informés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mesures sanitaires prises en cas d’un retour en France.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92%</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répondants ont bénéficié d’une campagne de vaccination par les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autorités locales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soit 7 points de plus que la moyenne de la totalité des répondants. </a:t>
            </a:r>
          </a:p>
          <a:p>
            <a:pPr lvl="1" algn="just"/>
            <a:endPar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71,32%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disent ne pas avoir subi de conséquences économiques avec la COVID-19 et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23,57%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ont subi.</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changement de mode de vie, l’impossibilité de rentrer en France, la crise économique et la solitude ont affecté les répondants.</a:t>
            </a: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3">
            <a:extLst>
              <a:ext uri="{FF2B5EF4-FFF2-40B4-BE49-F238E27FC236}">
                <a16:creationId xmlns:a16="http://schemas.microsoft.com/office/drawing/2014/main" id="{A7D5C55A-73ED-02E1-D2C4-6EB0345630F5}"/>
              </a:ext>
            </a:extLst>
          </p:cNvPr>
          <p:cNvPicPr>
            <a:picLocks noChangeAspect="1"/>
          </p:cNvPicPr>
          <p:nvPr/>
        </p:nvPicPr>
        <p:blipFill>
          <a:blip r:embed="rId6"/>
          <a:stretch>
            <a:fillRect/>
          </a:stretch>
        </p:blipFill>
        <p:spPr>
          <a:xfrm>
            <a:off x="740795" y="3779329"/>
            <a:ext cx="5764264" cy="5094230"/>
          </a:xfrm>
          <a:prstGeom prst="rect">
            <a:avLst/>
          </a:prstGeom>
        </p:spPr>
      </p:pic>
      <p:pic>
        <p:nvPicPr>
          <p:cNvPr id="7" name="Image 6">
            <a:extLst>
              <a:ext uri="{FF2B5EF4-FFF2-40B4-BE49-F238E27FC236}">
                <a16:creationId xmlns:a16="http://schemas.microsoft.com/office/drawing/2014/main" id="{C461CE41-5A29-8154-3F94-5FEE0C21CAF1}"/>
              </a:ext>
            </a:extLst>
          </p:cNvPr>
          <p:cNvPicPr>
            <a:picLocks noChangeAspect="1"/>
          </p:cNvPicPr>
          <p:nvPr/>
        </p:nvPicPr>
        <p:blipFill>
          <a:blip r:embed="rId7"/>
          <a:stretch>
            <a:fillRect/>
          </a:stretch>
        </p:blipFill>
        <p:spPr>
          <a:xfrm>
            <a:off x="8059003" y="2624362"/>
            <a:ext cx="8916288" cy="3608974"/>
          </a:xfrm>
          <a:prstGeom prst="rect">
            <a:avLst/>
          </a:prstGeom>
        </p:spPr>
      </p:pic>
      <p:sp>
        <p:nvSpPr>
          <p:cNvPr id="24" name="Google Shape;351;p11">
            <a:extLst>
              <a:ext uri="{FF2B5EF4-FFF2-40B4-BE49-F238E27FC236}">
                <a16:creationId xmlns:a16="http://schemas.microsoft.com/office/drawing/2014/main" id="{11524653-47CD-E08B-E6BD-3BAB03935576}"/>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Quatrième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5237871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geeecb0e0f7_0_0"/>
          <p:cNvPicPr preferRelativeResize="0"/>
          <p:nvPr/>
        </p:nvPicPr>
        <p:blipFill rotWithShape="1">
          <a:blip r:embed="rId3">
            <a:alphaModFix/>
          </a:blip>
          <a:srcRect/>
          <a:stretch/>
        </p:blipFill>
        <p:spPr>
          <a:xfrm>
            <a:off x="0" y="3"/>
            <a:ext cx="18287997" cy="10259369"/>
          </a:xfrm>
          <a:prstGeom prst="rect">
            <a:avLst/>
          </a:prstGeom>
          <a:noFill/>
          <a:ln>
            <a:noFill/>
          </a:ln>
        </p:spPr>
      </p:pic>
      <p:sp>
        <p:nvSpPr>
          <p:cNvPr id="12" name="Google Shape;98;p3">
            <a:extLst>
              <a:ext uri="{FF2B5EF4-FFF2-40B4-BE49-F238E27FC236}">
                <a16:creationId xmlns:a16="http://schemas.microsoft.com/office/drawing/2014/main" id="{388C2676-551F-1347-B85C-79BC5E4745E8}"/>
              </a:ext>
            </a:extLst>
          </p:cNvPr>
          <p:cNvSpPr/>
          <p:nvPr/>
        </p:nvSpPr>
        <p:spPr>
          <a:xfrm>
            <a:off x="0" y="-45074"/>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999" name="Google Shape;999;geeecb0e0f7_0_0"/>
          <p:cNvPicPr preferRelativeResize="0"/>
          <p:nvPr/>
        </p:nvPicPr>
        <p:blipFill rotWithShape="1">
          <a:blip r:embed="rId4">
            <a:alphaModFix/>
          </a:blip>
          <a:srcRect/>
          <a:stretch/>
        </p:blipFill>
        <p:spPr>
          <a:xfrm>
            <a:off x="15311617" y="229537"/>
            <a:ext cx="2828924" cy="904772"/>
          </a:xfrm>
          <a:prstGeom prst="rect">
            <a:avLst/>
          </a:prstGeom>
          <a:noFill/>
          <a:ln>
            <a:noFill/>
          </a:ln>
        </p:spPr>
      </p:pic>
      <p:grpSp>
        <p:nvGrpSpPr>
          <p:cNvPr id="4" name="Groupe 3">
            <a:extLst>
              <a:ext uri="{FF2B5EF4-FFF2-40B4-BE49-F238E27FC236}">
                <a16:creationId xmlns:a16="http://schemas.microsoft.com/office/drawing/2014/main" id="{0007A36E-6F77-8DBB-1714-5CBBB54015DC}"/>
              </a:ext>
            </a:extLst>
          </p:cNvPr>
          <p:cNvGrpSpPr/>
          <p:nvPr/>
        </p:nvGrpSpPr>
        <p:grpSpPr>
          <a:xfrm>
            <a:off x="5562723" y="2223352"/>
            <a:ext cx="7193032" cy="1569660"/>
            <a:chOff x="5555101" y="1622646"/>
            <a:chExt cx="7193032" cy="1569660"/>
          </a:xfrm>
        </p:grpSpPr>
        <p:sp>
          <p:nvSpPr>
            <p:cNvPr id="3" name="Rectangle : coins arrondis 2">
              <a:extLst>
                <a:ext uri="{FF2B5EF4-FFF2-40B4-BE49-F238E27FC236}">
                  <a16:creationId xmlns:a16="http://schemas.microsoft.com/office/drawing/2014/main" id="{6B9890CE-4E43-640B-F188-B4BE1E99382C}"/>
                </a:ext>
              </a:extLst>
            </p:cNvPr>
            <p:cNvSpPr/>
            <p:nvPr/>
          </p:nvSpPr>
          <p:spPr>
            <a:xfrm>
              <a:off x="5570343" y="1622646"/>
              <a:ext cx="7177790" cy="1569660"/>
            </a:xfrm>
            <a:prstGeom prst="roundRect">
              <a:avLst/>
            </a:prstGeom>
            <a:solidFill>
              <a:srgbClr val="3D547B">
                <a:alpha val="610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0" name="Google Shape;1000;geeecb0e0f7_0_0"/>
            <p:cNvSpPr txBox="1"/>
            <p:nvPr/>
          </p:nvSpPr>
          <p:spPr>
            <a:xfrm>
              <a:off x="5555101" y="1947742"/>
              <a:ext cx="717779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7200"/>
                <a:buFont typeface="Arial"/>
                <a:buNone/>
              </a:pPr>
              <a:r>
                <a:rPr lang="fr-FR" sz="4800" b="1" i="0" u="none" strike="noStrike" cap="none" dirty="0">
                  <a:solidFill>
                    <a:schemeClr val="lt1"/>
                  </a:solidFill>
                  <a:latin typeface="Helvetica Neue"/>
                  <a:ea typeface="Helvetica Neue"/>
                  <a:cs typeface="Helvetica Neue"/>
                  <a:sym typeface="Helvetica Neue"/>
                </a:rPr>
                <a:t>5</a:t>
              </a:r>
              <a:r>
                <a:rPr lang="fr-FR" sz="4800" b="1" i="0" u="none" strike="noStrike" cap="none" baseline="30000" dirty="0">
                  <a:solidFill>
                    <a:schemeClr val="lt1"/>
                  </a:solidFill>
                  <a:latin typeface="Helvetica Neue"/>
                  <a:ea typeface="Helvetica Neue"/>
                  <a:cs typeface="Helvetica Neue"/>
                  <a:sym typeface="Helvetica Neue"/>
                </a:rPr>
                <a:t>ème</a:t>
              </a:r>
              <a:r>
                <a:rPr lang="fr-FR" sz="4800" b="1" i="0" u="none" strike="noStrike" cap="none" dirty="0">
                  <a:solidFill>
                    <a:schemeClr val="lt1"/>
                  </a:solidFill>
                  <a:latin typeface="Helvetica Neue"/>
                  <a:ea typeface="Helvetica Neue"/>
                  <a:cs typeface="Helvetica Neue"/>
                  <a:sym typeface="Helvetica Neue"/>
                </a:rPr>
                <a:t> circonscription</a:t>
              </a:r>
              <a:endParaRPr sz="1000" b="0" i="0" u="none" strike="noStrike" cap="none" dirty="0">
                <a:solidFill>
                  <a:schemeClr val="dk1"/>
                </a:solidFill>
                <a:latin typeface="Helvetica Neue"/>
                <a:ea typeface="Helvetica Neue"/>
                <a:cs typeface="Helvetica Neue"/>
                <a:sym typeface="Helvetica Neue"/>
              </a:endParaRPr>
            </a:p>
          </p:txBody>
        </p:sp>
      </p:grpSp>
      <p:sp>
        <p:nvSpPr>
          <p:cNvPr id="1001" name="Google Shape;1001;geeecb0e0f7_0_0"/>
          <p:cNvSpPr/>
          <p:nvPr/>
        </p:nvSpPr>
        <p:spPr>
          <a:xfrm>
            <a:off x="-30480" y="9969431"/>
            <a:ext cx="18331811" cy="33522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geeecb0e0f7_0_0"/>
          <p:cNvSpPr txBox="1">
            <a:spLocks noGrp="1"/>
          </p:cNvSpPr>
          <p:nvPr>
            <p:ph type="sldNum" idx="12"/>
          </p:nvPr>
        </p:nvSpPr>
        <p:spPr>
          <a:xfrm>
            <a:off x="17754598" y="9969431"/>
            <a:ext cx="533400" cy="307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64</a:t>
            </a:fld>
            <a:endParaRPr/>
          </a:p>
        </p:txBody>
      </p:sp>
      <p:sp>
        <p:nvSpPr>
          <p:cNvPr id="11" name="Google Shape;69;p1">
            <a:extLst>
              <a:ext uri="{FF2B5EF4-FFF2-40B4-BE49-F238E27FC236}">
                <a16:creationId xmlns:a16="http://schemas.microsoft.com/office/drawing/2014/main" id="{1CDFDA71-8F2E-3043-BAC3-9FD05AEA0F04}"/>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 name="ZoneTexte 1">
            <a:extLst>
              <a:ext uri="{FF2B5EF4-FFF2-40B4-BE49-F238E27FC236}">
                <a16:creationId xmlns:a16="http://schemas.microsoft.com/office/drawing/2014/main" id="{5C755DF1-3590-A9CE-56C9-BC3993993485}"/>
              </a:ext>
            </a:extLst>
          </p:cNvPr>
          <p:cNvSpPr txBox="1"/>
          <p:nvPr/>
        </p:nvSpPr>
        <p:spPr>
          <a:xfrm>
            <a:off x="7436576" y="4533480"/>
            <a:ext cx="3460568" cy="4031873"/>
          </a:xfrm>
          <a:prstGeom prst="rect">
            <a:avLst/>
          </a:prstGeom>
          <a:noFill/>
        </p:spPr>
        <p:txBody>
          <a:bodyPr wrap="square" rtlCol="0">
            <a:spAutoFit/>
          </a:bodyPr>
          <a:lstStyle/>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988</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Répondants</a:t>
            </a:r>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77% </a:t>
            </a:r>
            <a:r>
              <a:rPr lang="fr-FR" sz="3200" dirty="0">
                <a:solidFill>
                  <a:schemeClr val="bg1"/>
                </a:solidFill>
              </a:rPr>
              <a:t>Espagne</a:t>
            </a:r>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18% </a:t>
            </a:r>
            <a:r>
              <a:rPr lang="fr-FR" sz="3200" dirty="0">
                <a:solidFill>
                  <a:schemeClr val="bg1"/>
                </a:solidFill>
              </a:rPr>
              <a:t>Portugal</a:t>
            </a:r>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3% </a:t>
            </a:r>
            <a:r>
              <a:rPr lang="fr-FR" sz="3200" dirty="0">
                <a:solidFill>
                  <a:schemeClr val="bg1"/>
                </a:solidFill>
              </a:rPr>
              <a:t>Andorre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a:t>
            </a:r>
            <a:r>
              <a:rPr lang="fr-FR" sz="3200" dirty="0">
                <a:solidFill>
                  <a:schemeClr val="bg1"/>
                </a:solidFill>
              </a:rPr>
              <a:t> Monaco</a:t>
            </a:r>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984154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65</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6205710" y="4354922"/>
            <a:ext cx="5413861" cy="3785652"/>
          </a:xfrm>
          <a:prstGeom prst="rect">
            <a:avLst/>
          </a:prstGeom>
          <a:noFill/>
        </p:spPr>
        <p:txBody>
          <a:bodyPr wrap="square" rtlCol="0">
            <a:spAutoFit/>
          </a:bodyPr>
          <a:lstStyle/>
          <a:p>
            <a:pPr algn="just"/>
            <a:r>
              <a:rPr lang="fr-FR" sz="2000" dirty="0">
                <a:solidFill>
                  <a:srgbClr val="002060"/>
                </a:solidFill>
              </a:rPr>
              <a:t>Au sujet des revenus annuels nets par ménage en 2021 :</a:t>
            </a:r>
          </a:p>
          <a:p>
            <a:pPr algn="just"/>
            <a:endParaRPr lang="fr-FR" sz="2000" dirty="0">
              <a:solidFill>
                <a:srgbClr val="002060"/>
              </a:solidFill>
            </a:endParaRPr>
          </a:p>
          <a:p>
            <a:pPr marL="342900" indent="-342900" algn="just">
              <a:buFont typeface="Arial" panose="020B0604020202020204" pitchFamily="34" charset="0"/>
              <a:buChar char="•"/>
            </a:pP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19% </a:t>
            </a:r>
            <a:r>
              <a:rPr lang="fr-FR" sz="2000" dirty="0">
                <a:solidFill>
                  <a:srgbClr val="002060"/>
                </a:solidFill>
              </a:rPr>
              <a:t>gagnent moins de 18 000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27%</a:t>
            </a:r>
            <a:r>
              <a:rPr lang="fr-FR" sz="2000" dirty="0">
                <a:solidFill>
                  <a:srgbClr val="002060"/>
                </a:solidFill>
              </a:rPr>
              <a:t> gagnent entre 18 000 et 30 000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25%</a:t>
            </a:r>
            <a:r>
              <a:rPr lang="fr-FR" sz="2000" dirty="0">
                <a:solidFill>
                  <a:srgbClr val="002060"/>
                </a:solidFill>
              </a:rPr>
              <a:t> gagnent entre 30 001 et 50 000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12% </a:t>
            </a:r>
            <a:r>
              <a:rPr lang="fr-FR" sz="2000" dirty="0">
                <a:solidFill>
                  <a:srgbClr val="002060"/>
                </a:solidFill>
              </a:rPr>
              <a:t>gagnent entre 50 001 et 65 000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18% gagnent plus de 65 000 euros</a:t>
            </a:r>
          </a:p>
        </p:txBody>
      </p:sp>
      <p:sp>
        <p:nvSpPr>
          <p:cNvPr id="20" name="ZoneTexte 19">
            <a:extLst>
              <a:ext uri="{FF2B5EF4-FFF2-40B4-BE49-F238E27FC236}">
                <a16:creationId xmlns:a16="http://schemas.microsoft.com/office/drawing/2014/main" id="{49B4841F-0E58-0AC3-0CA3-56215A1F73C3}"/>
              </a:ext>
            </a:extLst>
          </p:cNvPr>
          <p:cNvSpPr txBox="1"/>
          <p:nvPr/>
        </p:nvSpPr>
        <p:spPr>
          <a:xfrm>
            <a:off x="780405" y="4861337"/>
            <a:ext cx="4282831" cy="2246769"/>
          </a:xfrm>
          <a:prstGeom prst="rect">
            <a:avLst/>
          </a:prstGeom>
          <a:noFill/>
        </p:spPr>
        <p:txBody>
          <a:bodyPr wrap="square" rtlCol="0">
            <a:spAutoFit/>
          </a:bodyPr>
          <a:lstStyle/>
          <a:p>
            <a:pPr algn="just"/>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24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rPr>
              <a:t>de ces expatriés disposent d’une autre nationalité.</a:t>
            </a:r>
          </a:p>
          <a:p>
            <a:pPr marL="171450" indent="-171450" algn="just">
              <a:buFont typeface="Arial" charset="0"/>
              <a:buChar char="•"/>
            </a:pPr>
            <a:endParaRPr lang="fr-FR" sz="2000" dirty="0">
              <a:solidFill>
                <a:srgbClr val="002060"/>
              </a:solidFill>
            </a:endParaRPr>
          </a:p>
          <a:p>
            <a:pPr marL="171450" indent="-171450" algn="just">
              <a:buFont typeface="Arial" charset="0"/>
              <a:buChar char="•"/>
            </a:pPr>
            <a:endParaRPr lang="fr-FR" sz="2000" dirty="0">
              <a:solidFill>
                <a:srgbClr val="002060"/>
              </a:solidFill>
            </a:endParaRPr>
          </a:p>
          <a:p>
            <a:pPr algn="just"/>
            <a:r>
              <a:rPr lang="fr-FR" sz="2000" b="1" dirty="0">
                <a:solidFill>
                  <a:srgbClr val="182360"/>
                </a:solidFill>
              </a:rPr>
              <a:t>95,14% </a:t>
            </a:r>
            <a:r>
              <a:rPr lang="fr-FR" sz="2000" dirty="0">
                <a:solidFill>
                  <a:srgbClr val="002060"/>
                </a:solidFill>
              </a:rPr>
              <a:t>sont inscrits au registre mondial des Français établis hors de France.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ZoneTexte 20">
            <a:extLst>
              <a:ext uri="{FF2B5EF4-FFF2-40B4-BE49-F238E27FC236}">
                <a16:creationId xmlns:a16="http://schemas.microsoft.com/office/drawing/2014/main" id="{3D4E7024-11C7-7D4A-5127-80F517D20963}"/>
              </a:ext>
            </a:extLst>
          </p:cNvPr>
          <p:cNvSpPr txBox="1"/>
          <p:nvPr/>
        </p:nvSpPr>
        <p:spPr>
          <a:xfrm>
            <a:off x="12585729" y="4553560"/>
            <a:ext cx="4493285" cy="3170099"/>
          </a:xfrm>
          <a:prstGeom prst="rect">
            <a:avLst/>
          </a:prstGeom>
          <a:noFill/>
        </p:spPr>
        <p:txBody>
          <a:bodyPr wrap="square" rtlCol="0">
            <a:spAutoFit/>
          </a:bodyPr>
          <a:lstStyle/>
          <a:p>
            <a:pPr algn="just"/>
            <a:r>
              <a:rPr lang="fr-FR" sz="2000" dirty="0">
                <a:solidFill>
                  <a:srgbClr val="182360"/>
                </a:solidFill>
              </a:rPr>
              <a:t>Les répondants se définissent comme Français de l’étranger principalement  par leur </a:t>
            </a:r>
            <a:r>
              <a:rPr lang="fr-FR" sz="2000" b="1" dirty="0">
                <a:solidFill>
                  <a:srgbClr val="182360"/>
                </a:solidFill>
              </a:rPr>
              <a:t>culture</a:t>
            </a:r>
            <a:r>
              <a:rPr lang="fr-FR" sz="2000" dirty="0">
                <a:solidFill>
                  <a:srgbClr val="182360"/>
                </a:solidFill>
              </a:rPr>
              <a:t> (62,96%), leur </a:t>
            </a:r>
            <a:r>
              <a:rPr lang="fr-FR" sz="2000" b="1" dirty="0">
                <a:solidFill>
                  <a:srgbClr val="182360"/>
                </a:solidFill>
              </a:rPr>
              <a:t>langue</a:t>
            </a:r>
            <a:r>
              <a:rPr lang="fr-FR" sz="2000" dirty="0">
                <a:solidFill>
                  <a:srgbClr val="182360"/>
                </a:solidFill>
              </a:rPr>
              <a:t> (55,36%) et leur nationalité (54,86%).</a:t>
            </a:r>
          </a:p>
          <a:p>
            <a:pPr algn="just"/>
            <a:endParaRPr lang="fr-FR" sz="2000" dirty="0">
              <a:solidFill>
                <a:srgbClr val="002060"/>
              </a:solidFill>
            </a:endParaRPr>
          </a:p>
          <a:p>
            <a:pPr algn="just"/>
            <a:endParaRPr lang="fr-FR" sz="2000" dirty="0">
              <a:solidFill>
                <a:srgbClr val="002060"/>
              </a:solidFill>
            </a:endParaRPr>
          </a:p>
          <a:p>
            <a:pPr algn="just"/>
            <a:r>
              <a:rPr lang="fr-FR" sz="2000" b="1" dirty="0">
                <a:solidFill>
                  <a:srgbClr val="182360"/>
                </a:solidFill>
              </a:rPr>
              <a:t>27%</a:t>
            </a:r>
            <a:r>
              <a:rPr lang="fr-FR" sz="2000" b="1" dirty="0">
                <a:solidFill>
                  <a:srgbClr val="002060"/>
                </a:solidFill>
              </a:rPr>
              <a:t> </a:t>
            </a:r>
            <a:r>
              <a:rPr lang="fr-FR" sz="2000" dirty="0">
                <a:solidFill>
                  <a:srgbClr val="002060"/>
                </a:solidFill>
              </a:rPr>
              <a:t>d’entre eux sont membres d’au moins une association locale dans leur pays de résidence.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Rectangle 1">
            <a:extLst>
              <a:ext uri="{FF2B5EF4-FFF2-40B4-BE49-F238E27FC236}">
                <a16:creationId xmlns:a16="http://schemas.microsoft.com/office/drawing/2014/main" id="{AD48A0A8-24B8-7E5F-4FCE-D8887C77339F}"/>
              </a:ext>
            </a:extLst>
          </p:cNvPr>
          <p:cNvSpPr/>
          <p:nvPr/>
        </p:nvSpPr>
        <p:spPr>
          <a:xfrm>
            <a:off x="512246"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descr="Signature contour">
            <a:extLst>
              <a:ext uri="{FF2B5EF4-FFF2-40B4-BE49-F238E27FC236}">
                <a16:creationId xmlns:a16="http://schemas.microsoft.com/office/drawing/2014/main" id="{8FDF6AE9-6474-41F2-2F90-DA21FDEDCD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7420" y="3448450"/>
            <a:ext cx="914400" cy="914400"/>
          </a:xfrm>
          <a:prstGeom prst="rect">
            <a:avLst/>
          </a:prstGeom>
        </p:spPr>
      </p:pic>
      <p:sp>
        <p:nvSpPr>
          <p:cNvPr id="23" name="Rectangle 22">
            <a:extLst>
              <a:ext uri="{FF2B5EF4-FFF2-40B4-BE49-F238E27FC236}">
                <a16:creationId xmlns:a16="http://schemas.microsoft.com/office/drawing/2014/main" id="{3B019A0D-AD23-4D71-3776-A95C1ECB3053}"/>
              </a:ext>
            </a:extLst>
          </p:cNvPr>
          <p:cNvSpPr/>
          <p:nvPr/>
        </p:nvSpPr>
        <p:spPr>
          <a:xfrm>
            <a:off x="6205710" y="3124268"/>
            <a:ext cx="541386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48F9945-1E29-76B5-3E1C-8395D45D2B7E}"/>
              </a:ext>
            </a:extLst>
          </p:cNvPr>
          <p:cNvSpPr/>
          <p:nvPr/>
        </p:nvSpPr>
        <p:spPr>
          <a:xfrm>
            <a:off x="12445578"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descr="Paie contour">
            <a:extLst>
              <a:ext uri="{FF2B5EF4-FFF2-40B4-BE49-F238E27FC236}">
                <a16:creationId xmlns:a16="http://schemas.microsoft.com/office/drawing/2014/main" id="{A3470456-F978-4C7C-1FAA-093735094F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440" y="3282395"/>
            <a:ext cx="914400" cy="914400"/>
          </a:xfrm>
          <a:prstGeom prst="rect">
            <a:avLst/>
          </a:prstGeom>
        </p:spPr>
      </p:pic>
      <p:pic>
        <p:nvPicPr>
          <p:cNvPr id="10" name="Graphique 9" descr="Globe terrestre : Asie et Australie avec un remplissage uni">
            <a:extLst>
              <a:ext uri="{FF2B5EF4-FFF2-40B4-BE49-F238E27FC236}">
                <a16:creationId xmlns:a16="http://schemas.microsoft.com/office/drawing/2014/main" id="{4C4F92E3-F0B3-8DD5-78CF-022435D80A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75172" y="3282395"/>
            <a:ext cx="914400" cy="914400"/>
          </a:xfrm>
          <a:prstGeom prst="rect">
            <a:avLst/>
          </a:prstGeom>
        </p:spPr>
      </p:pic>
      <p:sp>
        <p:nvSpPr>
          <p:cNvPr id="22" name="Google Shape;351;p11">
            <a:extLst>
              <a:ext uri="{FF2B5EF4-FFF2-40B4-BE49-F238E27FC236}">
                <a16:creationId xmlns:a16="http://schemas.microsoft.com/office/drawing/2014/main" id="{DAC134B9-6901-E631-0C70-5F65B6EDBFDE}"/>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Cinquième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785624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66</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3210346" y="7985889"/>
            <a:ext cx="14703632" cy="1631216"/>
          </a:xfrm>
          <a:prstGeom prst="rect">
            <a:avLst/>
          </a:prstGeom>
          <a:noFill/>
        </p:spPr>
        <p:txBody>
          <a:bodyPr wrap="square" rtlCol="0">
            <a:spAutoFit/>
          </a:bodyPr>
          <a:lstStyle/>
          <a:p>
            <a:pPr algn="just"/>
            <a:r>
              <a:rPr lang="fr-FR" sz="2000" dirty="0">
                <a:solidFill>
                  <a:srgbClr val="182360"/>
                </a:solidFill>
              </a:rPr>
              <a:t>Seulement </a:t>
            </a:r>
            <a:r>
              <a:rPr lang="fr-FR" sz="2000" b="1" dirty="0">
                <a:solidFill>
                  <a:srgbClr val="182360"/>
                </a:solidFill>
              </a:rPr>
              <a:t>3,34% </a:t>
            </a:r>
            <a:r>
              <a:rPr lang="fr-FR" sz="2000" dirty="0">
                <a:solidFill>
                  <a:srgbClr val="182360"/>
                </a:solidFill>
              </a:rPr>
              <a:t>des de la cinquième circonscription envisagent un retour en France en 2022 pour y installer leur résidence principale. </a:t>
            </a:r>
            <a:r>
              <a:rPr lang="fr-FR" sz="2000" b="1" dirty="0">
                <a:solidFill>
                  <a:srgbClr val="182360"/>
                </a:solidFill>
              </a:rPr>
              <a:t>78,74%</a:t>
            </a:r>
            <a:r>
              <a:rPr lang="fr-FR" sz="2000" dirty="0">
                <a:solidFill>
                  <a:srgbClr val="182360"/>
                </a:solidFill>
              </a:rPr>
              <a:t> d’entre eux ne prévoient pas de retour et </a:t>
            </a:r>
            <a:r>
              <a:rPr lang="fr-FR" sz="2000" b="1" dirty="0">
                <a:solidFill>
                  <a:srgbClr val="182360"/>
                </a:solidFill>
              </a:rPr>
              <a:t>17,91% </a:t>
            </a:r>
            <a:r>
              <a:rPr lang="fr-FR" sz="2000" dirty="0">
                <a:solidFill>
                  <a:srgbClr val="182360"/>
                </a:solidFill>
              </a:rPr>
              <a:t>déclarent ne pas savoir. </a:t>
            </a:r>
          </a:p>
          <a:p>
            <a:pPr marL="171450" indent="-171450" algn="just">
              <a:buFont typeface="Arial" charset="0"/>
              <a:buChar char="•"/>
            </a:pPr>
            <a:endParaRPr lang="fr-FR" sz="2000" dirty="0">
              <a:solidFill>
                <a:srgbClr val="182360"/>
              </a:solidFill>
            </a:endParaRPr>
          </a:p>
          <a:p>
            <a:pPr algn="just"/>
            <a:r>
              <a:rPr lang="fr-FR" sz="2000" dirty="0">
                <a:solidFill>
                  <a:srgbClr val="182360"/>
                </a:solidFill>
              </a:rPr>
              <a:t>Les répondants souhaitant rentrer en France le font principalement pour des motifs familiaux ou personnels.</a:t>
            </a:r>
          </a:p>
          <a:p>
            <a:pPr algn="just"/>
            <a:endParaRPr lang="fr-FR" sz="2000" dirty="0">
              <a:solidFill>
                <a:srgbClr val="002060"/>
              </a:solidFill>
            </a:endParaRPr>
          </a:p>
        </p:txBody>
      </p:sp>
      <p:sp>
        <p:nvSpPr>
          <p:cNvPr id="26" name="Rectangle 25">
            <a:extLst>
              <a:ext uri="{FF2B5EF4-FFF2-40B4-BE49-F238E27FC236}">
                <a16:creationId xmlns:a16="http://schemas.microsoft.com/office/drawing/2014/main" id="{73BFB55F-8BE7-A527-F5CA-45E8CB64DC25}"/>
              </a:ext>
            </a:extLst>
          </p:cNvPr>
          <p:cNvSpPr/>
          <p:nvPr/>
        </p:nvSpPr>
        <p:spPr>
          <a:xfrm>
            <a:off x="2365168" y="1859098"/>
            <a:ext cx="3849131" cy="307777"/>
          </a:xfrm>
          <a:prstGeom prst="rect">
            <a:avLst/>
          </a:prstGeom>
        </p:spPr>
        <p:txBody>
          <a:bodyPr wrap="none">
            <a:spAutoFit/>
          </a:bodyPr>
          <a:lstStyle/>
          <a:p>
            <a:pPr algn="ctr"/>
            <a:r>
              <a:rPr lang="fr-FR" b="1" dirty="0">
                <a:solidFill>
                  <a:schemeClr val="bg1">
                    <a:lumMod val="65000"/>
                  </a:schemeClr>
                </a:solidFill>
              </a:rPr>
              <a:t>Quelle est votre situation professionnelle ?</a:t>
            </a:r>
          </a:p>
        </p:txBody>
      </p:sp>
      <p:sp>
        <p:nvSpPr>
          <p:cNvPr id="27" name="Rectangle 26">
            <a:extLst>
              <a:ext uri="{FF2B5EF4-FFF2-40B4-BE49-F238E27FC236}">
                <a16:creationId xmlns:a16="http://schemas.microsoft.com/office/drawing/2014/main" id="{6F8DFE95-326F-53BA-1FCA-0B11819F7B6B}"/>
              </a:ext>
            </a:extLst>
          </p:cNvPr>
          <p:cNvSpPr/>
          <p:nvPr/>
        </p:nvSpPr>
        <p:spPr>
          <a:xfrm>
            <a:off x="10562162" y="1933469"/>
            <a:ext cx="4826963" cy="307777"/>
          </a:xfrm>
          <a:prstGeom prst="rect">
            <a:avLst/>
          </a:prstGeom>
        </p:spPr>
        <p:txBody>
          <a:bodyPr wrap="none">
            <a:spAutoFit/>
          </a:bodyPr>
          <a:lstStyle/>
          <a:p>
            <a:pPr algn="ctr"/>
            <a:r>
              <a:rPr lang="fr-FR" b="1" dirty="0">
                <a:solidFill>
                  <a:schemeClr val="bg1">
                    <a:lumMod val="65000"/>
                  </a:schemeClr>
                </a:solidFill>
              </a:rPr>
              <a:t>Depuis combien d'années avez-vous quitté la France ?</a:t>
            </a:r>
          </a:p>
        </p:txBody>
      </p:sp>
      <p:sp>
        <p:nvSpPr>
          <p:cNvPr id="20" name="Rectangle 19">
            <a:extLst>
              <a:ext uri="{FF2B5EF4-FFF2-40B4-BE49-F238E27FC236}">
                <a16:creationId xmlns:a16="http://schemas.microsoft.com/office/drawing/2014/main" id="{7824460F-FEAC-1A5C-A88F-339EBC37132A}"/>
              </a:ext>
            </a:extLst>
          </p:cNvPr>
          <p:cNvSpPr/>
          <p:nvPr/>
        </p:nvSpPr>
        <p:spPr>
          <a:xfrm>
            <a:off x="1016001" y="7789622"/>
            <a:ext cx="16998420" cy="16225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descr="Atterrissage contour">
            <a:extLst>
              <a:ext uri="{FF2B5EF4-FFF2-40B4-BE49-F238E27FC236}">
                <a16:creationId xmlns:a16="http://schemas.microsoft.com/office/drawing/2014/main" id="{4A55CC37-F42A-1FE3-27A0-85ACF8ACFD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227" y="7997808"/>
            <a:ext cx="1272808" cy="1272808"/>
          </a:xfrm>
          <a:prstGeom prst="rect">
            <a:avLst/>
          </a:prstGeom>
        </p:spPr>
      </p:pic>
      <p:pic>
        <p:nvPicPr>
          <p:cNvPr id="23" name="Image 22">
            <a:extLst>
              <a:ext uri="{FF2B5EF4-FFF2-40B4-BE49-F238E27FC236}">
                <a16:creationId xmlns:a16="http://schemas.microsoft.com/office/drawing/2014/main" id="{D0F68EC9-92BC-A114-4E48-D6A4F6F7ABC7}"/>
              </a:ext>
            </a:extLst>
          </p:cNvPr>
          <p:cNvPicPr>
            <a:picLocks noChangeAspect="1"/>
          </p:cNvPicPr>
          <p:nvPr/>
        </p:nvPicPr>
        <p:blipFill>
          <a:blip r:embed="rId8"/>
          <a:stretch>
            <a:fillRect/>
          </a:stretch>
        </p:blipFill>
        <p:spPr>
          <a:xfrm>
            <a:off x="8687938" y="2641417"/>
            <a:ext cx="8710334" cy="3510135"/>
          </a:xfrm>
          <a:prstGeom prst="rect">
            <a:avLst/>
          </a:prstGeom>
        </p:spPr>
      </p:pic>
      <p:sp>
        <p:nvSpPr>
          <p:cNvPr id="24" name="Google Shape;351;p11">
            <a:extLst>
              <a:ext uri="{FF2B5EF4-FFF2-40B4-BE49-F238E27FC236}">
                <a16:creationId xmlns:a16="http://schemas.microsoft.com/office/drawing/2014/main" id="{8269D52A-7476-D0F5-01F0-69C2AA898F6B}"/>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Cinquième circonscription</a:t>
            </a:r>
            <a:endParaRPr sz="2400" b="0" i="0" u="none" strike="noStrike" cap="none" dirty="0">
              <a:solidFill>
                <a:schemeClr val="bg1"/>
              </a:solidFill>
              <a:latin typeface="Helvetica Neue"/>
              <a:ea typeface="Helvetica Neue"/>
              <a:cs typeface="Helvetica Neue"/>
              <a:sym typeface="Helvetica Neue"/>
            </a:endParaRPr>
          </a:p>
        </p:txBody>
      </p:sp>
      <p:pic>
        <p:nvPicPr>
          <p:cNvPr id="5" name="Image 4">
            <a:extLst>
              <a:ext uri="{FF2B5EF4-FFF2-40B4-BE49-F238E27FC236}">
                <a16:creationId xmlns:a16="http://schemas.microsoft.com/office/drawing/2014/main" id="{550FFBFE-3E0B-AE92-22AA-FF4BAA5671D8}"/>
              </a:ext>
            </a:extLst>
          </p:cNvPr>
          <p:cNvPicPr>
            <a:picLocks noChangeAspect="1"/>
          </p:cNvPicPr>
          <p:nvPr/>
        </p:nvPicPr>
        <p:blipFill>
          <a:blip r:embed="rId9"/>
          <a:stretch>
            <a:fillRect/>
          </a:stretch>
        </p:blipFill>
        <p:spPr>
          <a:xfrm>
            <a:off x="196059" y="2187424"/>
            <a:ext cx="8187347" cy="4149957"/>
          </a:xfrm>
          <a:prstGeom prst="rect">
            <a:avLst/>
          </a:prstGeom>
        </p:spPr>
      </p:pic>
    </p:spTree>
    <p:extLst>
      <p:ext uri="{BB962C8B-B14F-4D97-AF65-F5344CB8AC3E}">
        <p14:creationId xmlns:p14="http://schemas.microsoft.com/office/powerpoint/2010/main" val="34185015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67</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0" name="ZoneTexte 19">
            <a:extLst>
              <a:ext uri="{FF2B5EF4-FFF2-40B4-BE49-F238E27FC236}">
                <a16:creationId xmlns:a16="http://schemas.microsoft.com/office/drawing/2014/main" id="{C0BE522D-73A8-F5D6-C379-4F23B4E18389}"/>
              </a:ext>
            </a:extLst>
          </p:cNvPr>
          <p:cNvSpPr txBox="1"/>
          <p:nvPr/>
        </p:nvSpPr>
        <p:spPr>
          <a:xfrm>
            <a:off x="10909775" y="2790201"/>
            <a:ext cx="7248177" cy="6247864"/>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principales préoccupations ressenties par les Français de la cinquième circonscription sont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43,42%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situation internationale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33%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 leurs enfants (pour 30%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Assurer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revenu suffisant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26% d’entre eux)</a:t>
            </a: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préoccupations de 2022 sont proches de celles de 2019. On observe cependant une nouvelle préoccupation qui est la situation internationale. </a:t>
            </a: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DCC5F2DA-D194-FCD1-3578-B45EABBF65E7}"/>
              </a:ext>
            </a:extLst>
          </p:cNvPr>
          <p:cNvSpPr/>
          <p:nvPr/>
        </p:nvSpPr>
        <p:spPr>
          <a:xfrm>
            <a:off x="1080464" y="2852370"/>
            <a:ext cx="8754320" cy="338554"/>
          </a:xfrm>
          <a:prstGeom prst="rect">
            <a:avLst/>
          </a:prstGeom>
        </p:spPr>
        <p:txBody>
          <a:bodyPr wrap="none">
            <a:spAutoFit/>
          </a:bodyPr>
          <a:lstStyle/>
          <a:p>
            <a:pPr algn="ctr"/>
            <a:r>
              <a:rPr lang="fr-FR" sz="1600" b="1" dirty="0">
                <a:solidFill>
                  <a:schemeClr val="bg1">
                    <a:lumMod val="65000"/>
                  </a:schemeClr>
                </a:solidFill>
              </a:rPr>
              <a:t>Quelles sont vos principales préoccupations en tant que Français à l'étranger en 2022 ?</a:t>
            </a:r>
          </a:p>
        </p:txBody>
      </p:sp>
      <p:pic>
        <p:nvPicPr>
          <p:cNvPr id="3" name="Image 2">
            <a:extLst>
              <a:ext uri="{FF2B5EF4-FFF2-40B4-BE49-F238E27FC236}">
                <a16:creationId xmlns:a16="http://schemas.microsoft.com/office/drawing/2014/main" id="{ADA20088-723A-3353-8D7C-EC660E3BA433}"/>
              </a:ext>
            </a:extLst>
          </p:cNvPr>
          <p:cNvPicPr>
            <a:picLocks noChangeAspect="1"/>
          </p:cNvPicPr>
          <p:nvPr/>
        </p:nvPicPr>
        <p:blipFill>
          <a:blip r:embed="rId6"/>
          <a:stretch>
            <a:fillRect/>
          </a:stretch>
        </p:blipFill>
        <p:spPr>
          <a:xfrm>
            <a:off x="397328" y="3967479"/>
            <a:ext cx="10120593" cy="4134038"/>
          </a:xfrm>
          <a:prstGeom prst="rect">
            <a:avLst/>
          </a:prstGeom>
        </p:spPr>
      </p:pic>
      <p:sp>
        <p:nvSpPr>
          <p:cNvPr id="19" name="Google Shape;351;p11">
            <a:extLst>
              <a:ext uri="{FF2B5EF4-FFF2-40B4-BE49-F238E27FC236}">
                <a16:creationId xmlns:a16="http://schemas.microsoft.com/office/drawing/2014/main" id="{F9351E56-8971-5575-932B-716719681319}"/>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Cinquième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1524566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68</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773657" y="2001278"/>
            <a:ext cx="1664238"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L’éducation</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741811" y="2262041"/>
            <a:ext cx="6272609" cy="7786747"/>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cette partie du baromètre, portant sur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seuls les répondants ayant des enfants ont pu répondre. Cela représentait  693 répondants.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ici que les Français appartenant à la 5</a:t>
            </a:r>
            <a:r>
              <a:rPr lang="fr-FR" sz="2000" baseline="30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ème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circonscription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accès facilité à l’université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filière bilingue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à l’étranger</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cours de français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enfants dans son pays d’accueil</a:t>
            </a:r>
            <a:endPar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remarque que les répondants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attachent plus d’importance aux critères proposés en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2022 que lors du baromètre de 2019.</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l’accès à l’université en France avait une importance moyenne de 4,09 en 2019 contre 4,73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F7931316-3FCE-F47F-C641-84383DA31832}"/>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35E7914B-3F46-4325-CA96-B824DBFD51B2}"/>
              </a:ext>
            </a:extLst>
          </p:cNvPr>
          <p:cNvPicPr>
            <a:picLocks noChangeAspect="1"/>
          </p:cNvPicPr>
          <p:nvPr/>
        </p:nvPicPr>
        <p:blipFill>
          <a:blip r:embed="rId6"/>
          <a:stretch>
            <a:fillRect/>
          </a:stretch>
        </p:blipFill>
        <p:spPr>
          <a:xfrm>
            <a:off x="578884" y="2713951"/>
            <a:ext cx="10426570" cy="2237849"/>
          </a:xfrm>
          <a:prstGeom prst="rect">
            <a:avLst/>
          </a:prstGeom>
        </p:spPr>
      </p:pic>
      <p:pic>
        <p:nvPicPr>
          <p:cNvPr id="7" name="Image 6">
            <a:extLst>
              <a:ext uri="{FF2B5EF4-FFF2-40B4-BE49-F238E27FC236}">
                <a16:creationId xmlns:a16="http://schemas.microsoft.com/office/drawing/2014/main" id="{83B13DC2-9866-11EE-0778-9889BEEB42B4}"/>
              </a:ext>
            </a:extLst>
          </p:cNvPr>
          <p:cNvPicPr>
            <a:picLocks noChangeAspect="1"/>
          </p:cNvPicPr>
          <p:nvPr/>
        </p:nvPicPr>
        <p:blipFill>
          <a:blip r:embed="rId7"/>
          <a:stretch>
            <a:fillRect/>
          </a:stretch>
        </p:blipFill>
        <p:spPr>
          <a:xfrm>
            <a:off x="1012379" y="5088313"/>
            <a:ext cx="10426570" cy="2285140"/>
          </a:xfrm>
          <a:prstGeom prst="rect">
            <a:avLst/>
          </a:prstGeom>
        </p:spPr>
      </p:pic>
      <p:pic>
        <p:nvPicPr>
          <p:cNvPr id="10" name="Image 9">
            <a:extLst>
              <a:ext uri="{FF2B5EF4-FFF2-40B4-BE49-F238E27FC236}">
                <a16:creationId xmlns:a16="http://schemas.microsoft.com/office/drawing/2014/main" id="{DCB86B5A-0736-7581-D8F5-0543A46DA827}"/>
              </a:ext>
            </a:extLst>
          </p:cNvPr>
          <p:cNvPicPr>
            <a:picLocks noChangeAspect="1"/>
          </p:cNvPicPr>
          <p:nvPr/>
        </p:nvPicPr>
        <p:blipFill>
          <a:blip r:embed="rId8"/>
          <a:stretch>
            <a:fillRect/>
          </a:stretch>
        </p:blipFill>
        <p:spPr>
          <a:xfrm>
            <a:off x="3508828" y="7417764"/>
            <a:ext cx="4087897" cy="2531107"/>
          </a:xfrm>
          <a:prstGeom prst="rect">
            <a:avLst/>
          </a:prstGeom>
        </p:spPr>
      </p:pic>
      <p:sp>
        <p:nvSpPr>
          <p:cNvPr id="25" name="Google Shape;351;p11">
            <a:extLst>
              <a:ext uri="{FF2B5EF4-FFF2-40B4-BE49-F238E27FC236}">
                <a16:creationId xmlns:a16="http://schemas.microsoft.com/office/drawing/2014/main" id="{CA373DDA-A28E-1651-0DF8-F749D63D7D8F}"/>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Cinquième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9475476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69</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28458" y="2162335"/>
            <a:ext cx="7726795" cy="461665"/>
          </a:xfrm>
          <a:prstGeom prst="rect">
            <a:avLst/>
          </a:prstGeom>
        </p:spPr>
        <p:txBody>
          <a:bodyPr wrap="none">
            <a:spAutoFit/>
          </a:bodyPr>
          <a:lstStyle/>
          <a:p>
            <a:pPr algn="ctr"/>
            <a:r>
              <a:rPr lang="fr-FR" sz="2400"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actions menées en direction des Français de l’étranger</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919731" y="5105400"/>
            <a:ext cx="5228266" cy="3323987"/>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Français de l’étranger appartenant à la cinquième circonscription affirment qu’ils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connaissent peu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actions menées en direction des Français de l’étranger et plus particulièrement celles des sénateurs.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D52DFF8A-39D3-4C7D-0561-65666859E2B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6550A3A6-A9A9-7537-9012-2A03D799E149}"/>
              </a:ext>
            </a:extLst>
          </p:cNvPr>
          <p:cNvPicPr>
            <a:picLocks noChangeAspect="1"/>
          </p:cNvPicPr>
          <p:nvPr/>
        </p:nvPicPr>
        <p:blipFill>
          <a:blip r:embed="rId6"/>
          <a:stretch>
            <a:fillRect/>
          </a:stretch>
        </p:blipFill>
        <p:spPr>
          <a:xfrm>
            <a:off x="510825" y="3059094"/>
            <a:ext cx="11017146" cy="2783402"/>
          </a:xfrm>
          <a:prstGeom prst="rect">
            <a:avLst/>
          </a:prstGeom>
        </p:spPr>
      </p:pic>
      <p:pic>
        <p:nvPicPr>
          <p:cNvPr id="6" name="Image 5">
            <a:extLst>
              <a:ext uri="{FF2B5EF4-FFF2-40B4-BE49-F238E27FC236}">
                <a16:creationId xmlns:a16="http://schemas.microsoft.com/office/drawing/2014/main" id="{61D260BB-E5CF-B321-90B5-1CA5355CD3BC}"/>
              </a:ext>
            </a:extLst>
          </p:cNvPr>
          <p:cNvPicPr>
            <a:picLocks noChangeAspect="1"/>
          </p:cNvPicPr>
          <p:nvPr/>
        </p:nvPicPr>
        <p:blipFill>
          <a:blip r:embed="rId7"/>
          <a:stretch>
            <a:fillRect/>
          </a:stretch>
        </p:blipFill>
        <p:spPr>
          <a:xfrm>
            <a:off x="510825" y="6619536"/>
            <a:ext cx="11017146" cy="2715744"/>
          </a:xfrm>
          <a:prstGeom prst="rect">
            <a:avLst/>
          </a:prstGeom>
        </p:spPr>
      </p:pic>
      <p:sp>
        <p:nvSpPr>
          <p:cNvPr id="22" name="Google Shape;351;p11">
            <a:extLst>
              <a:ext uri="{FF2B5EF4-FFF2-40B4-BE49-F238E27FC236}">
                <a16:creationId xmlns:a16="http://schemas.microsoft.com/office/drawing/2014/main" id="{2295D203-4542-811C-0880-0DC7CB7B29AE}"/>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Cinquième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819863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grpSp>
        <p:nvGrpSpPr>
          <p:cNvPr id="198" name="Google Shape;198;p13"/>
          <p:cNvGrpSpPr/>
          <p:nvPr/>
        </p:nvGrpSpPr>
        <p:grpSpPr>
          <a:xfrm>
            <a:off x="-10886" y="-21213"/>
            <a:ext cx="18399544" cy="1735713"/>
            <a:chOff x="36664" y="4084"/>
            <a:chExt cx="18399544" cy="1735713"/>
          </a:xfrm>
        </p:grpSpPr>
        <p:pic>
          <p:nvPicPr>
            <p:cNvPr id="199" name="Google Shape;199;p13"/>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200" name="Google Shape;200;p13"/>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201" name="Google Shape;201;p13"/>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8823"/>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02" name="Google Shape;202;p13"/>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203" name="Google Shape;203;p13"/>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204" name="Google Shape;204;p13" descr="Presse-papiers partiellement vérifié avec un remplissage uni"/>
          <p:cNvPicPr preferRelativeResize="0"/>
          <p:nvPr/>
        </p:nvPicPr>
        <p:blipFill rotWithShape="1">
          <a:blip r:embed="rId5">
            <a:alphaModFix/>
          </a:blip>
          <a:srcRect/>
          <a:stretch/>
        </p:blipFill>
        <p:spPr>
          <a:xfrm>
            <a:off x="125849" y="80764"/>
            <a:ext cx="1646997" cy="1646997"/>
          </a:xfrm>
          <a:prstGeom prst="rect">
            <a:avLst/>
          </a:prstGeom>
          <a:noFill/>
          <a:ln>
            <a:noFill/>
          </a:ln>
        </p:spPr>
      </p:pic>
      <p:sp>
        <p:nvSpPr>
          <p:cNvPr id="205" name="Google Shape;205;p13"/>
          <p:cNvSpPr/>
          <p:nvPr/>
        </p:nvSpPr>
        <p:spPr>
          <a:xfrm>
            <a:off x="24942" y="10037453"/>
            <a:ext cx="18286095" cy="299672"/>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 name="Google Shape;206;p13"/>
          <p:cNvSpPr txBox="1"/>
          <p:nvPr/>
        </p:nvSpPr>
        <p:spPr>
          <a:xfrm>
            <a:off x="1772846" y="365653"/>
            <a:ext cx="6335486"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lt1"/>
                </a:solidFill>
                <a:latin typeface="Helvetica Neue"/>
                <a:ea typeface="Helvetica Neue"/>
                <a:cs typeface="Helvetica Neue"/>
                <a:sym typeface="Helvetica Neue"/>
              </a:rPr>
              <a:t>Phase préliminaire</a:t>
            </a:r>
            <a:endParaRPr sz="14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Arial"/>
              <a:buNone/>
            </a:pPr>
            <a:r>
              <a:rPr lang="fr-FR" sz="2400" b="0" i="1" u="none" strike="noStrike" cap="none" dirty="0">
                <a:solidFill>
                  <a:schemeClr val="lt1"/>
                </a:solidFill>
                <a:latin typeface="Helvetica Neue"/>
                <a:ea typeface="Helvetica Neue"/>
                <a:cs typeface="Helvetica Neue"/>
                <a:sym typeface="Helvetica Neue"/>
              </a:rPr>
              <a:t>Contexte &amp; Méthodologie</a:t>
            </a:r>
            <a:endParaRPr sz="1400" b="0" i="0" u="none" strike="noStrike" cap="none" dirty="0">
              <a:solidFill>
                <a:srgbClr val="000000"/>
              </a:solidFill>
              <a:latin typeface="Helvetica Neue"/>
              <a:ea typeface="Helvetica Neue"/>
              <a:cs typeface="Helvetica Neue"/>
              <a:sym typeface="Helvetica Neue"/>
            </a:endParaRPr>
          </a:p>
        </p:txBody>
      </p:sp>
      <p:sp>
        <p:nvSpPr>
          <p:cNvPr id="207" name="Google Shape;207;p13"/>
          <p:cNvSpPr txBox="1">
            <a:spLocks noGrp="1"/>
          </p:cNvSpPr>
          <p:nvPr>
            <p:ph type="sldNum" idx="12"/>
          </p:nvPr>
        </p:nvSpPr>
        <p:spPr>
          <a:xfrm>
            <a:off x="17675134" y="10054462"/>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7</a:t>
            </a:fld>
            <a:endParaRPr/>
          </a:p>
        </p:txBody>
      </p:sp>
      <p:sp>
        <p:nvSpPr>
          <p:cNvPr id="209" name="Google Shape;209;p13"/>
          <p:cNvSpPr txBox="1"/>
          <p:nvPr/>
        </p:nvSpPr>
        <p:spPr>
          <a:xfrm>
            <a:off x="292313" y="2905004"/>
            <a:ext cx="15288346" cy="2038979"/>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Clr>
                <a:schemeClr val="dk1"/>
              </a:buClr>
              <a:buSzPts val="1100"/>
              <a:buFont typeface="Arial"/>
              <a:buNone/>
            </a:pPr>
            <a:r>
              <a:rPr lang="fr-FR" sz="2200" dirty="0">
                <a:solidFill>
                  <a:srgbClr val="002060"/>
                </a:solidFill>
                <a:latin typeface="Helvetica Neue"/>
                <a:ea typeface="Helvetica Neue"/>
                <a:cs typeface="Helvetica Neue"/>
                <a:sym typeface="Helvetica Neue"/>
              </a:rPr>
              <a:t>L’intervenante principale s’est basée sur le questionnaire établi lors de l’étude précédente et l’a mis à jour conjointement avec Français du Monde - </a:t>
            </a:r>
            <a:r>
              <a:rPr lang="fr-FR" sz="2200" dirty="0" err="1">
                <a:solidFill>
                  <a:srgbClr val="002060"/>
                </a:solidFill>
                <a:latin typeface="Helvetica Neue"/>
                <a:ea typeface="Helvetica Neue"/>
                <a:cs typeface="Helvetica Neue"/>
                <a:sym typeface="Helvetica Neue"/>
              </a:rPr>
              <a:t>adfe</a:t>
            </a:r>
            <a:r>
              <a:rPr lang="fr-FR" sz="2200" dirty="0">
                <a:solidFill>
                  <a:srgbClr val="002060"/>
                </a:solidFill>
                <a:latin typeface="Helvetica Neue"/>
                <a:ea typeface="Helvetica Neue"/>
                <a:cs typeface="Helvetica Neue"/>
                <a:sym typeface="Helvetica Neue"/>
              </a:rPr>
              <a:t> afin de répondre au mieux aux objectifs de l’étude. Le questionnaire comportait une trentaine de questions visant à comprendre les attentes et besoins des personnes interrogées sur les sujets suivants : emploi, éducation, fiscalité, santé et crise sanitaire Covid-19. Une fois rédigé, ce dernier a été transmis à Français du Monde - </a:t>
            </a:r>
            <a:r>
              <a:rPr lang="fr-FR" sz="2200" dirty="0" err="1">
                <a:solidFill>
                  <a:srgbClr val="002060"/>
                </a:solidFill>
                <a:latin typeface="Helvetica Neue"/>
                <a:ea typeface="Helvetica Neue"/>
                <a:cs typeface="Helvetica Neue"/>
                <a:sym typeface="Helvetica Neue"/>
              </a:rPr>
              <a:t>adfe</a:t>
            </a:r>
            <a:r>
              <a:rPr lang="fr-FR" sz="2200" dirty="0">
                <a:solidFill>
                  <a:srgbClr val="002060"/>
                </a:solidFill>
                <a:latin typeface="Helvetica Neue"/>
                <a:ea typeface="Helvetica Neue"/>
                <a:cs typeface="Helvetica Neue"/>
                <a:sym typeface="Helvetica Neue"/>
              </a:rPr>
              <a:t> afin d’être validé. </a:t>
            </a:r>
            <a:endParaRPr sz="2000" b="0" i="0" u="none" strike="noStrike" cap="none" dirty="0">
              <a:solidFill>
                <a:srgbClr val="002060"/>
              </a:solidFill>
              <a:latin typeface="Helvetica Neue"/>
              <a:ea typeface="Helvetica Neue"/>
              <a:cs typeface="Helvetica Neue"/>
              <a:sym typeface="Helvetica Neue"/>
            </a:endParaRPr>
          </a:p>
        </p:txBody>
      </p:sp>
      <p:sp>
        <p:nvSpPr>
          <p:cNvPr id="210" name="Google Shape;210;p13"/>
          <p:cNvSpPr/>
          <p:nvPr/>
        </p:nvSpPr>
        <p:spPr>
          <a:xfrm>
            <a:off x="292325" y="2266825"/>
            <a:ext cx="4257904" cy="468940"/>
          </a:xfrm>
          <a:prstGeom prst="roundRect">
            <a:avLst>
              <a:gd name="adj" fmla="val 16667"/>
            </a:avLst>
          </a:prstGeom>
          <a:solidFill>
            <a:srgbClr val="DDD9C3"/>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fr-FR" sz="2400">
                <a:solidFill>
                  <a:srgbClr val="002060"/>
                </a:solidFill>
                <a:latin typeface="Helvetica Neue"/>
                <a:ea typeface="Helvetica Neue"/>
                <a:cs typeface="Helvetica Neue"/>
                <a:sym typeface="Helvetica Neue"/>
              </a:rPr>
              <a:t>Élaboration du questionnaire</a:t>
            </a:r>
            <a:endParaRPr sz="1200" b="0" i="0" u="none" strike="noStrike" cap="none">
              <a:solidFill>
                <a:srgbClr val="000000"/>
              </a:solidFill>
              <a:latin typeface="Helvetica Neue"/>
              <a:ea typeface="Helvetica Neue"/>
              <a:cs typeface="Helvetica Neue"/>
              <a:sym typeface="Helvetica Neue"/>
            </a:endParaRPr>
          </a:p>
        </p:txBody>
      </p:sp>
      <p:pic>
        <p:nvPicPr>
          <p:cNvPr id="213" name="Google Shape;213;p13"/>
          <p:cNvPicPr preferRelativeResize="0"/>
          <p:nvPr/>
        </p:nvPicPr>
        <p:blipFill rotWithShape="1">
          <a:blip r:embed="rId6">
            <a:alphaModFix/>
          </a:blip>
          <a:srcRect/>
          <a:stretch/>
        </p:blipFill>
        <p:spPr>
          <a:xfrm>
            <a:off x="16037770" y="4205088"/>
            <a:ext cx="1957917" cy="1974370"/>
          </a:xfrm>
          <a:prstGeom prst="rect">
            <a:avLst/>
          </a:prstGeom>
          <a:noFill/>
          <a:ln>
            <a:noFill/>
          </a:ln>
        </p:spPr>
      </p:pic>
      <p:sp>
        <p:nvSpPr>
          <p:cNvPr id="16" name="Google Shape;69;p1">
            <a:extLst>
              <a:ext uri="{FF2B5EF4-FFF2-40B4-BE49-F238E27FC236}">
                <a16:creationId xmlns:a16="http://schemas.microsoft.com/office/drawing/2014/main" id="{0FE674CB-F067-1C49-B2EA-436D13B851BA}"/>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70</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30863" y="2052797"/>
            <a:ext cx="124585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L’emploi</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664033" y="3238560"/>
            <a:ext cx="5955630" cy="6863417"/>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 le thème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l’emploi</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on constate ici que les Français appartenant à la cinquième circonscription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formation professionnelle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son pays d’accueil</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Travailler à l’étranger tout en continuant de cotiser pour la retraite en France</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a aussi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augmenté</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depuis 2019.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l’importance moyenne de travailler à l’étranger tout en continuant à cotiser pour la retraite en France était de 3,64/5 en 2019 contre 4,49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A5458D65-D918-4292-E82B-88CF17FB98F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0558D320-1A48-152F-D361-671EB5C17D14}"/>
              </a:ext>
            </a:extLst>
          </p:cNvPr>
          <p:cNvPicPr>
            <a:picLocks noChangeAspect="1"/>
          </p:cNvPicPr>
          <p:nvPr/>
        </p:nvPicPr>
        <p:blipFill>
          <a:blip r:embed="rId6"/>
          <a:stretch>
            <a:fillRect/>
          </a:stretch>
        </p:blipFill>
        <p:spPr>
          <a:xfrm>
            <a:off x="380194" y="2702386"/>
            <a:ext cx="10808620" cy="2415921"/>
          </a:xfrm>
          <a:prstGeom prst="rect">
            <a:avLst/>
          </a:prstGeom>
        </p:spPr>
      </p:pic>
      <p:pic>
        <p:nvPicPr>
          <p:cNvPr id="7" name="Image 6">
            <a:extLst>
              <a:ext uri="{FF2B5EF4-FFF2-40B4-BE49-F238E27FC236}">
                <a16:creationId xmlns:a16="http://schemas.microsoft.com/office/drawing/2014/main" id="{EE750DB6-6BDE-8539-E1C3-1D8B07CA0C0C}"/>
              </a:ext>
            </a:extLst>
          </p:cNvPr>
          <p:cNvPicPr>
            <a:picLocks noChangeAspect="1"/>
          </p:cNvPicPr>
          <p:nvPr/>
        </p:nvPicPr>
        <p:blipFill>
          <a:blip r:embed="rId7"/>
          <a:stretch>
            <a:fillRect/>
          </a:stretch>
        </p:blipFill>
        <p:spPr>
          <a:xfrm>
            <a:off x="510825" y="5354321"/>
            <a:ext cx="10808620" cy="2279709"/>
          </a:xfrm>
          <a:prstGeom prst="rect">
            <a:avLst/>
          </a:prstGeom>
        </p:spPr>
      </p:pic>
      <p:pic>
        <p:nvPicPr>
          <p:cNvPr id="10" name="Image 9">
            <a:extLst>
              <a:ext uri="{FF2B5EF4-FFF2-40B4-BE49-F238E27FC236}">
                <a16:creationId xmlns:a16="http://schemas.microsoft.com/office/drawing/2014/main" id="{1D2F6053-9240-8FE8-93D3-BE8CE4984112}"/>
              </a:ext>
            </a:extLst>
          </p:cNvPr>
          <p:cNvPicPr>
            <a:picLocks noChangeAspect="1"/>
          </p:cNvPicPr>
          <p:nvPr/>
        </p:nvPicPr>
        <p:blipFill>
          <a:blip r:embed="rId8"/>
          <a:stretch>
            <a:fillRect/>
          </a:stretch>
        </p:blipFill>
        <p:spPr>
          <a:xfrm>
            <a:off x="3401387" y="7894590"/>
            <a:ext cx="5027496" cy="2098592"/>
          </a:xfrm>
          <a:prstGeom prst="rect">
            <a:avLst/>
          </a:prstGeom>
        </p:spPr>
      </p:pic>
      <p:sp>
        <p:nvSpPr>
          <p:cNvPr id="25" name="Google Shape;351;p11">
            <a:extLst>
              <a:ext uri="{FF2B5EF4-FFF2-40B4-BE49-F238E27FC236}">
                <a16:creationId xmlns:a16="http://schemas.microsoft.com/office/drawing/2014/main" id="{60870C68-8E4C-5293-44BE-498B71E06C65}"/>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Cinquième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015787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71</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56057" y="2213329"/>
            <a:ext cx="2948243"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prises de contact</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4" name="ZoneTexte 23">
            <a:extLst>
              <a:ext uri="{FF2B5EF4-FFF2-40B4-BE49-F238E27FC236}">
                <a16:creationId xmlns:a16="http://schemas.microsoft.com/office/drawing/2014/main" id="{662686E8-7AF5-6A11-24DB-DE601AD492C5}"/>
              </a:ext>
            </a:extLst>
          </p:cNvPr>
          <p:cNvSpPr txBox="1"/>
          <p:nvPr/>
        </p:nvSpPr>
        <p:spPr>
          <a:xfrm>
            <a:off x="12525654" y="3200691"/>
            <a:ext cx="5319685" cy="7417415"/>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accordent une très forte importance à ces trois propositions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facilement par mail ou téléphone une administration en France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Recevoir un soutien en ligne du consulat pour ses démarches courantes</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son consulat en cas de problème et être informé des évènements importants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en 2022 est proche des résultats de 2019 même si une augmentation peut être constatée.</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800" b="1" dirty="0">
                <a:ln>
                  <a:solidFill>
                    <a:srgbClr val="001D58"/>
                  </a:solidFill>
                </a:ln>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92%</a:t>
            </a:r>
            <a:r>
              <a:rPr lang="fr-FR" sz="2800" b="1" dirty="0">
                <a:ln>
                  <a:solidFill>
                    <a:srgbClr val="001D58"/>
                  </a:solidFill>
                </a:ln>
                <a:no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ont indiqué être informés des possibilités de vote à l’étranger pour les élections présidentielles et législatives prévues en 2022. </a:t>
            </a: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Image 2">
            <a:extLst>
              <a:ext uri="{FF2B5EF4-FFF2-40B4-BE49-F238E27FC236}">
                <a16:creationId xmlns:a16="http://schemas.microsoft.com/office/drawing/2014/main" id="{4BE2947E-44DE-E223-AFDC-A6D0582F9AB3}"/>
              </a:ext>
            </a:extLst>
          </p:cNvPr>
          <p:cNvPicPr>
            <a:picLocks noChangeAspect="1"/>
          </p:cNvPicPr>
          <p:nvPr/>
        </p:nvPicPr>
        <p:blipFill>
          <a:blip r:embed="rId6"/>
          <a:stretch>
            <a:fillRect/>
          </a:stretch>
        </p:blipFill>
        <p:spPr>
          <a:xfrm>
            <a:off x="0" y="3312284"/>
            <a:ext cx="6060289" cy="2619754"/>
          </a:xfrm>
          <a:prstGeom prst="rect">
            <a:avLst/>
          </a:prstGeom>
        </p:spPr>
      </p:pic>
      <p:pic>
        <p:nvPicPr>
          <p:cNvPr id="6" name="Image 5">
            <a:extLst>
              <a:ext uri="{FF2B5EF4-FFF2-40B4-BE49-F238E27FC236}">
                <a16:creationId xmlns:a16="http://schemas.microsoft.com/office/drawing/2014/main" id="{F46287B4-A252-A8D1-635E-1C379F6D92CC}"/>
              </a:ext>
            </a:extLst>
          </p:cNvPr>
          <p:cNvPicPr>
            <a:picLocks noChangeAspect="1"/>
          </p:cNvPicPr>
          <p:nvPr/>
        </p:nvPicPr>
        <p:blipFill>
          <a:blip r:embed="rId7"/>
          <a:stretch>
            <a:fillRect/>
          </a:stretch>
        </p:blipFill>
        <p:spPr>
          <a:xfrm>
            <a:off x="5878286" y="3391225"/>
            <a:ext cx="5796464" cy="2700625"/>
          </a:xfrm>
          <a:prstGeom prst="rect">
            <a:avLst/>
          </a:prstGeom>
        </p:spPr>
      </p:pic>
      <p:pic>
        <p:nvPicPr>
          <p:cNvPr id="10" name="Image 9">
            <a:extLst>
              <a:ext uri="{FF2B5EF4-FFF2-40B4-BE49-F238E27FC236}">
                <a16:creationId xmlns:a16="http://schemas.microsoft.com/office/drawing/2014/main" id="{A8ACB327-EFB6-7BEC-2930-8CB571ED47DF}"/>
              </a:ext>
            </a:extLst>
          </p:cNvPr>
          <p:cNvPicPr>
            <a:picLocks noChangeAspect="1"/>
          </p:cNvPicPr>
          <p:nvPr/>
        </p:nvPicPr>
        <p:blipFill>
          <a:blip r:embed="rId8"/>
          <a:stretch>
            <a:fillRect/>
          </a:stretch>
        </p:blipFill>
        <p:spPr>
          <a:xfrm>
            <a:off x="3162057" y="6611030"/>
            <a:ext cx="5796464" cy="2619754"/>
          </a:xfrm>
          <a:prstGeom prst="rect">
            <a:avLst/>
          </a:prstGeom>
        </p:spPr>
      </p:pic>
      <p:sp>
        <p:nvSpPr>
          <p:cNvPr id="27" name="Google Shape;351;p11">
            <a:extLst>
              <a:ext uri="{FF2B5EF4-FFF2-40B4-BE49-F238E27FC236}">
                <a16:creationId xmlns:a16="http://schemas.microsoft.com/office/drawing/2014/main" id="{C3B02080-1715-88A2-D1BD-4E651AB6BB40}"/>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Cinquième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1795338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72</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699919" y="2484108"/>
            <a:ext cx="1920719"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La COVID-19</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9" name="Rectangle 18">
            <a:extLst>
              <a:ext uri="{FF2B5EF4-FFF2-40B4-BE49-F238E27FC236}">
                <a16:creationId xmlns:a16="http://schemas.microsoft.com/office/drawing/2014/main" id="{773A32A5-A341-E114-59ED-FA0496A66C85}"/>
              </a:ext>
            </a:extLst>
          </p:cNvPr>
          <p:cNvSpPr/>
          <p:nvPr/>
        </p:nvSpPr>
        <p:spPr>
          <a:xfrm>
            <a:off x="1138093" y="3293154"/>
            <a:ext cx="4980852" cy="523220"/>
          </a:xfrm>
          <a:prstGeom prst="rect">
            <a:avLst/>
          </a:prstGeom>
        </p:spPr>
        <p:txBody>
          <a:bodyPr wrap="none">
            <a:spAutoFit/>
          </a:bodyPr>
          <a:lstStyle/>
          <a:p>
            <a:pPr algn="ctr"/>
            <a:r>
              <a:rPr lang="fr-FR" b="1" dirty="0">
                <a:solidFill>
                  <a:schemeClr val="bg1">
                    <a:lumMod val="65000"/>
                  </a:schemeClr>
                </a:solidFill>
              </a:rPr>
              <a:t>Avez-vous été suffisamment informés des </a:t>
            </a:r>
          </a:p>
          <a:p>
            <a:pPr algn="ctr"/>
            <a:r>
              <a:rPr lang="fr-FR" b="1" dirty="0">
                <a:solidFill>
                  <a:schemeClr val="bg1">
                    <a:lumMod val="65000"/>
                  </a:schemeClr>
                </a:solidFill>
              </a:rPr>
              <a:t>mesures sanitaires prises en cas d'un retour en France?</a:t>
            </a:r>
            <a:endParaRPr lang="fr-FR" b="1" dirty="0">
              <a:solidFill>
                <a:schemeClr val="bg1">
                  <a:lumMod val="65000"/>
                </a:schemeClr>
              </a:solidFill>
              <a:latin typeface="+mn-lt"/>
            </a:endParaRPr>
          </a:p>
        </p:txBody>
      </p:sp>
      <p:sp>
        <p:nvSpPr>
          <p:cNvPr id="18" name="Rectangle 17">
            <a:extLst>
              <a:ext uri="{FF2B5EF4-FFF2-40B4-BE49-F238E27FC236}">
                <a16:creationId xmlns:a16="http://schemas.microsoft.com/office/drawing/2014/main" id="{1DE183FA-F018-534D-3199-B91A2B1D1BA7}"/>
              </a:ext>
            </a:extLst>
          </p:cNvPr>
          <p:cNvSpPr/>
          <p:nvPr/>
        </p:nvSpPr>
        <p:spPr>
          <a:xfrm>
            <a:off x="9785484" y="2059309"/>
            <a:ext cx="6369052" cy="307777"/>
          </a:xfrm>
          <a:prstGeom prst="rect">
            <a:avLst/>
          </a:prstGeom>
        </p:spPr>
        <p:txBody>
          <a:bodyPr wrap="none">
            <a:spAutoFit/>
          </a:bodyPr>
          <a:lstStyle/>
          <a:p>
            <a:pPr algn="ctr"/>
            <a:r>
              <a:rPr lang="fr-FR" b="1" dirty="0">
                <a:solidFill>
                  <a:schemeClr val="bg1">
                    <a:lumMod val="65000"/>
                  </a:schemeClr>
                </a:solidFill>
              </a:rPr>
              <a:t>Comment la Covid-19 a-t-elle impacté votre vie de Français à l’étranger ?</a:t>
            </a:r>
            <a:endParaRPr lang="fr-FR" b="1" dirty="0">
              <a:solidFill>
                <a:schemeClr val="bg1">
                  <a:lumMod val="65000"/>
                </a:schemeClr>
              </a:solidFill>
              <a:latin typeface="+mn-lt"/>
            </a:endParaRPr>
          </a:p>
        </p:txBody>
      </p:sp>
      <p:sp>
        <p:nvSpPr>
          <p:cNvPr id="20" name="ZoneTexte 19">
            <a:extLst>
              <a:ext uri="{FF2B5EF4-FFF2-40B4-BE49-F238E27FC236}">
                <a16:creationId xmlns:a16="http://schemas.microsoft.com/office/drawing/2014/main" id="{6409FA2B-FD3E-D554-BA80-D2316654B780}"/>
              </a:ext>
            </a:extLst>
          </p:cNvPr>
          <p:cNvSpPr txBox="1"/>
          <p:nvPr/>
        </p:nvSpPr>
        <p:spPr>
          <a:xfrm>
            <a:off x="6675120" y="6534349"/>
            <a:ext cx="11339301" cy="4093428"/>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majorité des répondants (72,87%) estiment qu’ils ont été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suffisamment informés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mesures sanitaires prises en cas d’un retour en France.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91%</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répondants ont bénéficié d’une campagne de vaccination par les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autorités locales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soit 6 points de plus que la moyenne de la totalité des répondants. </a:t>
            </a:r>
          </a:p>
          <a:p>
            <a:pPr lvl="1" algn="just"/>
            <a:endPar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61,74%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disent ne pas avoir subi de conséquences économiques avec la COVID 19 et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33%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ont subi.</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crise économique, le changement de mode de vie, la solitude et l’isolement et l’impossibilité de rentrer en France ont affecté les répondants.</a:t>
            </a: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Image 5">
            <a:extLst>
              <a:ext uri="{FF2B5EF4-FFF2-40B4-BE49-F238E27FC236}">
                <a16:creationId xmlns:a16="http://schemas.microsoft.com/office/drawing/2014/main" id="{8A05C47E-D0C1-894E-E2FF-A9CB5D754EBC}"/>
              </a:ext>
            </a:extLst>
          </p:cNvPr>
          <p:cNvPicPr>
            <a:picLocks noChangeAspect="1"/>
          </p:cNvPicPr>
          <p:nvPr/>
        </p:nvPicPr>
        <p:blipFill>
          <a:blip r:embed="rId6"/>
          <a:stretch>
            <a:fillRect/>
          </a:stretch>
        </p:blipFill>
        <p:spPr>
          <a:xfrm>
            <a:off x="740795" y="4209922"/>
            <a:ext cx="5753437" cy="4910762"/>
          </a:xfrm>
          <a:prstGeom prst="rect">
            <a:avLst/>
          </a:prstGeom>
        </p:spPr>
      </p:pic>
      <p:pic>
        <p:nvPicPr>
          <p:cNvPr id="9" name="Image 8">
            <a:extLst>
              <a:ext uri="{FF2B5EF4-FFF2-40B4-BE49-F238E27FC236}">
                <a16:creationId xmlns:a16="http://schemas.microsoft.com/office/drawing/2014/main" id="{4B1FBA6B-C236-11FA-C171-6D9BC7E0FB46}"/>
              </a:ext>
            </a:extLst>
          </p:cNvPr>
          <p:cNvPicPr>
            <a:picLocks noChangeAspect="1"/>
          </p:cNvPicPr>
          <p:nvPr/>
        </p:nvPicPr>
        <p:blipFill>
          <a:blip r:embed="rId7"/>
          <a:stretch>
            <a:fillRect/>
          </a:stretch>
        </p:blipFill>
        <p:spPr>
          <a:xfrm>
            <a:off x="8271112" y="2484871"/>
            <a:ext cx="9543986" cy="3983658"/>
          </a:xfrm>
          <a:prstGeom prst="rect">
            <a:avLst/>
          </a:prstGeom>
        </p:spPr>
      </p:pic>
      <p:sp>
        <p:nvSpPr>
          <p:cNvPr id="25" name="Google Shape;351;p11">
            <a:extLst>
              <a:ext uri="{FF2B5EF4-FFF2-40B4-BE49-F238E27FC236}">
                <a16:creationId xmlns:a16="http://schemas.microsoft.com/office/drawing/2014/main" id="{8D4BAEF6-AE7D-6BEC-B2AF-ADD58A718286}"/>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Cinquième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7702514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geeecb0e0f7_0_0"/>
          <p:cNvPicPr preferRelativeResize="0"/>
          <p:nvPr/>
        </p:nvPicPr>
        <p:blipFill rotWithShape="1">
          <a:blip r:embed="rId3">
            <a:alphaModFix/>
          </a:blip>
          <a:srcRect/>
          <a:stretch/>
        </p:blipFill>
        <p:spPr>
          <a:xfrm>
            <a:off x="0" y="3"/>
            <a:ext cx="18287997" cy="10259369"/>
          </a:xfrm>
          <a:prstGeom prst="rect">
            <a:avLst/>
          </a:prstGeom>
          <a:noFill/>
          <a:ln>
            <a:noFill/>
          </a:ln>
        </p:spPr>
      </p:pic>
      <p:sp>
        <p:nvSpPr>
          <p:cNvPr id="12" name="Google Shape;98;p3">
            <a:extLst>
              <a:ext uri="{FF2B5EF4-FFF2-40B4-BE49-F238E27FC236}">
                <a16:creationId xmlns:a16="http://schemas.microsoft.com/office/drawing/2014/main" id="{388C2676-551F-1347-B85C-79BC5E4745E8}"/>
              </a:ext>
            </a:extLst>
          </p:cNvPr>
          <p:cNvSpPr/>
          <p:nvPr/>
        </p:nvSpPr>
        <p:spPr>
          <a:xfrm>
            <a:off x="0" y="-45074"/>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999" name="Google Shape;999;geeecb0e0f7_0_0"/>
          <p:cNvPicPr preferRelativeResize="0"/>
          <p:nvPr/>
        </p:nvPicPr>
        <p:blipFill rotWithShape="1">
          <a:blip r:embed="rId4">
            <a:alphaModFix/>
          </a:blip>
          <a:srcRect/>
          <a:stretch/>
        </p:blipFill>
        <p:spPr>
          <a:xfrm>
            <a:off x="15311617" y="229537"/>
            <a:ext cx="2828924" cy="904772"/>
          </a:xfrm>
          <a:prstGeom prst="rect">
            <a:avLst/>
          </a:prstGeom>
          <a:noFill/>
          <a:ln>
            <a:noFill/>
          </a:ln>
        </p:spPr>
      </p:pic>
      <p:grpSp>
        <p:nvGrpSpPr>
          <p:cNvPr id="4" name="Groupe 3">
            <a:extLst>
              <a:ext uri="{FF2B5EF4-FFF2-40B4-BE49-F238E27FC236}">
                <a16:creationId xmlns:a16="http://schemas.microsoft.com/office/drawing/2014/main" id="{0007A36E-6F77-8DBB-1714-5CBBB54015DC}"/>
              </a:ext>
            </a:extLst>
          </p:cNvPr>
          <p:cNvGrpSpPr/>
          <p:nvPr/>
        </p:nvGrpSpPr>
        <p:grpSpPr>
          <a:xfrm>
            <a:off x="5562723" y="2223352"/>
            <a:ext cx="7193032" cy="1569660"/>
            <a:chOff x="5555101" y="1622646"/>
            <a:chExt cx="7193032" cy="1569660"/>
          </a:xfrm>
        </p:grpSpPr>
        <p:sp>
          <p:nvSpPr>
            <p:cNvPr id="3" name="Rectangle : coins arrondis 2">
              <a:extLst>
                <a:ext uri="{FF2B5EF4-FFF2-40B4-BE49-F238E27FC236}">
                  <a16:creationId xmlns:a16="http://schemas.microsoft.com/office/drawing/2014/main" id="{6B9890CE-4E43-640B-F188-B4BE1E99382C}"/>
                </a:ext>
              </a:extLst>
            </p:cNvPr>
            <p:cNvSpPr/>
            <p:nvPr/>
          </p:nvSpPr>
          <p:spPr>
            <a:xfrm>
              <a:off x="5570343" y="1622646"/>
              <a:ext cx="7177790" cy="1569660"/>
            </a:xfrm>
            <a:prstGeom prst="roundRect">
              <a:avLst/>
            </a:prstGeom>
            <a:solidFill>
              <a:srgbClr val="3D547B">
                <a:alpha val="610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0" name="Google Shape;1000;geeecb0e0f7_0_0"/>
            <p:cNvSpPr txBox="1"/>
            <p:nvPr/>
          </p:nvSpPr>
          <p:spPr>
            <a:xfrm>
              <a:off x="5555101" y="1947742"/>
              <a:ext cx="717779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7200"/>
                <a:buFont typeface="Arial"/>
                <a:buNone/>
              </a:pPr>
              <a:r>
                <a:rPr lang="fr-FR" sz="4800" b="1" i="0" u="none" strike="noStrike" cap="none" dirty="0">
                  <a:solidFill>
                    <a:schemeClr val="lt1"/>
                  </a:solidFill>
                  <a:latin typeface="Helvetica Neue"/>
                  <a:ea typeface="Helvetica Neue"/>
                  <a:cs typeface="Helvetica Neue"/>
                  <a:sym typeface="Helvetica Neue"/>
                </a:rPr>
                <a:t>6</a:t>
              </a:r>
              <a:r>
                <a:rPr lang="fr-FR" sz="4800" b="1" i="0" u="none" strike="noStrike" cap="none" baseline="30000" dirty="0">
                  <a:solidFill>
                    <a:schemeClr val="lt1"/>
                  </a:solidFill>
                  <a:latin typeface="Helvetica Neue"/>
                  <a:ea typeface="Helvetica Neue"/>
                  <a:cs typeface="Helvetica Neue"/>
                  <a:sym typeface="Helvetica Neue"/>
                </a:rPr>
                <a:t>ème</a:t>
              </a:r>
              <a:r>
                <a:rPr lang="fr-FR" sz="4800" b="1" i="0" u="none" strike="noStrike" cap="none" dirty="0">
                  <a:solidFill>
                    <a:schemeClr val="lt1"/>
                  </a:solidFill>
                  <a:latin typeface="Helvetica Neue"/>
                  <a:ea typeface="Helvetica Neue"/>
                  <a:cs typeface="Helvetica Neue"/>
                  <a:sym typeface="Helvetica Neue"/>
                </a:rPr>
                <a:t> circonscription</a:t>
              </a:r>
              <a:endParaRPr sz="1000" b="0" i="0" u="none" strike="noStrike" cap="none" dirty="0">
                <a:solidFill>
                  <a:schemeClr val="dk1"/>
                </a:solidFill>
                <a:latin typeface="Helvetica Neue"/>
                <a:ea typeface="Helvetica Neue"/>
                <a:cs typeface="Helvetica Neue"/>
                <a:sym typeface="Helvetica Neue"/>
              </a:endParaRPr>
            </a:p>
          </p:txBody>
        </p:sp>
      </p:grpSp>
      <p:sp>
        <p:nvSpPr>
          <p:cNvPr id="1001" name="Google Shape;1001;geeecb0e0f7_0_0"/>
          <p:cNvSpPr/>
          <p:nvPr/>
        </p:nvSpPr>
        <p:spPr>
          <a:xfrm>
            <a:off x="-30480" y="9969431"/>
            <a:ext cx="18331811" cy="33522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geeecb0e0f7_0_0"/>
          <p:cNvSpPr txBox="1">
            <a:spLocks noGrp="1"/>
          </p:cNvSpPr>
          <p:nvPr>
            <p:ph type="sldNum" idx="12"/>
          </p:nvPr>
        </p:nvSpPr>
        <p:spPr>
          <a:xfrm>
            <a:off x="17754598" y="9969431"/>
            <a:ext cx="533400" cy="307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73</a:t>
            </a:fld>
            <a:endParaRPr/>
          </a:p>
        </p:txBody>
      </p:sp>
      <p:sp>
        <p:nvSpPr>
          <p:cNvPr id="11" name="Google Shape;69;p1">
            <a:extLst>
              <a:ext uri="{FF2B5EF4-FFF2-40B4-BE49-F238E27FC236}">
                <a16:creationId xmlns:a16="http://schemas.microsoft.com/office/drawing/2014/main" id="{1CDFDA71-8F2E-3043-BAC3-9FD05AEA0F04}"/>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 name="ZoneTexte 1">
            <a:extLst>
              <a:ext uri="{FF2B5EF4-FFF2-40B4-BE49-F238E27FC236}">
                <a16:creationId xmlns:a16="http://schemas.microsoft.com/office/drawing/2014/main" id="{5C755DF1-3590-A9CE-56C9-BC3993993485}"/>
              </a:ext>
            </a:extLst>
          </p:cNvPr>
          <p:cNvSpPr txBox="1"/>
          <p:nvPr/>
        </p:nvSpPr>
        <p:spPr>
          <a:xfrm>
            <a:off x="7436576" y="4533480"/>
            <a:ext cx="3460568" cy="2554545"/>
          </a:xfrm>
          <a:prstGeom prst="rect">
            <a:avLst/>
          </a:prstGeom>
          <a:noFill/>
        </p:spPr>
        <p:txBody>
          <a:bodyPr wrap="square" rtlCol="0">
            <a:spAutoFit/>
          </a:bodyPr>
          <a:lstStyle/>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725</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Répondants</a:t>
            </a:r>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100% </a:t>
            </a:r>
            <a:r>
              <a:rPr lang="fr-FR" sz="3200" dirty="0">
                <a:solidFill>
                  <a:schemeClr val="bg1"/>
                </a:solidFill>
              </a:rPr>
              <a:t>Suisse</a:t>
            </a:r>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750510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74</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6205710" y="4354922"/>
            <a:ext cx="5413861" cy="3785652"/>
          </a:xfrm>
          <a:prstGeom prst="rect">
            <a:avLst/>
          </a:prstGeom>
          <a:noFill/>
        </p:spPr>
        <p:txBody>
          <a:bodyPr wrap="square" rtlCol="0">
            <a:spAutoFit/>
          </a:bodyPr>
          <a:lstStyle/>
          <a:p>
            <a:pPr algn="just"/>
            <a:r>
              <a:rPr lang="fr-FR" sz="2000" dirty="0">
                <a:solidFill>
                  <a:srgbClr val="002060"/>
                </a:solidFill>
              </a:rPr>
              <a:t>Au sujet des revenus annuels nets par ménage en 2021 :</a:t>
            </a:r>
          </a:p>
          <a:p>
            <a:pPr algn="just"/>
            <a:endParaRPr lang="fr-FR" sz="2000" dirty="0">
              <a:solidFill>
                <a:srgbClr val="002060"/>
              </a:solidFill>
            </a:endParaRPr>
          </a:p>
          <a:p>
            <a:pPr marL="342900" indent="-342900" algn="just">
              <a:buFont typeface="Arial" panose="020B0604020202020204" pitchFamily="34" charset="0"/>
              <a:buChar char="•"/>
            </a:pP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6% </a:t>
            </a:r>
            <a:r>
              <a:rPr lang="fr-FR" sz="2000" dirty="0">
                <a:solidFill>
                  <a:srgbClr val="002060"/>
                </a:solidFill>
              </a:rPr>
              <a:t>gagnent moins de 18 000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8%</a:t>
            </a:r>
            <a:r>
              <a:rPr lang="fr-FR" sz="2000" dirty="0">
                <a:solidFill>
                  <a:srgbClr val="002060"/>
                </a:solidFill>
              </a:rPr>
              <a:t> gagnent entre 18 000 et 30 000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13%</a:t>
            </a:r>
            <a:r>
              <a:rPr lang="fr-FR" sz="2000" dirty="0">
                <a:solidFill>
                  <a:srgbClr val="002060"/>
                </a:solidFill>
              </a:rPr>
              <a:t> gagnent entre 30 001 et 50 000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12% </a:t>
            </a:r>
            <a:r>
              <a:rPr lang="fr-FR" sz="2000" dirty="0">
                <a:solidFill>
                  <a:srgbClr val="002060"/>
                </a:solidFill>
              </a:rPr>
              <a:t>gagnent entre 50 001 et 65 000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60% gagnent plus de 65 000 euros</a:t>
            </a:r>
          </a:p>
        </p:txBody>
      </p:sp>
      <p:sp>
        <p:nvSpPr>
          <p:cNvPr id="20" name="ZoneTexte 19">
            <a:extLst>
              <a:ext uri="{FF2B5EF4-FFF2-40B4-BE49-F238E27FC236}">
                <a16:creationId xmlns:a16="http://schemas.microsoft.com/office/drawing/2014/main" id="{49B4841F-0E58-0AC3-0CA3-56215A1F73C3}"/>
              </a:ext>
            </a:extLst>
          </p:cNvPr>
          <p:cNvSpPr txBox="1"/>
          <p:nvPr/>
        </p:nvSpPr>
        <p:spPr>
          <a:xfrm>
            <a:off x="780405" y="4861337"/>
            <a:ext cx="4282831" cy="2246769"/>
          </a:xfrm>
          <a:prstGeom prst="rect">
            <a:avLst/>
          </a:prstGeom>
          <a:noFill/>
        </p:spPr>
        <p:txBody>
          <a:bodyPr wrap="square" rtlCol="0">
            <a:spAutoFit/>
          </a:bodyPr>
          <a:lstStyle/>
          <a:p>
            <a:pPr algn="just"/>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55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rPr>
              <a:t>de ces expatriés disposent d’une autre nationalité.</a:t>
            </a:r>
          </a:p>
          <a:p>
            <a:pPr marL="171450" indent="-171450" algn="just">
              <a:buFont typeface="Arial" charset="0"/>
              <a:buChar char="•"/>
            </a:pPr>
            <a:endParaRPr lang="fr-FR" sz="2000" dirty="0">
              <a:solidFill>
                <a:srgbClr val="002060"/>
              </a:solidFill>
            </a:endParaRPr>
          </a:p>
          <a:p>
            <a:pPr marL="171450" indent="-171450" algn="just">
              <a:buFont typeface="Arial" charset="0"/>
              <a:buChar char="•"/>
            </a:pPr>
            <a:endParaRPr lang="fr-FR" sz="2000" dirty="0">
              <a:solidFill>
                <a:srgbClr val="002060"/>
              </a:solidFill>
            </a:endParaRPr>
          </a:p>
          <a:p>
            <a:pPr algn="just"/>
            <a:r>
              <a:rPr lang="fr-FR" sz="2000" b="1" dirty="0">
                <a:solidFill>
                  <a:srgbClr val="002060"/>
                </a:solidFill>
              </a:rPr>
              <a:t>94,48% </a:t>
            </a:r>
            <a:r>
              <a:rPr lang="fr-FR" sz="2000" dirty="0">
                <a:solidFill>
                  <a:srgbClr val="002060"/>
                </a:solidFill>
              </a:rPr>
              <a:t>sont inscrits au registre mondial des Français établis hors de France.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ZoneTexte 20">
            <a:extLst>
              <a:ext uri="{FF2B5EF4-FFF2-40B4-BE49-F238E27FC236}">
                <a16:creationId xmlns:a16="http://schemas.microsoft.com/office/drawing/2014/main" id="{3D4E7024-11C7-7D4A-5127-80F517D20963}"/>
              </a:ext>
            </a:extLst>
          </p:cNvPr>
          <p:cNvSpPr txBox="1"/>
          <p:nvPr/>
        </p:nvSpPr>
        <p:spPr>
          <a:xfrm>
            <a:off x="12585729" y="4553560"/>
            <a:ext cx="4493285" cy="2862322"/>
          </a:xfrm>
          <a:prstGeom prst="rect">
            <a:avLst/>
          </a:prstGeom>
          <a:noFill/>
        </p:spPr>
        <p:txBody>
          <a:bodyPr wrap="square" rtlCol="0">
            <a:spAutoFit/>
          </a:bodyPr>
          <a:lstStyle/>
          <a:p>
            <a:pPr algn="just"/>
            <a:r>
              <a:rPr lang="fr-FR" sz="2000" dirty="0">
                <a:solidFill>
                  <a:srgbClr val="002060"/>
                </a:solidFill>
              </a:rPr>
              <a:t>Les répondants se définissent comme Français de l’étranger principalement  par leur </a:t>
            </a:r>
            <a:r>
              <a:rPr lang="fr-FR" sz="2000" b="1" dirty="0">
                <a:solidFill>
                  <a:srgbClr val="002060"/>
                </a:solidFill>
              </a:rPr>
              <a:t>culture</a:t>
            </a:r>
            <a:r>
              <a:rPr lang="fr-FR" sz="2000" dirty="0">
                <a:solidFill>
                  <a:srgbClr val="002060"/>
                </a:solidFill>
              </a:rPr>
              <a:t> (67,03%), leur </a:t>
            </a:r>
            <a:r>
              <a:rPr lang="fr-FR" sz="2000" b="1" dirty="0">
                <a:solidFill>
                  <a:srgbClr val="002060"/>
                </a:solidFill>
              </a:rPr>
              <a:t>langue</a:t>
            </a:r>
            <a:r>
              <a:rPr lang="fr-FR" sz="2000" dirty="0">
                <a:solidFill>
                  <a:srgbClr val="002060"/>
                </a:solidFill>
              </a:rPr>
              <a:t> (62,21%).</a:t>
            </a:r>
          </a:p>
          <a:p>
            <a:pPr algn="just"/>
            <a:endParaRPr lang="fr-FR" sz="2000" dirty="0">
              <a:solidFill>
                <a:srgbClr val="002060"/>
              </a:solidFill>
            </a:endParaRPr>
          </a:p>
          <a:p>
            <a:pPr algn="just"/>
            <a:endParaRPr lang="fr-FR" sz="2000" dirty="0">
              <a:solidFill>
                <a:srgbClr val="002060"/>
              </a:solidFill>
            </a:endParaRPr>
          </a:p>
          <a:p>
            <a:pPr algn="just"/>
            <a:r>
              <a:rPr lang="fr-FR" sz="2000" b="1" dirty="0">
                <a:solidFill>
                  <a:srgbClr val="002060"/>
                </a:solidFill>
              </a:rPr>
              <a:t>45</a:t>
            </a:r>
            <a:r>
              <a:rPr lang="fr-FR" sz="2000" b="1" dirty="0">
                <a:solidFill>
                  <a:srgbClr val="182360"/>
                </a:solidFill>
              </a:rPr>
              <a:t>%</a:t>
            </a:r>
            <a:r>
              <a:rPr lang="fr-FR" sz="2000" b="1" dirty="0">
                <a:solidFill>
                  <a:srgbClr val="002060"/>
                </a:solidFill>
              </a:rPr>
              <a:t> </a:t>
            </a:r>
            <a:r>
              <a:rPr lang="fr-FR" sz="2000" dirty="0">
                <a:solidFill>
                  <a:srgbClr val="002060"/>
                </a:solidFill>
              </a:rPr>
              <a:t>d’entre eux sont membres d’au moins une association locale dans leur pays de résidence.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Rectangle 1">
            <a:extLst>
              <a:ext uri="{FF2B5EF4-FFF2-40B4-BE49-F238E27FC236}">
                <a16:creationId xmlns:a16="http://schemas.microsoft.com/office/drawing/2014/main" id="{AD48A0A8-24B8-7E5F-4FCE-D8887C77339F}"/>
              </a:ext>
            </a:extLst>
          </p:cNvPr>
          <p:cNvSpPr/>
          <p:nvPr/>
        </p:nvSpPr>
        <p:spPr>
          <a:xfrm>
            <a:off x="512246"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descr="Signature contour">
            <a:extLst>
              <a:ext uri="{FF2B5EF4-FFF2-40B4-BE49-F238E27FC236}">
                <a16:creationId xmlns:a16="http://schemas.microsoft.com/office/drawing/2014/main" id="{8FDF6AE9-6474-41F2-2F90-DA21FDEDCD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7420" y="3448450"/>
            <a:ext cx="914400" cy="914400"/>
          </a:xfrm>
          <a:prstGeom prst="rect">
            <a:avLst/>
          </a:prstGeom>
        </p:spPr>
      </p:pic>
      <p:sp>
        <p:nvSpPr>
          <p:cNvPr id="23" name="Rectangle 22">
            <a:extLst>
              <a:ext uri="{FF2B5EF4-FFF2-40B4-BE49-F238E27FC236}">
                <a16:creationId xmlns:a16="http://schemas.microsoft.com/office/drawing/2014/main" id="{3B019A0D-AD23-4D71-3776-A95C1ECB3053}"/>
              </a:ext>
            </a:extLst>
          </p:cNvPr>
          <p:cNvSpPr/>
          <p:nvPr/>
        </p:nvSpPr>
        <p:spPr>
          <a:xfrm>
            <a:off x="6205710" y="3124268"/>
            <a:ext cx="541386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48F9945-1E29-76B5-3E1C-8395D45D2B7E}"/>
              </a:ext>
            </a:extLst>
          </p:cNvPr>
          <p:cNvSpPr/>
          <p:nvPr/>
        </p:nvSpPr>
        <p:spPr>
          <a:xfrm>
            <a:off x="12445578"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descr="Paie contour">
            <a:extLst>
              <a:ext uri="{FF2B5EF4-FFF2-40B4-BE49-F238E27FC236}">
                <a16:creationId xmlns:a16="http://schemas.microsoft.com/office/drawing/2014/main" id="{A3470456-F978-4C7C-1FAA-093735094F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440" y="3282395"/>
            <a:ext cx="914400" cy="914400"/>
          </a:xfrm>
          <a:prstGeom prst="rect">
            <a:avLst/>
          </a:prstGeom>
        </p:spPr>
      </p:pic>
      <p:pic>
        <p:nvPicPr>
          <p:cNvPr id="10" name="Graphique 9" descr="Globe terrestre : Asie et Australie avec un remplissage uni">
            <a:extLst>
              <a:ext uri="{FF2B5EF4-FFF2-40B4-BE49-F238E27FC236}">
                <a16:creationId xmlns:a16="http://schemas.microsoft.com/office/drawing/2014/main" id="{4C4F92E3-F0B3-8DD5-78CF-022435D80A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75172" y="3282395"/>
            <a:ext cx="914400" cy="914400"/>
          </a:xfrm>
          <a:prstGeom prst="rect">
            <a:avLst/>
          </a:prstGeom>
        </p:spPr>
      </p:pic>
      <p:sp>
        <p:nvSpPr>
          <p:cNvPr id="25" name="Google Shape;351;p11">
            <a:extLst>
              <a:ext uri="{FF2B5EF4-FFF2-40B4-BE49-F238E27FC236}">
                <a16:creationId xmlns:a16="http://schemas.microsoft.com/office/drawing/2014/main" id="{64B71BB2-99A1-D6EF-72F5-C423E8F1CB0E}"/>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Sixième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534138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75</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3210346" y="7985889"/>
            <a:ext cx="14703632" cy="1631216"/>
          </a:xfrm>
          <a:prstGeom prst="rect">
            <a:avLst/>
          </a:prstGeom>
          <a:noFill/>
        </p:spPr>
        <p:txBody>
          <a:bodyPr wrap="square" rtlCol="0">
            <a:spAutoFit/>
          </a:bodyPr>
          <a:lstStyle/>
          <a:p>
            <a:pPr algn="just"/>
            <a:r>
              <a:rPr lang="fr-FR" sz="2000" dirty="0">
                <a:solidFill>
                  <a:srgbClr val="002060"/>
                </a:solidFill>
              </a:rPr>
              <a:t>Seulement </a:t>
            </a:r>
            <a:r>
              <a:rPr lang="fr-FR" sz="2000" b="1" dirty="0">
                <a:solidFill>
                  <a:srgbClr val="002060"/>
                </a:solidFill>
              </a:rPr>
              <a:t>4,97% </a:t>
            </a:r>
            <a:r>
              <a:rPr lang="fr-FR" sz="2000" dirty="0">
                <a:solidFill>
                  <a:srgbClr val="002060"/>
                </a:solidFill>
              </a:rPr>
              <a:t>des répondants de la sixième circonscription envisagent un retour en France en 2022 afin d’y installer leur résidence principale. </a:t>
            </a:r>
            <a:r>
              <a:rPr lang="fr-FR" sz="2000" b="1" dirty="0">
                <a:solidFill>
                  <a:srgbClr val="002060"/>
                </a:solidFill>
              </a:rPr>
              <a:t>80,14%</a:t>
            </a:r>
            <a:r>
              <a:rPr lang="fr-FR" sz="2000" dirty="0">
                <a:solidFill>
                  <a:srgbClr val="002060"/>
                </a:solidFill>
              </a:rPr>
              <a:t> d’entre eux ne prévoient pas de retour et </a:t>
            </a:r>
            <a:r>
              <a:rPr lang="fr-FR" sz="2000" b="1" dirty="0">
                <a:solidFill>
                  <a:srgbClr val="002060"/>
                </a:solidFill>
              </a:rPr>
              <a:t>14,9% </a:t>
            </a:r>
            <a:r>
              <a:rPr lang="fr-FR" sz="2000" dirty="0">
                <a:solidFill>
                  <a:srgbClr val="002060"/>
                </a:solidFill>
              </a:rPr>
              <a:t>déclarent ne pas savoir. </a:t>
            </a:r>
          </a:p>
          <a:p>
            <a:pPr marL="171450" indent="-171450" algn="just">
              <a:buFont typeface="Arial" charset="0"/>
              <a:buChar char="•"/>
            </a:pPr>
            <a:endParaRPr lang="fr-FR" sz="2000" dirty="0">
              <a:solidFill>
                <a:srgbClr val="002060"/>
              </a:solidFill>
            </a:endParaRPr>
          </a:p>
          <a:p>
            <a:pPr algn="just"/>
            <a:r>
              <a:rPr lang="fr-FR" sz="2000" dirty="0">
                <a:solidFill>
                  <a:srgbClr val="002060"/>
                </a:solidFill>
              </a:rPr>
              <a:t>Les répondants souhaitant rentrer en France le font principalement pour la retraite en France et pour motifs personnels</a:t>
            </a:r>
          </a:p>
          <a:p>
            <a:pPr algn="just"/>
            <a:endParaRPr lang="fr-FR" sz="2000" dirty="0">
              <a:solidFill>
                <a:srgbClr val="002060"/>
              </a:solidFill>
            </a:endParaRPr>
          </a:p>
        </p:txBody>
      </p:sp>
      <p:sp>
        <p:nvSpPr>
          <p:cNvPr id="26" name="Rectangle 25">
            <a:extLst>
              <a:ext uri="{FF2B5EF4-FFF2-40B4-BE49-F238E27FC236}">
                <a16:creationId xmlns:a16="http://schemas.microsoft.com/office/drawing/2014/main" id="{73BFB55F-8BE7-A527-F5CA-45E8CB64DC25}"/>
              </a:ext>
            </a:extLst>
          </p:cNvPr>
          <p:cNvSpPr/>
          <p:nvPr/>
        </p:nvSpPr>
        <p:spPr>
          <a:xfrm>
            <a:off x="2365168" y="1859098"/>
            <a:ext cx="3849131" cy="307777"/>
          </a:xfrm>
          <a:prstGeom prst="rect">
            <a:avLst/>
          </a:prstGeom>
        </p:spPr>
        <p:txBody>
          <a:bodyPr wrap="none">
            <a:spAutoFit/>
          </a:bodyPr>
          <a:lstStyle/>
          <a:p>
            <a:pPr algn="ctr"/>
            <a:r>
              <a:rPr lang="fr-FR" b="1" dirty="0">
                <a:solidFill>
                  <a:schemeClr val="bg1">
                    <a:lumMod val="65000"/>
                  </a:schemeClr>
                </a:solidFill>
              </a:rPr>
              <a:t>Quelle est votre situation professionnelle ?</a:t>
            </a:r>
          </a:p>
        </p:txBody>
      </p:sp>
      <p:sp>
        <p:nvSpPr>
          <p:cNvPr id="27" name="Rectangle 26">
            <a:extLst>
              <a:ext uri="{FF2B5EF4-FFF2-40B4-BE49-F238E27FC236}">
                <a16:creationId xmlns:a16="http://schemas.microsoft.com/office/drawing/2014/main" id="{6F8DFE95-326F-53BA-1FCA-0B11819F7B6B}"/>
              </a:ext>
            </a:extLst>
          </p:cNvPr>
          <p:cNvSpPr/>
          <p:nvPr/>
        </p:nvSpPr>
        <p:spPr>
          <a:xfrm>
            <a:off x="10562162" y="1933469"/>
            <a:ext cx="4826963" cy="307777"/>
          </a:xfrm>
          <a:prstGeom prst="rect">
            <a:avLst/>
          </a:prstGeom>
        </p:spPr>
        <p:txBody>
          <a:bodyPr wrap="none">
            <a:spAutoFit/>
          </a:bodyPr>
          <a:lstStyle/>
          <a:p>
            <a:pPr algn="ctr"/>
            <a:r>
              <a:rPr lang="fr-FR" b="1" dirty="0">
                <a:solidFill>
                  <a:schemeClr val="bg1">
                    <a:lumMod val="65000"/>
                  </a:schemeClr>
                </a:solidFill>
              </a:rPr>
              <a:t>Depuis combien d'années avez-vous quitté la France ?</a:t>
            </a:r>
          </a:p>
        </p:txBody>
      </p:sp>
      <p:sp>
        <p:nvSpPr>
          <p:cNvPr id="20" name="Rectangle 19">
            <a:extLst>
              <a:ext uri="{FF2B5EF4-FFF2-40B4-BE49-F238E27FC236}">
                <a16:creationId xmlns:a16="http://schemas.microsoft.com/office/drawing/2014/main" id="{7824460F-FEAC-1A5C-A88F-339EBC37132A}"/>
              </a:ext>
            </a:extLst>
          </p:cNvPr>
          <p:cNvSpPr/>
          <p:nvPr/>
        </p:nvSpPr>
        <p:spPr>
          <a:xfrm>
            <a:off x="1016001" y="7789622"/>
            <a:ext cx="16998420" cy="16225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descr="Atterrissage contour">
            <a:extLst>
              <a:ext uri="{FF2B5EF4-FFF2-40B4-BE49-F238E27FC236}">
                <a16:creationId xmlns:a16="http://schemas.microsoft.com/office/drawing/2014/main" id="{4A55CC37-F42A-1FE3-27A0-85ACF8ACFD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227" y="7997808"/>
            <a:ext cx="1272808" cy="1272808"/>
          </a:xfrm>
          <a:prstGeom prst="rect">
            <a:avLst/>
          </a:prstGeom>
        </p:spPr>
      </p:pic>
      <p:sp>
        <p:nvSpPr>
          <p:cNvPr id="29" name="Google Shape;351;p11">
            <a:extLst>
              <a:ext uri="{FF2B5EF4-FFF2-40B4-BE49-F238E27FC236}">
                <a16:creationId xmlns:a16="http://schemas.microsoft.com/office/drawing/2014/main" id="{9D19BBA8-17D3-AB32-CD7A-2F97EFF07063}"/>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Sixième circonscription</a:t>
            </a:r>
            <a:endParaRPr sz="2400" b="0" i="0" u="none" strike="noStrike" cap="none" dirty="0">
              <a:solidFill>
                <a:schemeClr val="bg1"/>
              </a:solidFill>
              <a:latin typeface="Helvetica Neue"/>
              <a:ea typeface="Helvetica Neue"/>
              <a:cs typeface="Helvetica Neue"/>
              <a:sym typeface="Helvetica Neue"/>
            </a:endParaRPr>
          </a:p>
        </p:txBody>
      </p:sp>
      <p:pic>
        <p:nvPicPr>
          <p:cNvPr id="6" name="Image 5">
            <a:extLst>
              <a:ext uri="{FF2B5EF4-FFF2-40B4-BE49-F238E27FC236}">
                <a16:creationId xmlns:a16="http://schemas.microsoft.com/office/drawing/2014/main" id="{BEB5575F-A05F-8004-5F21-B4CF82D876C7}"/>
              </a:ext>
            </a:extLst>
          </p:cNvPr>
          <p:cNvPicPr>
            <a:picLocks noChangeAspect="1"/>
          </p:cNvPicPr>
          <p:nvPr/>
        </p:nvPicPr>
        <p:blipFill>
          <a:blip r:embed="rId8"/>
          <a:stretch>
            <a:fillRect/>
          </a:stretch>
        </p:blipFill>
        <p:spPr>
          <a:xfrm>
            <a:off x="9108175" y="2387120"/>
            <a:ext cx="8728464" cy="4036587"/>
          </a:xfrm>
          <a:prstGeom prst="rect">
            <a:avLst/>
          </a:prstGeom>
        </p:spPr>
      </p:pic>
      <p:pic>
        <p:nvPicPr>
          <p:cNvPr id="5" name="Image 4">
            <a:extLst>
              <a:ext uri="{FF2B5EF4-FFF2-40B4-BE49-F238E27FC236}">
                <a16:creationId xmlns:a16="http://schemas.microsoft.com/office/drawing/2014/main" id="{CBD8D908-5555-9D5F-75AE-AB8E62CFDB29}"/>
              </a:ext>
            </a:extLst>
          </p:cNvPr>
          <p:cNvPicPr>
            <a:picLocks noChangeAspect="1"/>
          </p:cNvPicPr>
          <p:nvPr/>
        </p:nvPicPr>
        <p:blipFill>
          <a:blip r:embed="rId9"/>
          <a:stretch>
            <a:fillRect/>
          </a:stretch>
        </p:blipFill>
        <p:spPr>
          <a:xfrm>
            <a:off x="328926" y="2349579"/>
            <a:ext cx="8910021" cy="4315916"/>
          </a:xfrm>
          <a:prstGeom prst="rect">
            <a:avLst/>
          </a:prstGeom>
        </p:spPr>
      </p:pic>
    </p:spTree>
    <p:extLst>
      <p:ext uri="{BB962C8B-B14F-4D97-AF65-F5344CB8AC3E}">
        <p14:creationId xmlns:p14="http://schemas.microsoft.com/office/powerpoint/2010/main" val="11899055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76</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0" name="ZoneTexte 19">
            <a:extLst>
              <a:ext uri="{FF2B5EF4-FFF2-40B4-BE49-F238E27FC236}">
                <a16:creationId xmlns:a16="http://schemas.microsoft.com/office/drawing/2014/main" id="{C0BE522D-73A8-F5D6-C379-4F23B4E18389}"/>
              </a:ext>
            </a:extLst>
          </p:cNvPr>
          <p:cNvSpPr txBox="1"/>
          <p:nvPr/>
        </p:nvSpPr>
        <p:spPr>
          <a:xfrm>
            <a:off x="10909775" y="2790201"/>
            <a:ext cx="7248177" cy="7632859"/>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principales préoccupations ressenties par les Français de la sixième circonscription sont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situation internationale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44%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35%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dérèglement climatique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35%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contexte géopolitique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27% d’entre eux)</a:t>
            </a: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un changement des préoccupations depuis le baromètre de 2019. Bien que la retraite reste une des principales préoccupations, la situation internationale est devenu leur première préoccupation. De plus, le dérèglement climatique et le contexte géopolitique sont de nouvelles préoccupations.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DCC5F2DA-D194-FCD1-3578-B45EABBF65E7}"/>
              </a:ext>
            </a:extLst>
          </p:cNvPr>
          <p:cNvSpPr/>
          <p:nvPr/>
        </p:nvSpPr>
        <p:spPr>
          <a:xfrm>
            <a:off x="1080464" y="2852370"/>
            <a:ext cx="8754320" cy="338554"/>
          </a:xfrm>
          <a:prstGeom prst="rect">
            <a:avLst/>
          </a:prstGeom>
        </p:spPr>
        <p:txBody>
          <a:bodyPr wrap="none">
            <a:spAutoFit/>
          </a:bodyPr>
          <a:lstStyle/>
          <a:p>
            <a:pPr algn="ctr"/>
            <a:r>
              <a:rPr lang="fr-FR" sz="1600" b="1" dirty="0">
                <a:solidFill>
                  <a:schemeClr val="bg1">
                    <a:lumMod val="65000"/>
                  </a:schemeClr>
                </a:solidFill>
              </a:rPr>
              <a:t>Quelles sont vos principales préoccupations en tant que Français à l'étranger en 2022 ?</a:t>
            </a:r>
          </a:p>
        </p:txBody>
      </p:sp>
      <p:sp>
        <p:nvSpPr>
          <p:cNvPr id="19" name="Google Shape;351;p11">
            <a:extLst>
              <a:ext uri="{FF2B5EF4-FFF2-40B4-BE49-F238E27FC236}">
                <a16:creationId xmlns:a16="http://schemas.microsoft.com/office/drawing/2014/main" id="{F9351E56-8971-5575-932B-716719681319}"/>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Sixième circonscription</a:t>
            </a:r>
            <a:endParaRPr sz="2400" b="0" i="0" u="none" strike="noStrike" cap="none" dirty="0">
              <a:solidFill>
                <a:schemeClr val="bg1"/>
              </a:solidFill>
              <a:latin typeface="Helvetica Neue"/>
              <a:ea typeface="Helvetica Neue"/>
              <a:cs typeface="Helvetica Neue"/>
              <a:sym typeface="Helvetica Neue"/>
            </a:endParaRPr>
          </a:p>
        </p:txBody>
      </p:sp>
      <p:pic>
        <p:nvPicPr>
          <p:cNvPr id="4" name="Image 3">
            <a:extLst>
              <a:ext uri="{FF2B5EF4-FFF2-40B4-BE49-F238E27FC236}">
                <a16:creationId xmlns:a16="http://schemas.microsoft.com/office/drawing/2014/main" id="{9C4D0D1B-6ACA-620D-41F8-7F3AE5FC4CB9}"/>
              </a:ext>
            </a:extLst>
          </p:cNvPr>
          <p:cNvPicPr>
            <a:picLocks noChangeAspect="1"/>
          </p:cNvPicPr>
          <p:nvPr/>
        </p:nvPicPr>
        <p:blipFill>
          <a:blip r:embed="rId6"/>
          <a:stretch>
            <a:fillRect/>
          </a:stretch>
        </p:blipFill>
        <p:spPr>
          <a:xfrm>
            <a:off x="296323" y="3642059"/>
            <a:ext cx="9618153" cy="5743988"/>
          </a:xfrm>
          <a:prstGeom prst="rect">
            <a:avLst/>
          </a:prstGeom>
        </p:spPr>
      </p:pic>
    </p:spTree>
    <p:extLst>
      <p:ext uri="{BB962C8B-B14F-4D97-AF65-F5344CB8AC3E}">
        <p14:creationId xmlns:p14="http://schemas.microsoft.com/office/powerpoint/2010/main" val="29332774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77</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773657" y="2001278"/>
            <a:ext cx="1664238"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L’éducation</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741812" y="2566285"/>
            <a:ext cx="6272609" cy="7786747"/>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cette partie du baromètre, portant sur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seuls les répondants ayant des enfants ont pu répondre. Cela représentait  489 répondants.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ici que les Français appartenant à la 6</a:t>
            </a:r>
            <a:r>
              <a:rPr lang="fr-FR" sz="2000" baseline="30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ème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circonscription attachent une importance particulière aux faits suivants: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dispositif scolaire local</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accès facilité à l’université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filière bilingue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à l’étranger</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cours de français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enfants dans son pays d’accueil</a:t>
            </a:r>
            <a:endPar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remarque que les répondants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attachent plus d’importance aux critères proposés en 2022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que lors du baromètre de 2019.</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F7931316-3FCE-F47F-C641-84383DA31832}"/>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D45D0D45-538E-8847-2396-C4696F58EA72}"/>
              </a:ext>
            </a:extLst>
          </p:cNvPr>
          <p:cNvPicPr>
            <a:picLocks noChangeAspect="1"/>
          </p:cNvPicPr>
          <p:nvPr/>
        </p:nvPicPr>
        <p:blipFill>
          <a:blip r:embed="rId6"/>
          <a:stretch>
            <a:fillRect/>
          </a:stretch>
        </p:blipFill>
        <p:spPr>
          <a:xfrm>
            <a:off x="-2185" y="2556629"/>
            <a:ext cx="11048844" cy="2482063"/>
          </a:xfrm>
          <a:prstGeom prst="rect">
            <a:avLst/>
          </a:prstGeom>
        </p:spPr>
      </p:pic>
      <p:pic>
        <p:nvPicPr>
          <p:cNvPr id="6" name="Image 5">
            <a:extLst>
              <a:ext uri="{FF2B5EF4-FFF2-40B4-BE49-F238E27FC236}">
                <a16:creationId xmlns:a16="http://schemas.microsoft.com/office/drawing/2014/main" id="{1885464B-64F3-760B-33BF-2A3F490CAE37}"/>
              </a:ext>
            </a:extLst>
          </p:cNvPr>
          <p:cNvPicPr>
            <a:picLocks noChangeAspect="1"/>
          </p:cNvPicPr>
          <p:nvPr/>
        </p:nvPicPr>
        <p:blipFill>
          <a:blip r:embed="rId7"/>
          <a:stretch>
            <a:fillRect/>
          </a:stretch>
        </p:blipFill>
        <p:spPr>
          <a:xfrm>
            <a:off x="429010" y="5177615"/>
            <a:ext cx="11048844" cy="2395637"/>
          </a:xfrm>
          <a:prstGeom prst="rect">
            <a:avLst/>
          </a:prstGeom>
        </p:spPr>
      </p:pic>
      <p:pic>
        <p:nvPicPr>
          <p:cNvPr id="9" name="Image 8">
            <a:extLst>
              <a:ext uri="{FF2B5EF4-FFF2-40B4-BE49-F238E27FC236}">
                <a16:creationId xmlns:a16="http://schemas.microsoft.com/office/drawing/2014/main" id="{9E6C6322-6B05-03BF-C5EB-3A862270432F}"/>
              </a:ext>
            </a:extLst>
          </p:cNvPr>
          <p:cNvPicPr>
            <a:picLocks noChangeAspect="1"/>
          </p:cNvPicPr>
          <p:nvPr/>
        </p:nvPicPr>
        <p:blipFill>
          <a:blip r:embed="rId8"/>
          <a:stretch>
            <a:fillRect/>
          </a:stretch>
        </p:blipFill>
        <p:spPr>
          <a:xfrm>
            <a:off x="3262986" y="7712175"/>
            <a:ext cx="3834882" cy="2281007"/>
          </a:xfrm>
          <a:prstGeom prst="rect">
            <a:avLst/>
          </a:prstGeom>
        </p:spPr>
      </p:pic>
      <p:sp>
        <p:nvSpPr>
          <p:cNvPr id="24" name="Google Shape;351;p11">
            <a:extLst>
              <a:ext uri="{FF2B5EF4-FFF2-40B4-BE49-F238E27FC236}">
                <a16:creationId xmlns:a16="http://schemas.microsoft.com/office/drawing/2014/main" id="{BE1E941E-8905-CEE9-9E6D-71A76EB365A3}"/>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Sixième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170175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78</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28458" y="2162335"/>
            <a:ext cx="7726795"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actions menées en direction des Français de l’étranger</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919731" y="5105400"/>
            <a:ext cx="5228266" cy="3323987"/>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Français de l’étranger appartenant à la sixième circonscription affirment qu’ils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connaissent peu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actions menées en direction des Français de l’étranger particulièrement celles des sénateurs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D52DFF8A-39D3-4C7D-0561-65666859E2B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CA733E40-7A8F-CE9E-43F4-7EE80E85A2F3}"/>
              </a:ext>
            </a:extLst>
          </p:cNvPr>
          <p:cNvPicPr>
            <a:picLocks noChangeAspect="1"/>
          </p:cNvPicPr>
          <p:nvPr/>
        </p:nvPicPr>
        <p:blipFill>
          <a:blip r:embed="rId6"/>
          <a:stretch>
            <a:fillRect/>
          </a:stretch>
        </p:blipFill>
        <p:spPr>
          <a:xfrm>
            <a:off x="507220" y="3059094"/>
            <a:ext cx="11017146" cy="2816952"/>
          </a:xfrm>
          <a:prstGeom prst="rect">
            <a:avLst/>
          </a:prstGeom>
        </p:spPr>
      </p:pic>
      <p:pic>
        <p:nvPicPr>
          <p:cNvPr id="7" name="Image 6">
            <a:extLst>
              <a:ext uri="{FF2B5EF4-FFF2-40B4-BE49-F238E27FC236}">
                <a16:creationId xmlns:a16="http://schemas.microsoft.com/office/drawing/2014/main" id="{997042EA-2F43-278E-13C4-FD1BB56670FA}"/>
              </a:ext>
            </a:extLst>
          </p:cNvPr>
          <p:cNvPicPr>
            <a:picLocks noChangeAspect="1"/>
          </p:cNvPicPr>
          <p:nvPr/>
        </p:nvPicPr>
        <p:blipFill>
          <a:blip r:embed="rId7"/>
          <a:stretch>
            <a:fillRect/>
          </a:stretch>
        </p:blipFill>
        <p:spPr>
          <a:xfrm>
            <a:off x="365970" y="6357307"/>
            <a:ext cx="11017146" cy="2909087"/>
          </a:xfrm>
          <a:prstGeom prst="rect">
            <a:avLst/>
          </a:prstGeom>
        </p:spPr>
      </p:pic>
      <p:sp>
        <p:nvSpPr>
          <p:cNvPr id="21" name="Google Shape;351;p11">
            <a:extLst>
              <a:ext uri="{FF2B5EF4-FFF2-40B4-BE49-F238E27FC236}">
                <a16:creationId xmlns:a16="http://schemas.microsoft.com/office/drawing/2014/main" id="{CFAF2A63-D02F-17D8-929F-9FB0F4DAAD06}"/>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Sixième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6158837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79</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30863" y="2052797"/>
            <a:ext cx="124585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L’emploi</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664033" y="3238560"/>
            <a:ext cx="5955630" cy="6863417"/>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 le thème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l’emploi</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on constate ici que les Français appartenant à la sixième circonscription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formation professionnelle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son pays d’accueil</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soutien à la recherche d’emploi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son pays d’accueil</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a aussi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augmenté</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depuis 2019.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l’importance moyenne de bénéficier d’un soutien à la recherche d’emploi dans son pays d’accueil était de 3,07/5 en 2019 contre 4,09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A5458D65-D918-4292-E82B-88CF17FB98F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3AC7683D-B02B-140F-E24D-E10AA1925C9B}"/>
              </a:ext>
            </a:extLst>
          </p:cNvPr>
          <p:cNvPicPr>
            <a:picLocks noChangeAspect="1"/>
          </p:cNvPicPr>
          <p:nvPr/>
        </p:nvPicPr>
        <p:blipFill>
          <a:blip r:embed="rId6"/>
          <a:stretch>
            <a:fillRect/>
          </a:stretch>
        </p:blipFill>
        <p:spPr>
          <a:xfrm>
            <a:off x="510825" y="2833950"/>
            <a:ext cx="10619808" cy="2309550"/>
          </a:xfrm>
          <a:prstGeom prst="rect">
            <a:avLst/>
          </a:prstGeom>
        </p:spPr>
      </p:pic>
      <p:pic>
        <p:nvPicPr>
          <p:cNvPr id="6" name="Image 5">
            <a:extLst>
              <a:ext uri="{FF2B5EF4-FFF2-40B4-BE49-F238E27FC236}">
                <a16:creationId xmlns:a16="http://schemas.microsoft.com/office/drawing/2014/main" id="{FD5B7017-C7EE-67D0-B8CF-66A9ACD2BE43}"/>
              </a:ext>
            </a:extLst>
          </p:cNvPr>
          <p:cNvPicPr>
            <a:picLocks noChangeAspect="1"/>
          </p:cNvPicPr>
          <p:nvPr/>
        </p:nvPicPr>
        <p:blipFill>
          <a:blip r:embed="rId7"/>
          <a:stretch>
            <a:fillRect/>
          </a:stretch>
        </p:blipFill>
        <p:spPr>
          <a:xfrm>
            <a:off x="510825" y="5246447"/>
            <a:ext cx="10619808" cy="2222293"/>
          </a:xfrm>
          <a:prstGeom prst="rect">
            <a:avLst/>
          </a:prstGeom>
        </p:spPr>
      </p:pic>
      <p:pic>
        <p:nvPicPr>
          <p:cNvPr id="9" name="Image 8">
            <a:extLst>
              <a:ext uri="{FF2B5EF4-FFF2-40B4-BE49-F238E27FC236}">
                <a16:creationId xmlns:a16="http://schemas.microsoft.com/office/drawing/2014/main" id="{A7892ABF-D50E-A89F-85B0-3250E9182FCE}"/>
              </a:ext>
            </a:extLst>
          </p:cNvPr>
          <p:cNvPicPr>
            <a:picLocks noChangeAspect="1"/>
          </p:cNvPicPr>
          <p:nvPr/>
        </p:nvPicPr>
        <p:blipFill>
          <a:blip r:embed="rId8"/>
          <a:stretch>
            <a:fillRect/>
          </a:stretch>
        </p:blipFill>
        <p:spPr>
          <a:xfrm>
            <a:off x="3230363" y="7519602"/>
            <a:ext cx="5955630" cy="2509951"/>
          </a:xfrm>
          <a:prstGeom prst="rect">
            <a:avLst/>
          </a:prstGeom>
        </p:spPr>
      </p:pic>
      <p:sp>
        <p:nvSpPr>
          <p:cNvPr id="24" name="Google Shape;351;p11">
            <a:extLst>
              <a:ext uri="{FF2B5EF4-FFF2-40B4-BE49-F238E27FC236}">
                <a16:creationId xmlns:a16="http://schemas.microsoft.com/office/drawing/2014/main" id="{50CBF196-1859-15E6-5F56-D9E77B41CCAF}"/>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Sixième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27425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4"/>
          <p:cNvPicPr preferRelativeResize="0"/>
          <p:nvPr/>
        </p:nvPicPr>
        <p:blipFill rotWithShape="1">
          <a:blip r:embed="rId3">
            <a:alphaModFix/>
          </a:blip>
          <a:srcRect/>
          <a:stretch/>
        </p:blipFill>
        <p:spPr>
          <a:xfrm>
            <a:off x="15562729" y="4803390"/>
            <a:ext cx="2112405" cy="518607"/>
          </a:xfrm>
          <a:prstGeom prst="rect">
            <a:avLst/>
          </a:prstGeom>
          <a:noFill/>
          <a:ln>
            <a:noFill/>
          </a:ln>
        </p:spPr>
      </p:pic>
      <p:grpSp>
        <p:nvGrpSpPr>
          <p:cNvPr id="220" name="Google Shape;220;p14"/>
          <p:cNvGrpSpPr/>
          <p:nvPr/>
        </p:nvGrpSpPr>
        <p:grpSpPr>
          <a:xfrm>
            <a:off x="-10886" y="-21213"/>
            <a:ext cx="18397222" cy="1736112"/>
            <a:chOff x="36664" y="4084"/>
            <a:chExt cx="18397222" cy="1736112"/>
          </a:xfrm>
        </p:grpSpPr>
        <p:pic>
          <p:nvPicPr>
            <p:cNvPr id="221" name="Google Shape;221;p14"/>
            <p:cNvPicPr preferRelativeResize="0"/>
            <p:nvPr/>
          </p:nvPicPr>
          <p:blipFill rotWithShape="1">
            <a:blip r:embed="rId4">
              <a:alphaModFix/>
            </a:blip>
            <a:srcRect/>
            <a:stretch/>
          </p:blipFill>
          <p:spPr>
            <a:xfrm>
              <a:off x="15278134" y="227891"/>
              <a:ext cx="2828924" cy="904772"/>
            </a:xfrm>
            <a:prstGeom prst="rect">
              <a:avLst/>
            </a:prstGeom>
            <a:noFill/>
            <a:ln>
              <a:noFill/>
            </a:ln>
          </p:spPr>
        </p:pic>
        <p:pic>
          <p:nvPicPr>
            <p:cNvPr id="222" name="Google Shape;222;p14"/>
            <p:cNvPicPr preferRelativeResize="0"/>
            <p:nvPr/>
          </p:nvPicPr>
          <p:blipFill rotWithShape="1">
            <a:blip r:embed="rId5">
              <a:alphaModFix/>
            </a:blip>
            <a:srcRect b="20432"/>
            <a:stretch/>
          </p:blipFill>
          <p:spPr>
            <a:xfrm>
              <a:off x="137572" y="106062"/>
              <a:ext cx="18286095" cy="1633735"/>
            </a:xfrm>
            <a:prstGeom prst="rect">
              <a:avLst/>
            </a:prstGeom>
            <a:noFill/>
            <a:ln>
              <a:noFill/>
            </a:ln>
          </p:spPr>
        </p:pic>
        <p:sp>
          <p:nvSpPr>
            <p:cNvPr id="223" name="Google Shape;223;p14"/>
            <p:cNvSpPr/>
            <p:nvPr/>
          </p:nvSpPr>
          <p:spPr>
            <a:xfrm>
              <a:off x="150113" y="92800"/>
              <a:ext cx="18283773" cy="1647315"/>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24" name="Google Shape;224;p14"/>
            <p:cNvPicPr preferRelativeResize="0"/>
            <p:nvPr/>
          </p:nvPicPr>
          <p:blipFill rotWithShape="1">
            <a:blip r:embed="rId4">
              <a:alphaModFix/>
            </a:blip>
            <a:srcRect/>
            <a:stretch/>
          </p:blipFill>
          <p:spPr>
            <a:xfrm>
              <a:off x="15278134" y="227891"/>
              <a:ext cx="2828924" cy="904772"/>
            </a:xfrm>
            <a:prstGeom prst="rect">
              <a:avLst/>
            </a:prstGeom>
            <a:noFill/>
            <a:ln>
              <a:noFill/>
            </a:ln>
          </p:spPr>
        </p:pic>
        <p:sp>
          <p:nvSpPr>
            <p:cNvPr id="225" name="Google Shape;225;p14"/>
            <p:cNvSpPr/>
            <p:nvPr/>
          </p:nvSpPr>
          <p:spPr>
            <a:xfrm>
              <a:off x="36664" y="4084"/>
              <a:ext cx="18379439" cy="1736112"/>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226" name="Google Shape;226;p14" descr="Presse-papiers partiellement vérifié avec un remplissage uni"/>
          <p:cNvPicPr preferRelativeResize="0"/>
          <p:nvPr/>
        </p:nvPicPr>
        <p:blipFill rotWithShape="1">
          <a:blip r:embed="rId6">
            <a:alphaModFix/>
          </a:blip>
          <a:srcRect/>
          <a:stretch/>
        </p:blipFill>
        <p:spPr>
          <a:xfrm>
            <a:off x="125849" y="80764"/>
            <a:ext cx="1646997" cy="1646997"/>
          </a:xfrm>
          <a:prstGeom prst="rect">
            <a:avLst/>
          </a:prstGeom>
          <a:noFill/>
          <a:ln>
            <a:noFill/>
          </a:ln>
        </p:spPr>
      </p:pic>
      <p:sp>
        <p:nvSpPr>
          <p:cNvPr id="227" name="Google Shape;227;p14"/>
          <p:cNvSpPr/>
          <p:nvPr/>
        </p:nvSpPr>
        <p:spPr>
          <a:xfrm>
            <a:off x="24942" y="10037453"/>
            <a:ext cx="18286095" cy="299108"/>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 name="Google Shape;229;p14"/>
          <p:cNvSpPr txBox="1">
            <a:spLocks noGrp="1"/>
          </p:cNvSpPr>
          <p:nvPr>
            <p:ph type="sldNum" idx="12"/>
          </p:nvPr>
        </p:nvSpPr>
        <p:spPr>
          <a:xfrm>
            <a:off x="17675134" y="10054462"/>
            <a:ext cx="533400" cy="307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8</a:t>
            </a:fld>
            <a:endParaRPr/>
          </a:p>
        </p:txBody>
      </p:sp>
      <p:sp>
        <p:nvSpPr>
          <p:cNvPr id="231" name="Google Shape;231;p14"/>
          <p:cNvSpPr txBox="1"/>
          <p:nvPr/>
        </p:nvSpPr>
        <p:spPr>
          <a:xfrm>
            <a:off x="274046" y="2891287"/>
            <a:ext cx="17401088" cy="209284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fr-FR" sz="2200" b="0" i="0" u="none" strike="noStrike" cap="none" dirty="0">
                <a:solidFill>
                  <a:srgbClr val="002060"/>
                </a:solidFill>
                <a:latin typeface="Helvetica Neue"/>
                <a:ea typeface="Helvetica Neue"/>
                <a:cs typeface="Helvetica Neue"/>
                <a:sym typeface="Helvetica Neue"/>
              </a:rPr>
              <a:t>L’Intervenante principale a construit le </a:t>
            </a:r>
            <a:r>
              <a:rPr lang="fr-FR" sz="2200" b="1" i="0" u="none" strike="noStrike" cap="none" dirty="0">
                <a:solidFill>
                  <a:srgbClr val="002060"/>
                </a:solidFill>
                <a:latin typeface="Helvetica Neue"/>
                <a:ea typeface="Helvetica Neue"/>
                <a:cs typeface="Helvetica Neue"/>
                <a:sym typeface="Helvetica Neue"/>
              </a:rPr>
              <a:t>masque de saisie de traitement statistique </a:t>
            </a:r>
            <a:r>
              <a:rPr lang="fr-FR" sz="2200" b="0" i="0" u="none" strike="noStrike" cap="none" dirty="0">
                <a:solidFill>
                  <a:srgbClr val="002060"/>
                </a:solidFill>
                <a:latin typeface="Helvetica Neue"/>
                <a:ea typeface="Helvetica Neue"/>
                <a:cs typeface="Helvetica Neue"/>
                <a:sym typeface="Helvetica Neue"/>
              </a:rPr>
              <a:t>QUALTRICS. Celui-ci a été établi en prenant soin de </a:t>
            </a:r>
            <a:r>
              <a:rPr lang="fr-FR" sz="2200" b="1" i="0" u="none" strike="noStrike" cap="none" dirty="0">
                <a:solidFill>
                  <a:srgbClr val="002060"/>
                </a:solidFill>
                <a:latin typeface="Helvetica Neue"/>
                <a:ea typeface="Helvetica Neue"/>
                <a:cs typeface="Helvetica Neue"/>
                <a:sym typeface="Helvetica Neue"/>
              </a:rPr>
              <a:t>coder chaque question </a:t>
            </a:r>
            <a:r>
              <a:rPr lang="fr-FR" sz="2200" b="0" i="0" u="none" strike="noStrike" cap="none" dirty="0">
                <a:solidFill>
                  <a:srgbClr val="002060"/>
                </a:solidFill>
                <a:latin typeface="Helvetica Neue"/>
                <a:ea typeface="Helvetica Neue"/>
                <a:cs typeface="Helvetica Neue"/>
                <a:sym typeface="Helvetica Neue"/>
              </a:rPr>
              <a:t>selon les différents types de réponses possibles.</a:t>
            </a:r>
            <a:endParaRPr sz="22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endParaRPr sz="2200" b="0" i="0" u="none" strike="noStrike" cap="none" dirty="0">
              <a:solidFill>
                <a:srgbClr val="00206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r>
              <a:rPr lang="fr-FR" sz="2200" b="0" i="0" u="none" strike="noStrike" cap="none" dirty="0">
                <a:solidFill>
                  <a:srgbClr val="002060"/>
                </a:solidFill>
                <a:latin typeface="Helvetica Neue"/>
                <a:ea typeface="Helvetica Neue"/>
                <a:cs typeface="Helvetica Neue"/>
                <a:sym typeface="Helvetica Neue"/>
              </a:rPr>
              <a:t>Ce masque a permis par la suite une </a:t>
            </a:r>
            <a:r>
              <a:rPr lang="fr-FR" sz="2200" b="1" i="0" u="none" strike="noStrike" cap="none" dirty="0">
                <a:solidFill>
                  <a:srgbClr val="002060"/>
                </a:solidFill>
                <a:latin typeface="Helvetica Neue"/>
                <a:ea typeface="Helvetica Neue"/>
                <a:cs typeface="Helvetica Neue"/>
                <a:sym typeface="Helvetica Neue"/>
              </a:rPr>
              <a:t>saisie rapide </a:t>
            </a:r>
            <a:r>
              <a:rPr lang="fr-FR" sz="2200" b="0" i="0" u="none" strike="noStrike" cap="none" dirty="0">
                <a:solidFill>
                  <a:srgbClr val="002060"/>
                </a:solidFill>
                <a:latin typeface="Helvetica Neue"/>
                <a:ea typeface="Helvetica Neue"/>
                <a:cs typeface="Helvetica Neue"/>
                <a:sym typeface="Helvetica Neue"/>
              </a:rPr>
              <a:t>et </a:t>
            </a:r>
            <a:r>
              <a:rPr lang="fr-FR" sz="2200" b="1" i="0" u="none" strike="noStrike" cap="none" dirty="0">
                <a:solidFill>
                  <a:srgbClr val="002060"/>
                </a:solidFill>
                <a:latin typeface="Helvetica Neue"/>
                <a:ea typeface="Helvetica Neue"/>
                <a:cs typeface="Helvetica Neue"/>
                <a:sym typeface="Helvetica Neue"/>
              </a:rPr>
              <a:t>fiable</a:t>
            </a:r>
            <a:r>
              <a:rPr lang="fr-FR" sz="2200" b="0" i="0" u="none" strike="noStrike" cap="none" dirty="0">
                <a:solidFill>
                  <a:srgbClr val="002060"/>
                </a:solidFill>
                <a:latin typeface="Helvetica Neue"/>
                <a:ea typeface="Helvetica Neue"/>
                <a:cs typeface="Helvetica Neue"/>
                <a:sym typeface="Helvetica Neue"/>
              </a:rPr>
              <a:t> de chaque question via l’interface utilisée sur le terrain. De plus, le masque a tenu compte des exigences de traitement statistique afin de permettre la meilleure interprétation possible des données.</a:t>
            </a:r>
            <a:endParaRPr sz="2200" b="0" i="0" u="none" strike="noStrike" cap="none" dirty="0">
              <a:solidFill>
                <a:srgbClr val="00000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Helvetica Neue"/>
              <a:ea typeface="Helvetica Neue"/>
              <a:cs typeface="Helvetica Neue"/>
              <a:sym typeface="Helvetica Neue"/>
            </a:endParaRPr>
          </a:p>
        </p:txBody>
      </p:sp>
      <p:sp>
        <p:nvSpPr>
          <p:cNvPr id="232" name="Google Shape;232;p14"/>
          <p:cNvSpPr/>
          <p:nvPr/>
        </p:nvSpPr>
        <p:spPr>
          <a:xfrm>
            <a:off x="330057" y="2064044"/>
            <a:ext cx="5039966" cy="510733"/>
          </a:xfrm>
          <a:prstGeom prst="roundRect">
            <a:avLst>
              <a:gd name="adj" fmla="val 16667"/>
            </a:avLst>
          </a:prstGeom>
          <a:solidFill>
            <a:srgbClr val="DDD9C3"/>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fr-FR" sz="2400" b="0" i="0" u="none" strike="noStrike" cap="none">
                <a:solidFill>
                  <a:srgbClr val="002060"/>
                </a:solidFill>
                <a:latin typeface="Helvetica Neue"/>
                <a:ea typeface="Helvetica Neue"/>
                <a:cs typeface="Helvetica Neue"/>
                <a:sym typeface="Helvetica Neue"/>
              </a:rPr>
              <a:t>Mise en place du masque de saisie</a:t>
            </a:r>
            <a:endParaRPr sz="1200" b="0" i="0" u="none" strike="noStrike" cap="none">
              <a:solidFill>
                <a:srgbClr val="000000"/>
              </a:solidFill>
              <a:latin typeface="Helvetica Neue"/>
              <a:ea typeface="Helvetica Neue"/>
              <a:cs typeface="Helvetica Neue"/>
              <a:sym typeface="Helvetica Neue"/>
            </a:endParaRPr>
          </a:p>
        </p:txBody>
      </p:sp>
      <p:pic>
        <p:nvPicPr>
          <p:cNvPr id="233" name="Google Shape;233;p14"/>
          <p:cNvPicPr preferRelativeResize="0"/>
          <p:nvPr/>
        </p:nvPicPr>
        <p:blipFill rotWithShape="1">
          <a:blip r:embed="rId7">
            <a:alphaModFix/>
          </a:blip>
          <a:srcRect/>
          <a:stretch/>
        </p:blipFill>
        <p:spPr>
          <a:xfrm>
            <a:off x="12855434" y="5370872"/>
            <a:ext cx="3789612" cy="1938952"/>
          </a:xfrm>
          <a:prstGeom prst="rect">
            <a:avLst/>
          </a:prstGeom>
          <a:noFill/>
          <a:ln>
            <a:noFill/>
          </a:ln>
        </p:spPr>
      </p:pic>
      <p:pic>
        <p:nvPicPr>
          <p:cNvPr id="234" name="Google Shape;234;p14"/>
          <p:cNvPicPr preferRelativeResize="0"/>
          <p:nvPr/>
        </p:nvPicPr>
        <p:blipFill rotWithShape="1">
          <a:blip r:embed="rId8">
            <a:alphaModFix/>
          </a:blip>
          <a:srcRect/>
          <a:stretch/>
        </p:blipFill>
        <p:spPr>
          <a:xfrm>
            <a:off x="12347936" y="4650919"/>
            <a:ext cx="2730291" cy="1342156"/>
          </a:xfrm>
          <a:prstGeom prst="rect">
            <a:avLst/>
          </a:prstGeom>
          <a:noFill/>
          <a:ln>
            <a:noFill/>
          </a:ln>
        </p:spPr>
      </p:pic>
      <p:pic>
        <p:nvPicPr>
          <p:cNvPr id="235" name="Google Shape;235;p14"/>
          <p:cNvPicPr preferRelativeResize="0"/>
          <p:nvPr/>
        </p:nvPicPr>
        <p:blipFill rotWithShape="1">
          <a:blip r:embed="rId9">
            <a:alphaModFix/>
          </a:blip>
          <a:srcRect/>
          <a:stretch/>
        </p:blipFill>
        <p:spPr>
          <a:xfrm>
            <a:off x="9928372" y="5075509"/>
            <a:ext cx="3139952" cy="1645706"/>
          </a:xfrm>
          <a:prstGeom prst="rect">
            <a:avLst/>
          </a:prstGeom>
          <a:noFill/>
          <a:ln>
            <a:noFill/>
          </a:ln>
        </p:spPr>
      </p:pic>
      <p:pic>
        <p:nvPicPr>
          <p:cNvPr id="236" name="Google Shape;236;p14" descr="Ligne fléchée : incurvée sens des aiguilles d’une montre contour"/>
          <p:cNvPicPr preferRelativeResize="0"/>
          <p:nvPr/>
        </p:nvPicPr>
        <p:blipFill rotWithShape="1">
          <a:blip r:embed="rId10">
            <a:alphaModFix/>
          </a:blip>
          <a:srcRect/>
          <a:stretch/>
        </p:blipFill>
        <p:spPr>
          <a:xfrm rot="-6808436">
            <a:off x="15314521" y="5354734"/>
            <a:ext cx="1077710" cy="672194"/>
          </a:xfrm>
          <a:prstGeom prst="rect">
            <a:avLst/>
          </a:prstGeom>
          <a:noFill/>
          <a:ln>
            <a:noFill/>
          </a:ln>
        </p:spPr>
      </p:pic>
      <p:sp>
        <p:nvSpPr>
          <p:cNvPr id="20" name="Google Shape;211;p13">
            <a:extLst>
              <a:ext uri="{FF2B5EF4-FFF2-40B4-BE49-F238E27FC236}">
                <a16:creationId xmlns:a16="http://schemas.microsoft.com/office/drawing/2014/main" id="{90FF3FD7-37CB-8D44-B48C-97D5460B8DB2}"/>
              </a:ext>
            </a:extLst>
          </p:cNvPr>
          <p:cNvSpPr/>
          <p:nvPr/>
        </p:nvSpPr>
        <p:spPr>
          <a:xfrm>
            <a:off x="303327" y="6996783"/>
            <a:ext cx="5522700" cy="510600"/>
          </a:xfrm>
          <a:prstGeom prst="roundRect">
            <a:avLst>
              <a:gd name="adj" fmla="val 16667"/>
            </a:avLst>
          </a:prstGeom>
          <a:solidFill>
            <a:srgbClr val="DDD9C3"/>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fr-FR" sz="2400" b="0" i="0" u="none" strike="noStrike" cap="none">
                <a:solidFill>
                  <a:srgbClr val="002060"/>
                </a:solidFill>
                <a:latin typeface="Helvetica Neue"/>
                <a:ea typeface="Helvetica Neue"/>
                <a:cs typeface="Helvetica Neue"/>
                <a:sym typeface="Helvetica Neue"/>
              </a:rPr>
              <a:t>É</a:t>
            </a:r>
            <a:r>
              <a:rPr lang="fr-FR" sz="2400">
                <a:solidFill>
                  <a:srgbClr val="002060"/>
                </a:solidFill>
                <a:latin typeface="Helvetica Neue"/>
                <a:ea typeface="Helvetica Neue"/>
                <a:cs typeface="Helvetica Neue"/>
                <a:sym typeface="Helvetica Neue"/>
              </a:rPr>
              <a:t>mission du lien URL du questionnaire</a:t>
            </a:r>
            <a:r>
              <a:rPr lang="fr-FR" sz="2400" b="0" i="0" u="none" strike="noStrike" cap="none">
                <a:solidFill>
                  <a:srgbClr val="002060"/>
                </a:solidFill>
                <a:highlight>
                  <a:srgbClr val="FF0000"/>
                </a:highlight>
                <a:latin typeface="Helvetica Neue"/>
                <a:ea typeface="Helvetica Neue"/>
                <a:cs typeface="Helvetica Neue"/>
                <a:sym typeface="Helvetica Neue"/>
              </a:rPr>
              <a:t> </a:t>
            </a:r>
            <a:endParaRPr sz="2400" b="0" i="0" u="none" strike="noStrike" cap="none">
              <a:solidFill>
                <a:srgbClr val="000000"/>
              </a:solidFill>
              <a:latin typeface="Helvetica Neue"/>
              <a:ea typeface="Helvetica Neue"/>
              <a:cs typeface="Helvetica Neue"/>
              <a:sym typeface="Helvetica Neue"/>
            </a:endParaRPr>
          </a:p>
        </p:txBody>
      </p:sp>
      <p:sp>
        <p:nvSpPr>
          <p:cNvPr id="21" name="Google Shape;212;p13">
            <a:extLst>
              <a:ext uri="{FF2B5EF4-FFF2-40B4-BE49-F238E27FC236}">
                <a16:creationId xmlns:a16="http://schemas.microsoft.com/office/drawing/2014/main" id="{05B58A80-4BDC-0B48-BF24-B8AFD38962A3}"/>
              </a:ext>
            </a:extLst>
          </p:cNvPr>
          <p:cNvSpPr txBox="1"/>
          <p:nvPr/>
        </p:nvSpPr>
        <p:spPr>
          <a:xfrm>
            <a:off x="303353" y="7791708"/>
            <a:ext cx="17382808" cy="870967"/>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Clr>
                <a:schemeClr val="dk1"/>
              </a:buClr>
              <a:buSzPts val="1100"/>
              <a:buFont typeface="Arial"/>
              <a:buNone/>
            </a:pPr>
            <a:r>
              <a:rPr lang="fr-FR" sz="2200" dirty="0">
                <a:solidFill>
                  <a:srgbClr val="002060"/>
                </a:solidFill>
                <a:latin typeface="Helvetica Neue"/>
                <a:ea typeface="Helvetica Neue"/>
                <a:cs typeface="Helvetica Neue"/>
                <a:sym typeface="Helvetica Neue"/>
              </a:rPr>
              <a:t>La chargée d’affaires a transmis le lien URL du questionnaire à Français du Monde - </a:t>
            </a:r>
            <a:r>
              <a:rPr lang="fr-FR" sz="2200" dirty="0" err="1">
                <a:solidFill>
                  <a:srgbClr val="002060"/>
                </a:solidFill>
                <a:latin typeface="Helvetica Neue"/>
                <a:ea typeface="Helvetica Neue"/>
                <a:cs typeface="Helvetica Neue"/>
                <a:sym typeface="Helvetica Neue"/>
              </a:rPr>
              <a:t>adfe</a:t>
            </a:r>
            <a:r>
              <a:rPr lang="fr-FR" sz="2200" dirty="0">
                <a:solidFill>
                  <a:srgbClr val="002060"/>
                </a:solidFill>
                <a:latin typeface="Helvetica Neue"/>
                <a:ea typeface="Helvetica Neue"/>
                <a:cs typeface="Helvetica Neue"/>
                <a:sym typeface="Helvetica Neue"/>
              </a:rPr>
              <a:t> une fois que l’Intervenante principale avait terminé de coder le masque de saisie, afin que le client puisse le transmettre directement à sa base de données.</a:t>
            </a:r>
            <a:endParaRPr sz="2200" i="0" u="none" strike="noStrike" cap="none" dirty="0">
              <a:solidFill>
                <a:srgbClr val="002060"/>
              </a:solidFill>
              <a:latin typeface="Helvetica Neue"/>
              <a:ea typeface="Helvetica Neue"/>
              <a:cs typeface="Helvetica Neue"/>
              <a:sym typeface="Helvetica Neue"/>
            </a:endParaRPr>
          </a:p>
        </p:txBody>
      </p:sp>
      <p:sp>
        <p:nvSpPr>
          <p:cNvPr id="22" name="Google Shape;69;p1">
            <a:extLst>
              <a:ext uri="{FF2B5EF4-FFF2-40B4-BE49-F238E27FC236}">
                <a16:creationId xmlns:a16="http://schemas.microsoft.com/office/drawing/2014/main" id="{4ED089BA-FCB6-BC4D-BAB8-4FA6BF003245}"/>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3" name="Google Shape;206;p13">
            <a:extLst>
              <a:ext uri="{FF2B5EF4-FFF2-40B4-BE49-F238E27FC236}">
                <a16:creationId xmlns:a16="http://schemas.microsoft.com/office/drawing/2014/main" id="{9C6FBCDF-3DDA-CA29-112D-27B67CE133DC}"/>
              </a:ext>
            </a:extLst>
          </p:cNvPr>
          <p:cNvSpPr txBox="1"/>
          <p:nvPr/>
        </p:nvSpPr>
        <p:spPr>
          <a:xfrm>
            <a:off x="1772846" y="365653"/>
            <a:ext cx="6335486"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lt1"/>
                </a:solidFill>
                <a:latin typeface="Helvetica Neue"/>
                <a:ea typeface="Helvetica Neue"/>
                <a:cs typeface="Helvetica Neue"/>
                <a:sym typeface="Helvetica Neue"/>
              </a:rPr>
              <a:t>Phase préliminaire</a:t>
            </a:r>
            <a:endParaRPr sz="14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Arial"/>
              <a:buNone/>
            </a:pPr>
            <a:r>
              <a:rPr lang="fr-FR" sz="2400" b="0" i="1" u="none" strike="noStrike" cap="none" dirty="0">
                <a:solidFill>
                  <a:schemeClr val="lt1"/>
                </a:solidFill>
                <a:latin typeface="Helvetica Neue"/>
                <a:ea typeface="Helvetica Neue"/>
                <a:cs typeface="Helvetica Neue"/>
                <a:sym typeface="Helvetica Neue"/>
              </a:rPr>
              <a:t>Contexte &amp; Méthodologie</a:t>
            </a:r>
            <a:endParaRPr sz="1400" b="0"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80</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56057" y="2213329"/>
            <a:ext cx="2948243"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prises de contact</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4" name="ZoneTexte 23">
            <a:extLst>
              <a:ext uri="{FF2B5EF4-FFF2-40B4-BE49-F238E27FC236}">
                <a16:creationId xmlns:a16="http://schemas.microsoft.com/office/drawing/2014/main" id="{662686E8-7AF5-6A11-24DB-DE601AD492C5}"/>
              </a:ext>
            </a:extLst>
          </p:cNvPr>
          <p:cNvSpPr txBox="1"/>
          <p:nvPr/>
        </p:nvSpPr>
        <p:spPr>
          <a:xfrm>
            <a:off x="12525654" y="3200691"/>
            <a:ext cx="5319685" cy="7417415"/>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accordent une très forte importance à ces trois propositions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facilement par mail ou téléphone une administration en France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Recevoir un soutien en ligne du consulat pour ses démarches courantes</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son consulat en cas de problème et être informé des évènements importants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en 2022 est proche des résultats de 2019 mais a augmenté.</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800" b="1" dirty="0">
                <a:ln>
                  <a:solidFill>
                    <a:srgbClr val="001D58"/>
                  </a:solidFill>
                </a:ln>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92%</a:t>
            </a:r>
            <a:r>
              <a:rPr lang="fr-FR" sz="2800" b="1" dirty="0">
                <a:ln>
                  <a:solidFill>
                    <a:srgbClr val="001D58"/>
                  </a:solidFill>
                </a:ln>
                <a:no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ont indiqué être informés des possibilités de vote à l’étranger pour les élections présidentielles et législatives prévues en 2022. </a:t>
            </a: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3">
            <a:extLst>
              <a:ext uri="{FF2B5EF4-FFF2-40B4-BE49-F238E27FC236}">
                <a16:creationId xmlns:a16="http://schemas.microsoft.com/office/drawing/2014/main" id="{3A170FEE-72D9-2720-A34A-2EBCB749CEF2}"/>
              </a:ext>
            </a:extLst>
          </p:cNvPr>
          <p:cNvPicPr>
            <a:picLocks noChangeAspect="1"/>
          </p:cNvPicPr>
          <p:nvPr/>
        </p:nvPicPr>
        <p:blipFill>
          <a:blip r:embed="rId6"/>
          <a:stretch>
            <a:fillRect/>
          </a:stretch>
        </p:blipFill>
        <p:spPr>
          <a:xfrm>
            <a:off x="361091" y="3583770"/>
            <a:ext cx="11747500" cy="2705100"/>
          </a:xfrm>
          <a:prstGeom prst="rect">
            <a:avLst/>
          </a:prstGeom>
        </p:spPr>
      </p:pic>
      <p:pic>
        <p:nvPicPr>
          <p:cNvPr id="7" name="Image 6">
            <a:extLst>
              <a:ext uri="{FF2B5EF4-FFF2-40B4-BE49-F238E27FC236}">
                <a16:creationId xmlns:a16="http://schemas.microsoft.com/office/drawing/2014/main" id="{F0E17818-E9CA-6CF3-C1E0-7E8FD945F661}"/>
              </a:ext>
            </a:extLst>
          </p:cNvPr>
          <p:cNvPicPr>
            <a:picLocks noChangeAspect="1"/>
          </p:cNvPicPr>
          <p:nvPr/>
        </p:nvPicPr>
        <p:blipFill>
          <a:blip r:embed="rId7"/>
          <a:stretch>
            <a:fillRect/>
          </a:stretch>
        </p:blipFill>
        <p:spPr>
          <a:xfrm>
            <a:off x="3766080" y="7073020"/>
            <a:ext cx="5156200" cy="2692400"/>
          </a:xfrm>
          <a:prstGeom prst="rect">
            <a:avLst/>
          </a:prstGeom>
        </p:spPr>
      </p:pic>
      <p:sp>
        <p:nvSpPr>
          <p:cNvPr id="22" name="Google Shape;351;p11">
            <a:extLst>
              <a:ext uri="{FF2B5EF4-FFF2-40B4-BE49-F238E27FC236}">
                <a16:creationId xmlns:a16="http://schemas.microsoft.com/office/drawing/2014/main" id="{B314DA82-ABFF-4BA7-080E-122F1B124880}"/>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Sixième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1747773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81</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699919" y="2484108"/>
            <a:ext cx="1920719"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La COVID-19</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9" name="Rectangle 18">
            <a:extLst>
              <a:ext uri="{FF2B5EF4-FFF2-40B4-BE49-F238E27FC236}">
                <a16:creationId xmlns:a16="http://schemas.microsoft.com/office/drawing/2014/main" id="{773A32A5-A341-E114-59ED-FA0496A66C85}"/>
              </a:ext>
            </a:extLst>
          </p:cNvPr>
          <p:cNvSpPr/>
          <p:nvPr/>
        </p:nvSpPr>
        <p:spPr>
          <a:xfrm>
            <a:off x="1011093" y="3314663"/>
            <a:ext cx="4980852" cy="523220"/>
          </a:xfrm>
          <a:prstGeom prst="rect">
            <a:avLst/>
          </a:prstGeom>
        </p:spPr>
        <p:txBody>
          <a:bodyPr wrap="none">
            <a:spAutoFit/>
          </a:bodyPr>
          <a:lstStyle/>
          <a:p>
            <a:pPr algn="ctr"/>
            <a:r>
              <a:rPr lang="fr-FR" b="1" dirty="0">
                <a:solidFill>
                  <a:schemeClr val="bg1">
                    <a:lumMod val="65000"/>
                  </a:schemeClr>
                </a:solidFill>
              </a:rPr>
              <a:t>Avez-vous été suffisamment informés des </a:t>
            </a:r>
          </a:p>
          <a:p>
            <a:pPr algn="ctr"/>
            <a:r>
              <a:rPr lang="fr-FR" b="1" dirty="0">
                <a:solidFill>
                  <a:schemeClr val="bg1">
                    <a:lumMod val="65000"/>
                  </a:schemeClr>
                </a:solidFill>
              </a:rPr>
              <a:t>mesures sanitaires prises en cas d'un retour en France?</a:t>
            </a:r>
            <a:endParaRPr lang="fr-FR" b="1" dirty="0">
              <a:solidFill>
                <a:schemeClr val="bg1">
                  <a:lumMod val="65000"/>
                </a:schemeClr>
              </a:solidFill>
              <a:latin typeface="+mn-lt"/>
            </a:endParaRPr>
          </a:p>
        </p:txBody>
      </p:sp>
      <p:sp>
        <p:nvSpPr>
          <p:cNvPr id="18" name="Rectangle 17">
            <a:extLst>
              <a:ext uri="{FF2B5EF4-FFF2-40B4-BE49-F238E27FC236}">
                <a16:creationId xmlns:a16="http://schemas.microsoft.com/office/drawing/2014/main" id="{1DE183FA-F018-534D-3199-B91A2B1D1BA7}"/>
              </a:ext>
            </a:extLst>
          </p:cNvPr>
          <p:cNvSpPr/>
          <p:nvPr/>
        </p:nvSpPr>
        <p:spPr>
          <a:xfrm>
            <a:off x="9785484" y="2059309"/>
            <a:ext cx="6369052" cy="307777"/>
          </a:xfrm>
          <a:prstGeom prst="rect">
            <a:avLst/>
          </a:prstGeom>
        </p:spPr>
        <p:txBody>
          <a:bodyPr wrap="none">
            <a:spAutoFit/>
          </a:bodyPr>
          <a:lstStyle/>
          <a:p>
            <a:pPr algn="ctr"/>
            <a:r>
              <a:rPr lang="fr-FR" b="1" dirty="0">
                <a:solidFill>
                  <a:schemeClr val="bg1">
                    <a:lumMod val="65000"/>
                  </a:schemeClr>
                </a:solidFill>
              </a:rPr>
              <a:t>Comment la Covid-19 a-t-elle impacté votre vie de Français à l’étranger ?</a:t>
            </a:r>
            <a:endParaRPr lang="fr-FR" b="1" dirty="0">
              <a:solidFill>
                <a:schemeClr val="bg1">
                  <a:lumMod val="65000"/>
                </a:schemeClr>
              </a:solidFill>
              <a:latin typeface="+mn-lt"/>
            </a:endParaRPr>
          </a:p>
        </p:txBody>
      </p:sp>
      <p:sp>
        <p:nvSpPr>
          <p:cNvPr id="20" name="ZoneTexte 19">
            <a:extLst>
              <a:ext uri="{FF2B5EF4-FFF2-40B4-BE49-F238E27FC236}">
                <a16:creationId xmlns:a16="http://schemas.microsoft.com/office/drawing/2014/main" id="{6409FA2B-FD3E-D554-BA80-D2316654B780}"/>
              </a:ext>
            </a:extLst>
          </p:cNvPr>
          <p:cNvSpPr txBox="1"/>
          <p:nvPr/>
        </p:nvSpPr>
        <p:spPr>
          <a:xfrm>
            <a:off x="6675120" y="6534349"/>
            <a:ext cx="11339301" cy="4093428"/>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majorité des répondants (76,41%) estiment qu’ils ont été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suffisamment informés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mesures sanitaires prises en cas d’un retour en France.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94%</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répondants ont bénéficié d’une campagne de vaccination par les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autorités locales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soit 9 points de plus que la moyenne de la totalité des répondants. </a:t>
            </a:r>
          </a:p>
          <a:p>
            <a:pPr lvl="1" algn="just"/>
            <a:endPar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74,76%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disent ne pas avoir subi de conséquences économiques avec la COVID 19 et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22,76%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ont subi.</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changement de mode de vie, l’impossibilité de rentrer en France, la solitude et l’isolement et la crise économique ont affecté les répondants.</a:t>
            </a: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Image 2">
            <a:extLst>
              <a:ext uri="{FF2B5EF4-FFF2-40B4-BE49-F238E27FC236}">
                <a16:creationId xmlns:a16="http://schemas.microsoft.com/office/drawing/2014/main" id="{3F313DDC-9EE0-B02C-66E1-D8B863EBF64B}"/>
              </a:ext>
            </a:extLst>
          </p:cNvPr>
          <p:cNvPicPr>
            <a:picLocks noChangeAspect="1"/>
          </p:cNvPicPr>
          <p:nvPr/>
        </p:nvPicPr>
        <p:blipFill>
          <a:blip r:embed="rId6"/>
          <a:stretch>
            <a:fillRect/>
          </a:stretch>
        </p:blipFill>
        <p:spPr>
          <a:xfrm>
            <a:off x="273579" y="3882194"/>
            <a:ext cx="6104924" cy="5091320"/>
          </a:xfrm>
          <a:prstGeom prst="rect">
            <a:avLst/>
          </a:prstGeom>
        </p:spPr>
      </p:pic>
      <p:pic>
        <p:nvPicPr>
          <p:cNvPr id="5" name="Image 4">
            <a:extLst>
              <a:ext uri="{FF2B5EF4-FFF2-40B4-BE49-F238E27FC236}">
                <a16:creationId xmlns:a16="http://schemas.microsoft.com/office/drawing/2014/main" id="{247EA217-BAA9-4FF9-1AE6-A91A52CA71BC}"/>
              </a:ext>
            </a:extLst>
          </p:cNvPr>
          <p:cNvPicPr>
            <a:picLocks noChangeAspect="1"/>
          </p:cNvPicPr>
          <p:nvPr/>
        </p:nvPicPr>
        <p:blipFill>
          <a:blip r:embed="rId7"/>
          <a:stretch>
            <a:fillRect/>
          </a:stretch>
        </p:blipFill>
        <p:spPr>
          <a:xfrm>
            <a:off x="8358401" y="2367086"/>
            <a:ext cx="8847370" cy="4127434"/>
          </a:xfrm>
          <a:prstGeom prst="rect">
            <a:avLst/>
          </a:prstGeom>
        </p:spPr>
      </p:pic>
      <p:sp>
        <p:nvSpPr>
          <p:cNvPr id="24" name="Google Shape;351;p11">
            <a:extLst>
              <a:ext uri="{FF2B5EF4-FFF2-40B4-BE49-F238E27FC236}">
                <a16:creationId xmlns:a16="http://schemas.microsoft.com/office/drawing/2014/main" id="{D1884929-6F55-6BB8-A513-AE318656E293}"/>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Sixième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6032285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geeecb0e0f7_0_0"/>
          <p:cNvPicPr preferRelativeResize="0"/>
          <p:nvPr/>
        </p:nvPicPr>
        <p:blipFill rotWithShape="1">
          <a:blip r:embed="rId3">
            <a:alphaModFix/>
          </a:blip>
          <a:srcRect/>
          <a:stretch/>
        </p:blipFill>
        <p:spPr>
          <a:xfrm>
            <a:off x="0" y="3"/>
            <a:ext cx="18287997" cy="10259369"/>
          </a:xfrm>
          <a:prstGeom prst="rect">
            <a:avLst/>
          </a:prstGeom>
          <a:noFill/>
          <a:ln>
            <a:noFill/>
          </a:ln>
        </p:spPr>
      </p:pic>
      <p:sp>
        <p:nvSpPr>
          <p:cNvPr id="12" name="Google Shape;98;p3">
            <a:extLst>
              <a:ext uri="{FF2B5EF4-FFF2-40B4-BE49-F238E27FC236}">
                <a16:creationId xmlns:a16="http://schemas.microsoft.com/office/drawing/2014/main" id="{388C2676-551F-1347-B85C-79BC5E4745E8}"/>
              </a:ext>
            </a:extLst>
          </p:cNvPr>
          <p:cNvSpPr/>
          <p:nvPr/>
        </p:nvSpPr>
        <p:spPr>
          <a:xfrm>
            <a:off x="0" y="-45074"/>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999" name="Google Shape;999;geeecb0e0f7_0_0"/>
          <p:cNvPicPr preferRelativeResize="0"/>
          <p:nvPr/>
        </p:nvPicPr>
        <p:blipFill rotWithShape="1">
          <a:blip r:embed="rId4">
            <a:alphaModFix/>
          </a:blip>
          <a:srcRect/>
          <a:stretch/>
        </p:blipFill>
        <p:spPr>
          <a:xfrm>
            <a:off x="15311617" y="229537"/>
            <a:ext cx="2828924" cy="904772"/>
          </a:xfrm>
          <a:prstGeom prst="rect">
            <a:avLst/>
          </a:prstGeom>
          <a:noFill/>
          <a:ln>
            <a:noFill/>
          </a:ln>
        </p:spPr>
      </p:pic>
      <p:grpSp>
        <p:nvGrpSpPr>
          <p:cNvPr id="4" name="Groupe 3">
            <a:extLst>
              <a:ext uri="{FF2B5EF4-FFF2-40B4-BE49-F238E27FC236}">
                <a16:creationId xmlns:a16="http://schemas.microsoft.com/office/drawing/2014/main" id="{0007A36E-6F77-8DBB-1714-5CBBB54015DC}"/>
              </a:ext>
            </a:extLst>
          </p:cNvPr>
          <p:cNvGrpSpPr/>
          <p:nvPr/>
        </p:nvGrpSpPr>
        <p:grpSpPr>
          <a:xfrm>
            <a:off x="5562723" y="2223352"/>
            <a:ext cx="7193032" cy="1569660"/>
            <a:chOff x="5555101" y="1622646"/>
            <a:chExt cx="7193032" cy="1569660"/>
          </a:xfrm>
        </p:grpSpPr>
        <p:sp>
          <p:nvSpPr>
            <p:cNvPr id="3" name="Rectangle : coins arrondis 2">
              <a:extLst>
                <a:ext uri="{FF2B5EF4-FFF2-40B4-BE49-F238E27FC236}">
                  <a16:creationId xmlns:a16="http://schemas.microsoft.com/office/drawing/2014/main" id="{6B9890CE-4E43-640B-F188-B4BE1E99382C}"/>
                </a:ext>
              </a:extLst>
            </p:cNvPr>
            <p:cNvSpPr/>
            <p:nvPr/>
          </p:nvSpPr>
          <p:spPr>
            <a:xfrm>
              <a:off x="5570343" y="1622646"/>
              <a:ext cx="7177790" cy="1569660"/>
            </a:xfrm>
            <a:prstGeom prst="roundRect">
              <a:avLst/>
            </a:prstGeom>
            <a:solidFill>
              <a:srgbClr val="3D547B">
                <a:alpha val="610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0" name="Google Shape;1000;geeecb0e0f7_0_0"/>
            <p:cNvSpPr txBox="1"/>
            <p:nvPr/>
          </p:nvSpPr>
          <p:spPr>
            <a:xfrm>
              <a:off x="5555101" y="1947742"/>
              <a:ext cx="717779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7200"/>
                <a:buFont typeface="Arial"/>
                <a:buNone/>
              </a:pPr>
              <a:r>
                <a:rPr lang="fr-FR" sz="4800" b="1" i="0" u="none" strike="noStrike" cap="none" dirty="0">
                  <a:solidFill>
                    <a:schemeClr val="lt1"/>
                  </a:solidFill>
                  <a:latin typeface="Helvetica Neue"/>
                  <a:ea typeface="Helvetica Neue"/>
                  <a:cs typeface="Helvetica Neue"/>
                  <a:sym typeface="Helvetica Neue"/>
                </a:rPr>
                <a:t>7</a:t>
              </a:r>
              <a:r>
                <a:rPr lang="fr-FR" sz="4800" b="1" i="0" u="none" strike="noStrike" cap="none" baseline="30000" dirty="0">
                  <a:solidFill>
                    <a:schemeClr val="lt1"/>
                  </a:solidFill>
                  <a:latin typeface="Helvetica Neue"/>
                  <a:ea typeface="Helvetica Neue"/>
                  <a:cs typeface="Helvetica Neue"/>
                  <a:sym typeface="Helvetica Neue"/>
                </a:rPr>
                <a:t>ème</a:t>
              </a:r>
              <a:r>
                <a:rPr lang="fr-FR" sz="4800" b="1" i="0" u="none" strike="noStrike" cap="none" dirty="0">
                  <a:solidFill>
                    <a:schemeClr val="lt1"/>
                  </a:solidFill>
                  <a:latin typeface="Helvetica Neue"/>
                  <a:ea typeface="Helvetica Neue"/>
                  <a:cs typeface="Helvetica Neue"/>
                  <a:sym typeface="Helvetica Neue"/>
                </a:rPr>
                <a:t> circonscription</a:t>
              </a:r>
              <a:endParaRPr sz="1000" b="0" i="0" u="none" strike="noStrike" cap="none" dirty="0">
                <a:solidFill>
                  <a:schemeClr val="dk1"/>
                </a:solidFill>
                <a:latin typeface="Helvetica Neue"/>
                <a:ea typeface="Helvetica Neue"/>
                <a:cs typeface="Helvetica Neue"/>
                <a:sym typeface="Helvetica Neue"/>
              </a:endParaRPr>
            </a:p>
          </p:txBody>
        </p:sp>
      </p:grpSp>
      <p:sp>
        <p:nvSpPr>
          <p:cNvPr id="1001" name="Google Shape;1001;geeecb0e0f7_0_0"/>
          <p:cNvSpPr/>
          <p:nvPr/>
        </p:nvSpPr>
        <p:spPr>
          <a:xfrm>
            <a:off x="-30480" y="9969431"/>
            <a:ext cx="18331811" cy="33522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geeecb0e0f7_0_0"/>
          <p:cNvSpPr txBox="1">
            <a:spLocks noGrp="1"/>
          </p:cNvSpPr>
          <p:nvPr>
            <p:ph type="sldNum" idx="12"/>
          </p:nvPr>
        </p:nvSpPr>
        <p:spPr>
          <a:xfrm>
            <a:off x="17754598" y="9969431"/>
            <a:ext cx="533400" cy="307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82</a:t>
            </a:fld>
            <a:endParaRPr/>
          </a:p>
        </p:txBody>
      </p:sp>
      <p:sp>
        <p:nvSpPr>
          <p:cNvPr id="11" name="Google Shape;69;p1">
            <a:extLst>
              <a:ext uri="{FF2B5EF4-FFF2-40B4-BE49-F238E27FC236}">
                <a16:creationId xmlns:a16="http://schemas.microsoft.com/office/drawing/2014/main" id="{1CDFDA71-8F2E-3043-BAC3-9FD05AEA0F04}"/>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 name="ZoneTexte 1">
            <a:extLst>
              <a:ext uri="{FF2B5EF4-FFF2-40B4-BE49-F238E27FC236}">
                <a16:creationId xmlns:a16="http://schemas.microsoft.com/office/drawing/2014/main" id="{5C755DF1-3590-A9CE-56C9-BC3993993485}"/>
              </a:ext>
            </a:extLst>
          </p:cNvPr>
          <p:cNvSpPr txBox="1"/>
          <p:nvPr/>
        </p:nvSpPr>
        <p:spPr>
          <a:xfrm>
            <a:off x="6573575" y="4325520"/>
            <a:ext cx="6492113" cy="5139869"/>
          </a:xfrm>
          <a:prstGeom prst="rect">
            <a:avLst/>
          </a:prstGeom>
          <a:noFill/>
        </p:spPr>
        <p:txBody>
          <a:bodyPr wrap="square" rtlCol="0">
            <a:spAutoFit/>
          </a:bodyPr>
          <a:lstStyle/>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1316</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Répondants</a:t>
            </a:r>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72%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Allemagne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9%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Autriche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5%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Tchéquie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3%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Pologne et Hongrie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2%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Roumanie et Bulgarie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Croatie, Slovénie et Slovaquie </a:t>
            </a:r>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475320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83</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6205710" y="4354922"/>
            <a:ext cx="5413861" cy="3785652"/>
          </a:xfrm>
          <a:prstGeom prst="rect">
            <a:avLst/>
          </a:prstGeom>
          <a:noFill/>
        </p:spPr>
        <p:txBody>
          <a:bodyPr wrap="square" rtlCol="0">
            <a:spAutoFit/>
          </a:bodyPr>
          <a:lstStyle/>
          <a:p>
            <a:pPr algn="just"/>
            <a:r>
              <a:rPr lang="fr-FR" sz="2000" dirty="0">
                <a:solidFill>
                  <a:srgbClr val="002060"/>
                </a:solidFill>
              </a:rPr>
              <a:t>Au sujet des revenus annuels nets par ménage en 2021 :</a:t>
            </a:r>
          </a:p>
          <a:p>
            <a:pPr algn="just"/>
            <a:endParaRPr lang="fr-FR" sz="2000" dirty="0">
              <a:solidFill>
                <a:srgbClr val="002060"/>
              </a:solidFill>
            </a:endParaRPr>
          </a:p>
          <a:p>
            <a:pPr marL="342900" indent="-342900" algn="just">
              <a:buFont typeface="Arial" panose="020B0604020202020204" pitchFamily="34" charset="0"/>
              <a:buChar char="•"/>
            </a:pP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14% </a:t>
            </a:r>
            <a:r>
              <a:rPr lang="fr-FR" sz="2000" dirty="0">
                <a:solidFill>
                  <a:srgbClr val="002060"/>
                </a:solidFill>
              </a:rPr>
              <a:t>gagnent moins de 18 000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24%</a:t>
            </a:r>
            <a:r>
              <a:rPr lang="fr-FR" sz="2000" dirty="0">
                <a:solidFill>
                  <a:srgbClr val="002060"/>
                </a:solidFill>
              </a:rPr>
              <a:t> gagnent entre 18 000 et 30 000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23%</a:t>
            </a:r>
            <a:r>
              <a:rPr lang="fr-FR" sz="2000" dirty="0">
                <a:solidFill>
                  <a:srgbClr val="002060"/>
                </a:solidFill>
              </a:rPr>
              <a:t> gagnent entre 30 001 et 50 000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13% </a:t>
            </a:r>
            <a:r>
              <a:rPr lang="fr-FR" sz="2000" dirty="0">
                <a:solidFill>
                  <a:srgbClr val="002060"/>
                </a:solidFill>
              </a:rPr>
              <a:t>gagnent entre 50 001 et 65 000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26% gagnent plus de 65 000 euros</a:t>
            </a:r>
          </a:p>
        </p:txBody>
      </p:sp>
      <p:sp>
        <p:nvSpPr>
          <p:cNvPr id="20" name="ZoneTexte 19">
            <a:extLst>
              <a:ext uri="{FF2B5EF4-FFF2-40B4-BE49-F238E27FC236}">
                <a16:creationId xmlns:a16="http://schemas.microsoft.com/office/drawing/2014/main" id="{49B4841F-0E58-0AC3-0CA3-56215A1F73C3}"/>
              </a:ext>
            </a:extLst>
          </p:cNvPr>
          <p:cNvSpPr txBox="1"/>
          <p:nvPr/>
        </p:nvSpPr>
        <p:spPr>
          <a:xfrm>
            <a:off x="780405" y="4861337"/>
            <a:ext cx="4282831" cy="2246769"/>
          </a:xfrm>
          <a:prstGeom prst="rect">
            <a:avLst/>
          </a:prstGeom>
          <a:noFill/>
        </p:spPr>
        <p:txBody>
          <a:bodyPr wrap="square" rtlCol="0">
            <a:spAutoFit/>
          </a:bodyPr>
          <a:lstStyle/>
          <a:p>
            <a:pPr algn="just"/>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25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rPr>
              <a:t>de ces expatriés disposent d’une autre nationalité.</a:t>
            </a:r>
          </a:p>
          <a:p>
            <a:pPr marL="171450" indent="-171450" algn="just">
              <a:buFont typeface="Arial" charset="0"/>
              <a:buChar char="•"/>
            </a:pPr>
            <a:endParaRPr lang="fr-FR" sz="2000" dirty="0">
              <a:solidFill>
                <a:srgbClr val="002060"/>
              </a:solidFill>
            </a:endParaRPr>
          </a:p>
          <a:p>
            <a:pPr marL="171450" indent="-171450" algn="just">
              <a:buFont typeface="Arial" charset="0"/>
              <a:buChar char="•"/>
            </a:pPr>
            <a:endParaRPr lang="fr-FR" sz="2000" dirty="0">
              <a:solidFill>
                <a:srgbClr val="002060"/>
              </a:solidFill>
            </a:endParaRPr>
          </a:p>
          <a:p>
            <a:pPr algn="just"/>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95,21% </a:t>
            </a:r>
            <a:r>
              <a:rPr lang="fr-FR" sz="2000" dirty="0">
                <a:solidFill>
                  <a:srgbClr val="002060"/>
                </a:solidFill>
              </a:rPr>
              <a:t>sont inscrits au registre mondial des Français établis hors de France.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ZoneTexte 20">
            <a:extLst>
              <a:ext uri="{FF2B5EF4-FFF2-40B4-BE49-F238E27FC236}">
                <a16:creationId xmlns:a16="http://schemas.microsoft.com/office/drawing/2014/main" id="{3D4E7024-11C7-7D4A-5127-80F517D20963}"/>
              </a:ext>
            </a:extLst>
          </p:cNvPr>
          <p:cNvSpPr txBox="1"/>
          <p:nvPr/>
        </p:nvSpPr>
        <p:spPr>
          <a:xfrm>
            <a:off x="12585729" y="4553560"/>
            <a:ext cx="4493285" cy="3170099"/>
          </a:xfrm>
          <a:prstGeom prst="rect">
            <a:avLst/>
          </a:prstGeom>
          <a:noFill/>
        </p:spPr>
        <p:txBody>
          <a:bodyPr wrap="square" rtlCol="0">
            <a:spAutoFit/>
          </a:bodyPr>
          <a:lstStyle/>
          <a:p>
            <a:pPr algn="just"/>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Les répondants se définissent comme Français de l’étranger principalement par leur </a:t>
            </a:r>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culture</a:t>
            </a: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 (70,52%), leur </a:t>
            </a:r>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langue</a:t>
            </a: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 (65,12%) et leur </a:t>
            </a:r>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nationalité</a:t>
            </a: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 (53,72%).</a:t>
            </a:r>
          </a:p>
          <a:p>
            <a:pPr algn="just"/>
            <a:endParaRPr lang="fr-FR" sz="2000" dirty="0">
              <a:solidFill>
                <a:srgbClr val="002060"/>
              </a:solidFill>
            </a:endParaRPr>
          </a:p>
          <a:p>
            <a:pPr algn="just"/>
            <a:endParaRPr lang="fr-FR" sz="2000" dirty="0">
              <a:solidFill>
                <a:srgbClr val="002060"/>
              </a:solidFill>
            </a:endParaRPr>
          </a:p>
          <a:p>
            <a:pPr algn="just"/>
            <a:r>
              <a:rPr lang="fr-FR" sz="2000" b="1" dirty="0">
                <a:solidFill>
                  <a:srgbClr val="002060"/>
                </a:solidFill>
              </a:rPr>
              <a:t>34</a:t>
            </a:r>
            <a:r>
              <a:rPr lang="fr-FR" sz="2000" b="1" dirty="0">
                <a:solidFill>
                  <a:srgbClr val="182360"/>
                </a:solidFill>
              </a:rPr>
              <a:t>%</a:t>
            </a:r>
            <a:r>
              <a:rPr lang="fr-FR" sz="2000" b="1" dirty="0">
                <a:solidFill>
                  <a:srgbClr val="002060"/>
                </a:solidFill>
              </a:rPr>
              <a:t> </a:t>
            </a:r>
            <a:r>
              <a:rPr lang="fr-FR" sz="2000" dirty="0">
                <a:solidFill>
                  <a:srgbClr val="002060"/>
                </a:solidFill>
              </a:rPr>
              <a:t>d’entre eux sont membres d’au moins une association locale dans leur pays de résidence.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Rectangle 1">
            <a:extLst>
              <a:ext uri="{FF2B5EF4-FFF2-40B4-BE49-F238E27FC236}">
                <a16:creationId xmlns:a16="http://schemas.microsoft.com/office/drawing/2014/main" id="{AD48A0A8-24B8-7E5F-4FCE-D8887C77339F}"/>
              </a:ext>
            </a:extLst>
          </p:cNvPr>
          <p:cNvSpPr/>
          <p:nvPr/>
        </p:nvSpPr>
        <p:spPr>
          <a:xfrm>
            <a:off x="512246"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descr="Signature contour">
            <a:extLst>
              <a:ext uri="{FF2B5EF4-FFF2-40B4-BE49-F238E27FC236}">
                <a16:creationId xmlns:a16="http://schemas.microsoft.com/office/drawing/2014/main" id="{8FDF6AE9-6474-41F2-2F90-DA21FDEDCD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7420" y="3448450"/>
            <a:ext cx="914400" cy="914400"/>
          </a:xfrm>
          <a:prstGeom prst="rect">
            <a:avLst/>
          </a:prstGeom>
        </p:spPr>
      </p:pic>
      <p:sp>
        <p:nvSpPr>
          <p:cNvPr id="23" name="Rectangle 22">
            <a:extLst>
              <a:ext uri="{FF2B5EF4-FFF2-40B4-BE49-F238E27FC236}">
                <a16:creationId xmlns:a16="http://schemas.microsoft.com/office/drawing/2014/main" id="{3B019A0D-AD23-4D71-3776-A95C1ECB3053}"/>
              </a:ext>
            </a:extLst>
          </p:cNvPr>
          <p:cNvSpPr/>
          <p:nvPr/>
        </p:nvSpPr>
        <p:spPr>
          <a:xfrm>
            <a:off x="6205710" y="3124268"/>
            <a:ext cx="541386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48F9945-1E29-76B5-3E1C-8395D45D2B7E}"/>
              </a:ext>
            </a:extLst>
          </p:cNvPr>
          <p:cNvSpPr/>
          <p:nvPr/>
        </p:nvSpPr>
        <p:spPr>
          <a:xfrm>
            <a:off x="12445578"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descr="Paie contour">
            <a:extLst>
              <a:ext uri="{FF2B5EF4-FFF2-40B4-BE49-F238E27FC236}">
                <a16:creationId xmlns:a16="http://schemas.microsoft.com/office/drawing/2014/main" id="{A3470456-F978-4C7C-1FAA-093735094F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440" y="3282395"/>
            <a:ext cx="914400" cy="914400"/>
          </a:xfrm>
          <a:prstGeom prst="rect">
            <a:avLst/>
          </a:prstGeom>
        </p:spPr>
      </p:pic>
      <p:pic>
        <p:nvPicPr>
          <p:cNvPr id="10" name="Graphique 9" descr="Globe terrestre : Asie et Australie avec un remplissage uni">
            <a:extLst>
              <a:ext uri="{FF2B5EF4-FFF2-40B4-BE49-F238E27FC236}">
                <a16:creationId xmlns:a16="http://schemas.microsoft.com/office/drawing/2014/main" id="{4C4F92E3-F0B3-8DD5-78CF-022435D80A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75172" y="3282395"/>
            <a:ext cx="914400" cy="914400"/>
          </a:xfrm>
          <a:prstGeom prst="rect">
            <a:avLst/>
          </a:prstGeom>
        </p:spPr>
      </p:pic>
      <p:sp>
        <p:nvSpPr>
          <p:cNvPr id="22" name="Google Shape;351;p11">
            <a:extLst>
              <a:ext uri="{FF2B5EF4-FFF2-40B4-BE49-F238E27FC236}">
                <a16:creationId xmlns:a16="http://schemas.microsoft.com/office/drawing/2014/main" id="{0663A513-A578-4528-77CD-BEFA4F6DE75E}"/>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Septième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0138129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84</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3210346" y="7985889"/>
            <a:ext cx="14703632" cy="1323439"/>
          </a:xfrm>
          <a:prstGeom prst="rect">
            <a:avLst/>
          </a:prstGeom>
          <a:noFill/>
        </p:spPr>
        <p:txBody>
          <a:bodyPr wrap="square" rtlCol="0">
            <a:spAutoFit/>
          </a:bodyPr>
          <a:lstStyle/>
          <a:p>
            <a:pPr algn="just"/>
            <a:endPar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endParaRPr>
          </a:p>
          <a:p>
            <a:pPr algn="just"/>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Seulement </a:t>
            </a:r>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4,79% </a:t>
            </a: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des répondants de la septième circonscription envisagent un retour en France en 2022 afin d’y installer leur résidence principale. </a:t>
            </a:r>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76,67%</a:t>
            </a: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 d’entre eux ne prévoient pas de retour et </a:t>
            </a:r>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18,54% </a:t>
            </a: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déclarent ne pas savoir. </a:t>
            </a:r>
          </a:p>
          <a:p>
            <a:pPr algn="just"/>
            <a:endParaRPr lang="fr-FR" sz="2000" dirty="0">
              <a:solidFill>
                <a:srgbClr val="002060"/>
              </a:solidFill>
            </a:endParaRPr>
          </a:p>
        </p:txBody>
      </p:sp>
      <p:sp>
        <p:nvSpPr>
          <p:cNvPr id="26" name="Rectangle 25">
            <a:extLst>
              <a:ext uri="{FF2B5EF4-FFF2-40B4-BE49-F238E27FC236}">
                <a16:creationId xmlns:a16="http://schemas.microsoft.com/office/drawing/2014/main" id="{73BFB55F-8BE7-A527-F5CA-45E8CB64DC25}"/>
              </a:ext>
            </a:extLst>
          </p:cNvPr>
          <p:cNvSpPr/>
          <p:nvPr/>
        </p:nvSpPr>
        <p:spPr>
          <a:xfrm>
            <a:off x="2365168" y="1859098"/>
            <a:ext cx="3849131" cy="307777"/>
          </a:xfrm>
          <a:prstGeom prst="rect">
            <a:avLst/>
          </a:prstGeom>
        </p:spPr>
        <p:txBody>
          <a:bodyPr wrap="none">
            <a:spAutoFit/>
          </a:bodyPr>
          <a:lstStyle/>
          <a:p>
            <a:pPr algn="ctr"/>
            <a:r>
              <a:rPr lang="fr-FR" b="1" dirty="0">
                <a:solidFill>
                  <a:schemeClr val="bg1">
                    <a:lumMod val="65000"/>
                  </a:schemeClr>
                </a:solidFill>
              </a:rPr>
              <a:t>Quelle est votre situation professionnelle ?</a:t>
            </a:r>
          </a:p>
        </p:txBody>
      </p:sp>
      <p:sp>
        <p:nvSpPr>
          <p:cNvPr id="27" name="Rectangle 26">
            <a:extLst>
              <a:ext uri="{FF2B5EF4-FFF2-40B4-BE49-F238E27FC236}">
                <a16:creationId xmlns:a16="http://schemas.microsoft.com/office/drawing/2014/main" id="{6F8DFE95-326F-53BA-1FCA-0B11819F7B6B}"/>
              </a:ext>
            </a:extLst>
          </p:cNvPr>
          <p:cNvSpPr/>
          <p:nvPr/>
        </p:nvSpPr>
        <p:spPr>
          <a:xfrm>
            <a:off x="11000891" y="1949662"/>
            <a:ext cx="4826963" cy="307777"/>
          </a:xfrm>
          <a:prstGeom prst="rect">
            <a:avLst/>
          </a:prstGeom>
        </p:spPr>
        <p:txBody>
          <a:bodyPr wrap="none">
            <a:spAutoFit/>
          </a:bodyPr>
          <a:lstStyle/>
          <a:p>
            <a:pPr algn="ctr"/>
            <a:r>
              <a:rPr lang="fr-FR" b="1" dirty="0">
                <a:solidFill>
                  <a:schemeClr val="bg1">
                    <a:lumMod val="65000"/>
                  </a:schemeClr>
                </a:solidFill>
              </a:rPr>
              <a:t>Depuis combien d'années avez-vous quitté la France ?</a:t>
            </a:r>
          </a:p>
        </p:txBody>
      </p:sp>
      <p:sp>
        <p:nvSpPr>
          <p:cNvPr id="20" name="Rectangle 19">
            <a:extLst>
              <a:ext uri="{FF2B5EF4-FFF2-40B4-BE49-F238E27FC236}">
                <a16:creationId xmlns:a16="http://schemas.microsoft.com/office/drawing/2014/main" id="{7824460F-FEAC-1A5C-A88F-339EBC37132A}"/>
              </a:ext>
            </a:extLst>
          </p:cNvPr>
          <p:cNvSpPr/>
          <p:nvPr/>
        </p:nvSpPr>
        <p:spPr>
          <a:xfrm>
            <a:off x="1016001" y="7789622"/>
            <a:ext cx="16998420" cy="16225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descr="Atterrissage contour">
            <a:extLst>
              <a:ext uri="{FF2B5EF4-FFF2-40B4-BE49-F238E27FC236}">
                <a16:creationId xmlns:a16="http://schemas.microsoft.com/office/drawing/2014/main" id="{4A55CC37-F42A-1FE3-27A0-85ACF8ACFD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227" y="7997808"/>
            <a:ext cx="1272808" cy="1272808"/>
          </a:xfrm>
          <a:prstGeom prst="rect">
            <a:avLst/>
          </a:prstGeom>
        </p:spPr>
      </p:pic>
      <p:pic>
        <p:nvPicPr>
          <p:cNvPr id="22" name="Image 21">
            <a:extLst>
              <a:ext uri="{FF2B5EF4-FFF2-40B4-BE49-F238E27FC236}">
                <a16:creationId xmlns:a16="http://schemas.microsoft.com/office/drawing/2014/main" id="{369508F4-A057-90C8-DB15-530F3BF8DFA3}"/>
              </a:ext>
            </a:extLst>
          </p:cNvPr>
          <p:cNvPicPr>
            <a:picLocks noChangeAspect="1"/>
          </p:cNvPicPr>
          <p:nvPr/>
        </p:nvPicPr>
        <p:blipFill>
          <a:blip r:embed="rId8"/>
          <a:stretch>
            <a:fillRect/>
          </a:stretch>
        </p:blipFill>
        <p:spPr>
          <a:xfrm>
            <a:off x="10228788" y="2445478"/>
            <a:ext cx="6371171" cy="4553927"/>
          </a:xfrm>
          <a:prstGeom prst="rect">
            <a:avLst/>
          </a:prstGeom>
        </p:spPr>
      </p:pic>
      <p:sp>
        <p:nvSpPr>
          <p:cNvPr id="23" name="Google Shape;351;p11">
            <a:extLst>
              <a:ext uri="{FF2B5EF4-FFF2-40B4-BE49-F238E27FC236}">
                <a16:creationId xmlns:a16="http://schemas.microsoft.com/office/drawing/2014/main" id="{BB3B6BA1-4094-0CD4-0A66-9D7EA6D5255F}"/>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Septième circonscription</a:t>
            </a:r>
            <a:endParaRPr sz="2400" b="0" i="0" u="none" strike="noStrike" cap="none" dirty="0">
              <a:solidFill>
                <a:schemeClr val="bg1"/>
              </a:solidFill>
              <a:latin typeface="Helvetica Neue"/>
              <a:ea typeface="Helvetica Neue"/>
              <a:cs typeface="Helvetica Neue"/>
              <a:sym typeface="Helvetica Neue"/>
            </a:endParaRPr>
          </a:p>
        </p:txBody>
      </p:sp>
      <p:pic>
        <p:nvPicPr>
          <p:cNvPr id="5" name="Image 4">
            <a:extLst>
              <a:ext uri="{FF2B5EF4-FFF2-40B4-BE49-F238E27FC236}">
                <a16:creationId xmlns:a16="http://schemas.microsoft.com/office/drawing/2014/main" id="{AED47A8C-7C18-59F2-7738-85FB2D3E2060}"/>
              </a:ext>
            </a:extLst>
          </p:cNvPr>
          <p:cNvPicPr>
            <a:picLocks noChangeAspect="1"/>
          </p:cNvPicPr>
          <p:nvPr/>
        </p:nvPicPr>
        <p:blipFill>
          <a:blip r:embed="rId9"/>
          <a:stretch>
            <a:fillRect/>
          </a:stretch>
        </p:blipFill>
        <p:spPr>
          <a:xfrm>
            <a:off x="135284" y="2352832"/>
            <a:ext cx="9417789" cy="4900237"/>
          </a:xfrm>
          <a:prstGeom prst="rect">
            <a:avLst/>
          </a:prstGeom>
        </p:spPr>
      </p:pic>
    </p:spTree>
    <p:extLst>
      <p:ext uri="{BB962C8B-B14F-4D97-AF65-F5344CB8AC3E}">
        <p14:creationId xmlns:p14="http://schemas.microsoft.com/office/powerpoint/2010/main" val="42592374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85</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0" name="ZoneTexte 19">
            <a:extLst>
              <a:ext uri="{FF2B5EF4-FFF2-40B4-BE49-F238E27FC236}">
                <a16:creationId xmlns:a16="http://schemas.microsoft.com/office/drawing/2014/main" id="{C0BE522D-73A8-F5D6-C379-4F23B4E18389}"/>
              </a:ext>
            </a:extLst>
          </p:cNvPr>
          <p:cNvSpPr txBox="1"/>
          <p:nvPr/>
        </p:nvSpPr>
        <p:spPr>
          <a:xfrm>
            <a:off x="10909775" y="2790201"/>
            <a:ext cx="7248177" cy="7632859"/>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principales préoccupations ressenties par les Français de la septième circonscription sont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situation internationale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42%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dérèglement climatique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35%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34%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contexte géopolitique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33% d’entre eux)</a:t>
            </a: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un changement des préoccupations depuis le baromètre de 2019. Bien que la retraite reste une des principales préoccupations, la situation internationale est devenue leur première préoccupation. De plus, le dérèglement climatique et le contexte géopolitique sont de nouvelles préoccupations.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DCC5F2DA-D194-FCD1-3578-B45EABBF65E7}"/>
              </a:ext>
            </a:extLst>
          </p:cNvPr>
          <p:cNvSpPr/>
          <p:nvPr/>
        </p:nvSpPr>
        <p:spPr>
          <a:xfrm>
            <a:off x="1080464" y="2852370"/>
            <a:ext cx="8754320" cy="338554"/>
          </a:xfrm>
          <a:prstGeom prst="rect">
            <a:avLst/>
          </a:prstGeom>
        </p:spPr>
        <p:txBody>
          <a:bodyPr wrap="none">
            <a:spAutoFit/>
          </a:bodyPr>
          <a:lstStyle/>
          <a:p>
            <a:pPr algn="ctr"/>
            <a:r>
              <a:rPr lang="fr-FR" sz="1600" b="1" dirty="0">
                <a:solidFill>
                  <a:schemeClr val="bg1">
                    <a:lumMod val="65000"/>
                  </a:schemeClr>
                </a:solidFill>
              </a:rPr>
              <a:t>Quelles sont vos principales préoccupations en tant que Français à l'étranger en 2022 ?</a:t>
            </a:r>
          </a:p>
        </p:txBody>
      </p:sp>
      <p:pic>
        <p:nvPicPr>
          <p:cNvPr id="3" name="Image 2">
            <a:extLst>
              <a:ext uri="{FF2B5EF4-FFF2-40B4-BE49-F238E27FC236}">
                <a16:creationId xmlns:a16="http://schemas.microsoft.com/office/drawing/2014/main" id="{FD203AFD-5A83-3161-C037-870E400341DC}"/>
              </a:ext>
            </a:extLst>
          </p:cNvPr>
          <p:cNvPicPr>
            <a:picLocks noChangeAspect="1"/>
          </p:cNvPicPr>
          <p:nvPr/>
        </p:nvPicPr>
        <p:blipFill>
          <a:blip r:embed="rId6"/>
          <a:stretch>
            <a:fillRect/>
          </a:stretch>
        </p:blipFill>
        <p:spPr>
          <a:xfrm>
            <a:off x="939800" y="3631176"/>
            <a:ext cx="8331200" cy="5359400"/>
          </a:xfrm>
          <a:prstGeom prst="rect">
            <a:avLst/>
          </a:prstGeom>
        </p:spPr>
      </p:pic>
      <p:sp>
        <p:nvSpPr>
          <p:cNvPr id="18" name="Google Shape;351;p11">
            <a:extLst>
              <a:ext uri="{FF2B5EF4-FFF2-40B4-BE49-F238E27FC236}">
                <a16:creationId xmlns:a16="http://schemas.microsoft.com/office/drawing/2014/main" id="{C945694E-A994-C0B1-2901-9474A601593C}"/>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Septième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0625812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86</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773657" y="2001278"/>
            <a:ext cx="1664238"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L’éducation</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741812" y="2566285"/>
            <a:ext cx="6272609" cy="8402300"/>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cette partie du baromètre, portant sur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seuls les répondants ayant des enfants ont pu répondre. Cela représentait  871 répondants.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ici que les Français appartenant à la 7</a:t>
            </a:r>
            <a:r>
              <a:rPr lang="fr-FR" sz="2000" baseline="30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ème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circonscription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accès facilité à l’université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filière bilingue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à l’étranger</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cours de français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enfants dans son pays d’accueil</a:t>
            </a:r>
            <a:endPar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remarque que les répondants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attachent plus d’importance aux critères proposés en 2022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que lors du baromètre de 2019.</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l’accès à l’université en France avait une importance moyenne de 3,94 en 2019 contre 4,39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F7931316-3FCE-F47F-C641-84383DA31832}"/>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EFA04353-E826-3739-97B1-14752CB60B42}"/>
              </a:ext>
            </a:extLst>
          </p:cNvPr>
          <p:cNvPicPr>
            <a:picLocks noChangeAspect="1"/>
          </p:cNvPicPr>
          <p:nvPr/>
        </p:nvPicPr>
        <p:blipFill>
          <a:blip r:embed="rId6"/>
          <a:stretch>
            <a:fillRect/>
          </a:stretch>
        </p:blipFill>
        <p:spPr>
          <a:xfrm>
            <a:off x="1045195" y="2883574"/>
            <a:ext cx="9572767" cy="2281964"/>
          </a:xfrm>
          <a:prstGeom prst="rect">
            <a:avLst/>
          </a:prstGeom>
        </p:spPr>
      </p:pic>
      <p:pic>
        <p:nvPicPr>
          <p:cNvPr id="10" name="Image 9">
            <a:extLst>
              <a:ext uri="{FF2B5EF4-FFF2-40B4-BE49-F238E27FC236}">
                <a16:creationId xmlns:a16="http://schemas.microsoft.com/office/drawing/2014/main" id="{C2F0A784-818B-5A0D-B2A7-4C0184671853}"/>
              </a:ext>
            </a:extLst>
          </p:cNvPr>
          <p:cNvPicPr>
            <a:picLocks noChangeAspect="1"/>
          </p:cNvPicPr>
          <p:nvPr/>
        </p:nvPicPr>
        <p:blipFill>
          <a:blip r:embed="rId7"/>
          <a:stretch>
            <a:fillRect/>
          </a:stretch>
        </p:blipFill>
        <p:spPr>
          <a:xfrm>
            <a:off x="3335273" y="8002879"/>
            <a:ext cx="4695763" cy="1945992"/>
          </a:xfrm>
          <a:prstGeom prst="rect">
            <a:avLst/>
          </a:prstGeom>
        </p:spPr>
      </p:pic>
      <p:pic>
        <p:nvPicPr>
          <p:cNvPr id="12" name="Image 11">
            <a:extLst>
              <a:ext uri="{FF2B5EF4-FFF2-40B4-BE49-F238E27FC236}">
                <a16:creationId xmlns:a16="http://schemas.microsoft.com/office/drawing/2014/main" id="{63070F08-8907-9E50-8050-14F1CBC7F547}"/>
              </a:ext>
            </a:extLst>
          </p:cNvPr>
          <p:cNvPicPr>
            <a:picLocks noChangeAspect="1"/>
          </p:cNvPicPr>
          <p:nvPr/>
        </p:nvPicPr>
        <p:blipFill>
          <a:blip r:embed="rId8"/>
          <a:stretch>
            <a:fillRect/>
          </a:stretch>
        </p:blipFill>
        <p:spPr>
          <a:xfrm>
            <a:off x="1045195" y="5392951"/>
            <a:ext cx="9572767" cy="1996307"/>
          </a:xfrm>
          <a:prstGeom prst="rect">
            <a:avLst/>
          </a:prstGeom>
        </p:spPr>
      </p:pic>
      <p:sp>
        <p:nvSpPr>
          <p:cNvPr id="26" name="Google Shape;351;p11">
            <a:extLst>
              <a:ext uri="{FF2B5EF4-FFF2-40B4-BE49-F238E27FC236}">
                <a16:creationId xmlns:a16="http://schemas.microsoft.com/office/drawing/2014/main" id="{6CA6FB69-3CAE-7570-ADAF-D7D1B05FFB8D}"/>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Septième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93143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87</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28458" y="2162335"/>
            <a:ext cx="7726795"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actions menées en direction des Français de l’étranger</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2120899" y="4299323"/>
            <a:ext cx="5228266" cy="4862870"/>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Français de l’étranger appartenant à la septième circonscription affirment qu’ils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connaissent peu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actions menées en direction des Français de l’étranger. </a:t>
            </a:r>
          </a:p>
          <a:p>
            <a:pPr lvl="1" algn="just">
              <a:lnSpc>
                <a:spcPct val="150000"/>
              </a:lnSpc>
            </a:pP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Ils connaissent en moyenne mieux les actions menées en leur faveur que dans la totalité des répondants sauf pour les actions de l’État Français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D52DFF8A-39D3-4C7D-0561-65666859E2B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3B12E02E-DFCE-C486-F5B9-45FCF34D9B69}"/>
              </a:ext>
            </a:extLst>
          </p:cNvPr>
          <p:cNvPicPr>
            <a:picLocks noChangeAspect="1"/>
          </p:cNvPicPr>
          <p:nvPr/>
        </p:nvPicPr>
        <p:blipFill>
          <a:blip r:embed="rId6"/>
          <a:stretch>
            <a:fillRect/>
          </a:stretch>
        </p:blipFill>
        <p:spPr>
          <a:xfrm>
            <a:off x="362712" y="3139330"/>
            <a:ext cx="11125200" cy="2743200"/>
          </a:xfrm>
          <a:prstGeom prst="rect">
            <a:avLst/>
          </a:prstGeom>
        </p:spPr>
      </p:pic>
      <p:pic>
        <p:nvPicPr>
          <p:cNvPr id="6" name="Image 5">
            <a:extLst>
              <a:ext uri="{FF2B5EF4-FFF2-40B4-BE49-F238E27FC236}">
                <a16:creationId xmlns:a16="http://schemas.microsoft.com/office/drawing/2014/main" id="{475E7E3A-FC64-9BA2-9FCC-C64925D93EA6}"/>
              </a:ext>
            </a:extLst>
          </p:cNvPr>
          <p:cNvPicPr>
            <a:picLocks noChangeAspect="1"/>
          </p:cNvPicPr>
          <p:nvPr/>
        </p:nvPicPr>
        <p:blipFill>
          <a:blip r:embed="rId7"/>
          <a:stretch>
            <a:fillRect/>
          </a:stretch>
        </p:blipFill>
        <p:spPr>
          <a:xfrm>
            <a:off x="745526" y="6482493"/>
            <a:ext cx="10388600" cy="2679700"/>
          </a:xfrm>
          <a:prstGeom prst="rect">
            <a:avLst/>
          </a:prstGeom>
        </p:spPr>
      </p:pic>
      <p:sp>
        <p:nvSpPr>
          <p:cNvPr id="22" name="Google Shape;351;p11">
            <a:extLst>
              <a:ext uri="{FF2B5EF4-FFF2-40B4-BE49-F238E27FC236}">
                <a16:creationId xmlns:a16="http://schemas.microsoft.com/office/drawing/2014/main" id="{C4C57D00-9D94-549A-816A-896C10EA1D49}"/>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Septième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2810489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88</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30863" y="2052797"/>
            <a:ext cx="124585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L’emploi</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786505" y="2834114"/>
            <a:ext cx="5955630" cy="7786747"/>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 le thème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l’emploi</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on constate ici que les Français appartenant à la septième circonscription attachent une importance particulière aux faits suivants: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formation professionnelle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son pays d’accueil</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Travailler à l’étranger tout en continuant à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cotiser pour la retraite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soutien à la recherche d’emploi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son pays d’accueil</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a aussi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augmenté</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depuis 2019.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l’importance moyenne de travailler à l’étranger tout en continuant à cotiser pour la retraite en France était de 3,4/5 en 2019 contre 4,14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A5458D65-D918-4292-E82B-88CF17FB98F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302EA85D-7B76-0B4E-90DB-DE43EB28A119}"/>
              </a:ext>
            </a:extLst>
          </p:cNvPr>
          <p:cNvPicPr>
            <a:picLocks noChangeAspect="1"/>
          </p:cNvPicPr>
          <p:nvPr/>
        </p:nvPicPr>
        <p:blipFill>
          <a:blip r:embed="rId6"/>
          <a:stretch>
            <a:fillRect/>
          </a:stretch>
        </p:blipFill>
        <p:spPr>
          <a:xfrm>
            <a:off x="668337" y="2675424"/>
            <a:ext cx="10600182" cy="2215125"/>
          </a:xfrm>
          <a:prstGeom prst="rect">
            <a:avLst/>
          </a:prstGeom>
        </p:spPr>
      </p:pic>
      <p:pic>
        <p:nvPicPr>
          <p:cNvPr id="7" name="Image 6">
            <a:extLst>
              <a:ext uri="{FF2B5EF4-FFF2-40B4-BE49-F238E27FC236}">
                <a16:creationId xmlns:a16="http://schemas.microsoft.com/office/drawing/2014/main" id="{BCBFDCB8-8377-9AD3-F5F5-B0F84708A0CF}"/>
              </a:ext>
            </a:extLst>
          </p:cNvPr>
          <p:cNvPicPr>
            <a:picLocks noChangeAspect="1"/>
          </p:cNvPicPr>
          <p:nvPr/>
        </p:nvPicPr>
        <p:blipFill>
          <a:blip r:embed="rId7"/>
          <a:stretch>
            <a:fillRect/>
          </a:stretch>
        </p:blipFill>
        <p:spPr>
          <a:xfrm>
            <a:off x="757627" y="5068570"/>
            <a:ext cx="10600182" cy="2203902"/>
          </a:xfrm>
          <a:prstGeom prst="rect">
            <a:avLst/>
          </a:prstGeom>
        </p:spPr>
      </p:pic>
      <p:pic>
        <p:nvPicPr>
          <p:cNvPr id="10" name="Image 9">
            <a:extLst>
              <a:ext uri="{FF2B5EF4-FFF2-40B4-BE49-F238E27FC236}">
                <a16:creationId xmlns:a16="http://schemas.microsoft.com/office/drawing/2014/main" id="{C5618B93-5E22-2B0F-26A3-6F72B3BE7F20}"/>
              </a:ext>
            </a:extLst>
          </p:cNvPr>
          <p:cNvPicPr>
            <a:picLocks noChangeAspect="1"/>
          </p:cNvPicPr>
          <p:nvPr/>
        </p:nvPicPr>
        <p:blipFill>
          <a:blip r:embed="rId8"/>
          <a:stretch>
            <a:fillRect/>
          </a:stretch>
        </p:blipFill>
        <p:spPr>
          <a:xfrm>
            <a:off x="3236150" y="7489770"/>
            <a:ext cx="5464556" cy="2295520"/>
          </a:xfrm>
          <a:prstGeom prst="rect">
            <a:avLst/>
          </a:prstGeom>
        </p:spPr>
      </p:pic>
      <p:sp>
        <p:nvSpPr>
          <p:cNvPr id="25" name="Google Shape;351;p11">
            <a:extLst>
              <a:ext uri="{FF2B5EF4-FFF2-40B4-BE49-F238E27FC236}">
                <a16:creationId xmlns:a16="http://schemas.microsoft.com/office/drawing/2014/main" id="{8ECAB8D3-5213-FC07-1536-960F64E736E5}"/>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Septième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574162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89</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56057" y="2213329"/>
            <a:ext cx="294824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prises de contact</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4" name="ZoneTexte 23">
            <a:extLst>
              <a:ext uri="{FF2B5EF4-FFF2-40B4-BE49-F238E27FC236}">
                <a16:creationId xmlns:a16="http://schemas.microsoft.com/office/drawing/2014/main" id="{662686E8-7AF5-6A11-24DB-DE601AD492C5}"/>
              </a:ext>
            </a:extLst>
          </p:cNvPr>
          <p:cNvSpPr txBox="1"/>
          <p:nvPr/>
        </p:nvSpPr>
        <p:spPr>
          <a:xfrm>
            <a:off x="12525654" y="3065240"/>
            <a:ext cx="5319685" cy="7417415"/>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accordent une très forte importance à ces trois propositions: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facilement par mail ou téléphone une administration en France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Recevoir un soutien en ligne du consulat pour ses démarches courantes</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contacter son consulat en cas de problème et être informé des évènements importants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en 2022 est proche des résultats de 2019 mais a légèrement augmenté</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800" b="1" dirty="0">
                <a:ln>
                  <a:solidFill>
                    <a:srgbClr val="001D58"/>
                  </a:solidFill>
                </a:ln>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93%</a:t>
            </a:r>
            <a:r>
              <a:rPr lang="fr-FR" sz="2800" b="1" dirty="0">
                <a:ln>
                  <a:solidFill>
                    <a:srgbClr val="001D58"/>
                  </a:solidFill>
                </a:ln>
                <a:no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ont indiqué être informés des possibilités de vote à l’étranger pour les élections présidentielles et législatives prévues en 2022. </a:t>
            </a: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Image 2">
            <a:extLst>
              <a:ext uri="{FF2B5EF4-FFF2-40B4-BE49-F238E27FC236}">
                <a16:creationId xmlns:a16="http://schemas.microsoft.com/office/drawing/2014/main" id="{4CF25BE2-D565-04DB-D5CE-9AC7C54669CF}"/>
              </a:ext>
            </a:extLst>
          </p:cNvPr>
          <p:cNvPicPr>
            <a:picLocks noChangeAspect="1"/>
          </p:cNvPicPr>
          <p:nvPr/>
        </p:nvPicPr>
        <p:blipFill>
          <a:blip r:embed="rId6"/>
          <a:stretch>
            <a:fillRect/>
          </a:stretch>
        </p:blipFill>
        <p:spPr>
          <a:xfrm>
            <a:off x="555529" y="3106443"/>
            <a:ext cx="11504138" cy="2765947"/>
          </a:xfrm>
          <a:prstGeom prst="rect">
            <a:avLst/>
          </a:prstGeom>
        </p:spPr>
      </p:pic>
      <p:pic>
        <p:nvPicPr>
          <p:cNvPr id="6" name="Image 5">
            <a:extLst>
              <a:ext uri="{FF2B5EF4-FFF2-40B4-BE49-F238E27FC236}">
                <a16:creationId xmlns:a16="http://schemas.microsoft.com/office/drawing/2014/main" id="{DA2193DE-7554-ACA1-9908-9AABA5F941ED}"/>
              </a:ext>
            </a:extLst>
          </p:cNvPr>
          <p:cNvPicPr>
            <a:picLocks noChangeAspect="1"/>
          </p:cNvPicPr>
          <p:nvPr/>
        </p:nvPicPr>
        <p:blipFill>
          <a:blip r:embed="rId7"/>
          <a:stretch>
            <a:fillRect/>
          </a:stretch>
        </p:blipFill>
        <p:spPr>
          <a:xfrm>
            <a:off x="3344535" y="6628426"/>
            <a:ext cx="5618897" cy="2652990"/>
          </a:xfrm>
          <a:prstGeom prst="rect">
            <a:avLst/>
          </a:prstGeom>
        </p:spPr>
      </p:pic>
      <p:sp>
        <p:nvSpPr>
          <p:cNvPr id="21" name="Google Shape;351;p11">
            <a:extLst>
              <a:ext uri="{FF2B5EF4-FFF2-40B4-BE49-F238E27FC236}">
                <a16:creationId xmlns:a16="http://schemas.microsoft.com/office/drawing/2014/main" id="{6DC70827-2F21-15E9-9ED5-E2BAA0527950}"/>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Septième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660255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5"/>
          <p:cNvSpPr/>
          <p:nvPr/>
        </p:nvSpPr>
        <p:spPr>
          <a:xfrm>
            <a:off x="4088670" y="3107580"/>
            <a:ext cx="3988530" cy="1918200"/>
          </a:xfrm>
          <a:prstGeom prst="rightArrow">
            <a:avLst>
              <a:gd name="adj1" fmla="val 42849"/>
              <a:gd name="adj2" fmla="val 71451"/>
            </a:avLst>
          </a:prstGeom>
          <a:solidFill>
            <a:srgbClr val="DAE5F1">
              <a:alpha val="5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p15"/>
          <p:cNvSpPr/>
          <p:nvPr/>
        </p:nvSpPr>
        <p:spPr>
          <a:xfrm>
            <a:off x="-55973" y="10020137"/>
            <a:ext cx="18399543" cy="303725"/>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 name="Google Shape;244;p15"/>
          <p:cNvSpPr txBox="1"/>
          <p:nvPr/>
        </p:nvSpPr>
        <p:spPr>
          <a:xfrm>
            <a:off x="1545309" y="751926"/>
            <a:ext cx="633548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a:solidFill>
                  <a:schemeClr val="lt1"/>
                </a:solidFill>
                <a:latin typeface="Helvetica Neue"/>
                <a:ea typeface="Helvetica Neue"/>
                <a:cs typeface="Helvetica Neue"/>
                <a:sym typeface="Helvetica Neue"/>
              </a:rPr>
              <a:t>Phase terrain</a:t>
            </a:r>
            <a:endParaRPr sz="2800" b="0" i="1" u="none" strike="noStrike" cap="none">
              <a:solidFill>
                <a:schemeClr val="lt1"/>
              </a:solidFill>
              <a:latin typeface="Helvetica Neue"/>
              <a:ea typeface="Helvetica Neue"/>
              <a:cs typeface="Helvetica Neue"/>
              <a:sym typeface="Helvetica Neue"/>
            </a:endParaRPr>
          </a:p>
        </p:txBody>
      </p:sp>
      <p:sp>
        <p:nvSpPr>
          <p:cNvPr id="245" name="Google Shape;245;p15"/>
          <p:cNvSpPr txBox="1">
            <a:spLocks noGrp="1"/>
          </p:cNvSpPr>
          <p:nvPr>
            <p:ph type="sldNum" idx="12"/>
          </p:nvPr>
        </p:nvSpPr>
        <p:spPr>
          <a:xfrm>
            <a:off x="17564461" y="10016086"/>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9</a:t>
            </a:fld>
            <a:endParaRPr/>
          </a:p>
        </p:txBody>
      </p:sp>
      <p:grpSp>
        <p:nvGrpSpPr>
          <p:cNvPr id="246" name="Google Shape;246;p15"/>
          <p:cNvGrpSpPr/>
          <p:nvPr/>
        </p:nvGrpSpPr>
        <p:grpSpPr>
          <a:xfrm>
            <a:off x="-55973" y="0"/>
            <a:ext cx="18399544" cy="1735713"/>
            <a:chOff x="36664" y="4084"/>
            <a:chExt cx="18399544" cy="1735713"/>
          </a:xfrm>
        </p:grpSpPr>
        <p:pic>
          <p:nvPicPr>
            <p:cNvPr id="247" name="Google Shape;247;p15"/>
            <p:cNvPicPr preferRelativeResize="0"/>
            <p:nvPr/>
          </p:nvPicPr>
          <p:blipFill rotWithShape="1">
            <a:blip r:embed="rId4">
              <a:alphaModFix/>
            </a:blip>
            <a:srcRect/>
            <a:stretch/>
          </p:blipFill>
          <p:spPr>
            <a:xfrm>
              <a:off x="15278134" y="227891"/>
              <a:ext cx="2828924" cy="904772"/>
            </a:xfrm>
            <a:prstGeom prst="rect">
              <a:avLst/>
            </a:prstGeom>
            <a:noFill/>
            <a:ln>
              <a:noFill/>
            </a:ln>
          </p:spPr>
        </p:pic>
        <p:pic>
          <p:nvPicPr>
            <p:cNvPr id="248" name="Google Shape;248;p15"/>
            <p:cNvPicPr preferRelativeResize="0"/>
            <p:nvPr/>
          </p:nvPicPr>
          <p:blipFill rotWithShape="1">
            <a:blip r:embed="rId5">
              <a:alphaModFix/>
            </a:blip>
            <a:srcRect b="20429"/>
            <a:stretch/>
          </p:blipFill>
          <p:spPr>
            <a:xfrm>
              <a:off x="137572" y="106062"/>
              <a:ext cx="18286095" cy="1633735"/>
            </a:xfrm>
            <a:prstGeom prst="rect">
              <a:avLst/>
            </a:prstGeom>
            <a:noFill/>
            <a:ln>
              <a:noFill/>
            </a:ln>
          </p:spPr>
        </p:pic>
        <p:sp>
          <p:nvSpPr>
            <p:cNvPr id="249" name="Google Shape;249;p15"/>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8823"/>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50" name="Google Shape;250;p15"/>
            <p:cNvPicPr preferRelativeResize="0"/>
            <p:nvPr/>
          </p:nvPicPr>
          <p:blipFill rotWithShape="1">
            <a:blip r:embed="rId4">
              <a:alphaModFix/>
            </a:blip>
            <a:srcRect/>
            <a:stretch/>
          </p:blipFill>
          <p:spPr>
            <a:xfrm>
              <a:off x="15278134" y="227891"/>
              <a:ext cx="2828924" cy="904772"/>
            </a:xfrm>
            <a:prstGeom prst="rect">
              <a:avLst/>
            </a:prstGeom>
            <a:noFill/>
            <a:ln>
              <a:noFill/>
            </a:ln>
          </p:spPr>
        </p:pic>
        <p:sp>
          <p:nvSpPr>
            <p:cNvPr id="251" name="Google Shape;251;p15"/>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253" name="Google Shape;253;p15" descr="Recherche avec un remplissage uni"/>
          <p:cNvPicPr preferRelativeResize="0"/>
          <p:nvPr/>
        </p:nvPicPr>
        <p:blipFill rotWithShape="1">
          <a:blip r:embed="rId6">
            <a:alphaModFix/>
          </a:blip>
          <a:srcRect/>
          <a:stretch/>
        </p:blipFill>
        <p:spPr>
          <a:xfrm>
            <a:off x="148910" y="104465"/>
            <a:ext cx="1631248" cy="1631248"/>
          </a:xfrm>
          <a:prstGeom prst="rect">
            <a:avLst/>
          </a:prstGeom>
          <a:noFill/>
          <a:ln>
            <a:noFill/>
          </a:ln>
        </p:spPr>
      </p:pic>
      <p:sp>
        <p:nvSpPr>
          <p:cNvPr id="254" name="Google Shape;254;p15"/>
          <p:cNvSpPr txBox="1"/>
          <p:nvPr/>
        </p:nvSpPr>
        <p:spPr>
          <a:xfrm>
            <a:off x="1798348" y="376397"/>
            <a:ext cx="6335486"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lt1"/>
                </a:solidFill>
                <a:latin typeface="Helvetica Neue"/>
                <a:ea typeface="Helvetica Neue"/>
                <a:cs typeface="Helvetica Neue"/>
                <a:sym typeface="Helvetica Neue"/>
              </a:rPr>
              <a:t>Étude quantitative</a:t>
            </a:r>
            <a:endParaRPr sz="14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Arial"/>
              <a:buNone/>
            </a:pPr>
            <a:r>
              <a:rPr lang="fr-FR" sz="2400" b="0" i="1" u="none" strike="noStrike" cap="none" dirty="0">
                <a:solidFill>
                  <a:schemeClr val="lt1"/>
                </a:solidFill>
                <a:latin typeface="Helvetica Neue"/>
                <a:ea typeface="Helvetica Neue"/>
                <a:cs typeface="Helvetica Neue"/>
                <a:sym typeface="Helvetica Neue"/>
              </a:rPr>
              <a:t>Contexte &amp; Méthodologie</a:t>
            </a:r>
            <a:endParaRPr sz="1400" b="0" i="0" u="none" strike="noStrike" cap="none" dirty="0">
              <a:solidFill>
                <a:srgbClr val="000000"/>
              </a:solidFill>
              <a:latin typeface="Helvetica Neue"/>
              <a:ea typeface="Helvetica Neue"/>
              <a:cs typeface="Helvetica Neue"/>
              <a:sym typeface="Helvetica Neue"/>
            </a:endParaRPr>
          </a:p>
        </p:txBody>
      </p:sp>
      <p:sp>
        <p:nvSpPr>
          <p:cNvPr id="255" name="Google Shape;255;p15"/>
          <p:cNvSpPr/>
          <p:nvPr/>
        </p:nvSpPr>
        <p:spPr>
          <a:xfrm>
            <a:off x="217950" y="2083825"/>
            <a:ext cx="4761900" cy="510733"/>
          </a:xfrm>
          <a:prstGeom prst="roundRect">
            <a:avLst>
              <a:gd name="adj" fmla="val 16667"/>
            </a:avLst>
          </a:prstGeom>
          <a:solidFill>
            <a:srgbClr val="DDD9C3"/>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fr-FR" sz="2400" b="0" i="0" u="none" strike="noStrike" cap="none">
                <a:solidFill>
                  <a:srgbClr val="002060"/>
                </a:solidFill>
                <a:latin typeface="Helvetica Neue"/>
                <a:ea typeface="Helvetica Neue"/>
                <a:cs typeface="Helvetica Neue"/>
                <a:sym typeface="Helvetica Neue"/>
              </a:rPr>
              <a:t>Administration du questionnaire</a:t>
            </a:r>
            <a:endParaRPr sz="2400" b="0" i="0" u="none" strike="noStrike" cap="none">
              <a:solidFill>
                <a:srgbClr val="000000"/>
              </a:solidFill>
              <a:latin typeface="Helvetica Neue"/>
              <a:ea typeface="Helvetica Neue"/>
              <a:cs typeface="Helvetica Neue"/>
              <a:sym typeface="Helvetica Neue"/>
            </a:endParaRPr>
          </a:p>
        </p:txBody>
      </p:sp>
      <p:sp>
        <p:nvSpPr>
          <p:cNvPr id="256" name="Google Shape;256;p15"/>
          <p:cNvSpPr/>
          <p:nvPr/>
        </p:nvSpPr>
        <p:spPr>
          <a:xfrm>
            <a:off x="1553226" y="2717752"/>
            <a:ext cx="2535300" cy="2489100"/>
          </a:xfrm>
          <a:prstGeom prst="ellipse">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15"/>
          <p:cNvSpPr/>
          <p:nvPr/>
        </p:nvSpPr>
        <p:spPr>
          <a:xfrm>
            <a:off x="10563848" y="3090505"/>
            <a:ext cx="3988530" cy="1918200"/>
          </a:xfrm>
          <a:prstGeom prst="rightArrow">
            <a:avLst>
              <a:gd name="adj1" fmla="val 42849"/>
              <a:gd name="adj2" fmla="val 71451"/>
            </a:avLst>
          </a:prstGeom>
          <a:solidFill>
            <a:srgbClr val="DAE5F1">
              <a:alpha val="5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 name="Google Shape;258;p15"/>
          <p:cNvSpPr txBox="1"/>
          <p:nvPr/>
        </p:nvSpPr>
        <p:spPr>
          <a:xfrm>
            <a:off x="6793147" y="5773627"/>
            <a:ext cx="5147700" cy="4708941"/>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chemeClr val="dk1"/>
              </a:buClr>
              <a:buSzPts val="1000"/>
              <a:buFont typeface="Arial"/>
              <a:buChar char="•"/>
            </a:pPr>
            <a:r>
              <a:rPr lang="fr-FR" sz="2000" b="0" i="0" u="none" strike="noStrike" cap="none" dirty="0">
                <a:solidFill>
                  <a:srgbClr val="002060"/>
                </a:solidFill>
                <a:latin typeface="Helvetica Neue"/>
                <a:ea typeface="Helvetica Neue"/>
                <a:cs typeface="Helvetica Neue"/>
                <a:sym typeface="Helvetica Neue"/>
              </a:rPr>
              <a:t>Les questionnaires ont été administrés directement par Français du Monde - </a:t>
            </a:r>
            <a:r>
              <a:rPr lang="fr-FR" sz="2000" b="0" i="0" u="none" strike="noStrike" cap="none" dirty="0" err="1">
                <a:solidFill>
                  <a:srgbClr val="002060"/>
                </a:solidFill>
                <a:latin typeface="Helvetica Neue"/>
                <a:ea typeface="Helvetica Neue"/>
                <a:cs typeface="Helvetica Neue"/>
                <a:sym typeface="Helvetica Neue"/>
              </a:rPr>
              <a:t>a</a:t>
            </a:r>
            <a:r>
              <a:rPr lang="fr-FR" sz="2000" dirty="0" err="1">
                <a:solidFill>
                  <a:srgbClr val="002060"/>
                </a:solidFill>
                <a:latin typeface="Helvetica Neue"/>
                <a:ea typeface="Helvetica Neue"/>
                <a:cs typeface="Helvetica Neue"/>
                <a:sym typeface="Helvetica Neue"/>
              </a:rPr>
              <a:t>dfe</a:t>
            </a:r>
            <a:r>
              <a:rPr lang="fr-FR" sz="2000" dirty="0">
                <a:solidFill>
                  <a:srgbClr val="002060"/>
                </a:solidFill>
                <a:latin typeface="Helvetica Neue"/>
                <a:ea typeface="Helvetica Neue"/>
                <a:cs typeface="Helvetica Neue"/>
                <a:sym typeface="Helvetica Neue"/>
              </a:rPr>
              <a:t> auprès des ressortissants français inscrits sur listes électorales consulaires, faisant partie de la base de données de l’association. </a:t>
            </a:r>
            <a:endParaRPr sz="2000" dirty="0">
              <a:solidFill>
                <a:srgbClr val="00206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None/>
            </a:pPr>
            <a:endParaRPr sz="2000" dirty="0">
              <a:solidFill>
                <a:srgbClr val="002060"/>
              </a:solidFill>
              <a:latin typeface="Helvetica Neue"/>
              <a:ea typeface="Helvetica Neue"/>
              <a:cs typeface="Helvetica Neue"/>
              <a:sym typeface="Helvetica Neue"/>
            </a:endParaRPr>
          </a:p>
          <a:p>
            <a:pPr marL="342900" marR="0" lvl="0" indent="-406400" algn="just" rtl="0">
              <a:lnSpc>
                <a:spcPct val="100000"/>
              </a:lnSpc>
              <a:spcBef>
                <a:spcPts val="0"/>
              </a:spcBef>
              <a:spcAft>
                <a:spcPts val="0"/>
              </a:spcAft>
              <a:buClr>
                <a:srgbClr val="002060"/>
              </a:buClr>
              <a:buSzPts val="2000"/>
              <a:buFont typeface="Helvetica Neue"/>
              <a:buChar char="•"/>
            </a:pPr>
            <a:r>
              <a:rPr lang="fr-FR" sz="2000" dirty="0">
                <a:solidFill>
                  <a:srgbClr val="002060"/>
                </a:solidFill>
                <a:latin typeface="Helvetica Neue"/>
                <a:ea typeface="Helvetica Neue"/>
                <a:cs typeface="Helvetica Neue"/>
                <a:sym typeface="Helvetica Neue"/>
              </a:rPr>
              <a:t>L’échantillon retenu, défini en accord avec Français du Monde - </a:t>
            </a:r>
            <a:r>
              <a:rPr lang="fr-FR" sz="2000" dirty="0" err="1">
                <a:solidFill>
                  <a:srgbClr val="002060"/>
                </a:solidFill>
                <a:latin typeface="Helvetica Neue"/>
                <a:ea typeface="Helvetica Neue"/>
                <a:cs typeface="Helvetica Neue"/>
                <a:sym typeface="Helvetica Neue"/>
              </a:rPr>
              <a:t>adfe</a:t>
            </a:r>
            <a:r>
              <a:rPr lang="fr-FR" sz="2000" dirty="0">
                <a:solidFill>
                  <a:srgbClr val="002060"/>
                </a:solidFill>
                <a:latin typeface="Helvetica Neue"/>
                <a:ea typeface="Helvetica Neue"/>
                <a:cs typeface="Helvetica Neue"/>
                <a:sym typeface="Helvetica Neue"/>
              </a:rPr>
              <a:t>, a permis de répondre aux objectifs de l’enquête.</a:t>
            </a:r>
            <a:endParaRPr sz="2000" dirty="0">
              <a:solidFill>
                <a:srgbClr val="002060"/>
              </a:solidFill>
              <a:latin typeface="Helvetica Neue"/>
              <a:ea typeface="Helvetica Neue"/>
              <a:cs typeface="Helvetica Neue"/>
              <a:sym typeface="Helvetica Neue"/>
            </a:endParaRPr>
          </a:p>
          <a:p>
            <a:pPr marL="342900" marR="0" lvl="0" indent="-279400" algn="just" rtl="0">
              <a:lnSpc>
                <a:spcPct val="100000"/>
              </a:lnSpc>
              <a:spcBef>
                <a:spcPts val="0"/>
              </a:spcBef>
              <a:spcAft>
                <a:spcPts val="0"/>
              </a:spcAft>
              <a:buClr>
                <a:schemeClr val="dk1"/>
              </a:buClr>
              <a:buSzPts val="1000"/>
              <a:buFont typeface="Arial"/>
              <a:buNone/>
            </a:pPr>
            <a:endParaRPr sz="2000" b="0" i="0" u="none" strike="noStrike" cap="none" dirty="0">
              <a:solidFill>
                <a:srgbClr val="00000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dirty="0">
              <a:solidFill>
                <a:srgbClr val="00206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dirty="0">
              <a:solidFill>
                <a:srgbClr val="002060"/>
              </a:solidFill>
              <a:latin typeface="Helvetica Neue"/>
              <a:ea typeface="Helvetica Neue"/>
              <a:cs typeface="Helvetica Neue"/>
              <a:sym typeface="Helvetica Neue"/>
            </a:endParaRPr>
          </a:p>
        </p:txBody>
      </p:sp>
      <p:sp>
        <p:nvSpPr>
          <p:cNvPr id="259" name="Google Shape;259;p15"/>
          <p:cNvSpPr txBox="1"/>
          <p:nvPr/>
        </p:nvSpPr>
        <p:spPr>
          <a:xfrm>
            <a:off x="211047" y="5835455"/>
            <a:ext cx="5656200" cy="3785611"/>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002060"/>
              </a:buClr>
              <a:buSzPts val="1000"/>
              <a:buFont typeface="Arial"/>
              <a:buChar char="•"/>
            </a:pPr>
            <a:r>
              <a:rPr lang="fr-FR" sz="2000" b="0" i="0" u="none" strike="noStrike" cap="none" dirty="0">
                <a:solidFill>
                  <a:srgbClr val="002060"/>
                </a:solidFill>
                <a:latin typeface="Helvetica Neue"/>
                <a:ea typeface="Helvetica Neue"/>
                <a:cs typeface="Helvetica Neue"/>
                <a:sym typeface="Helvetica Neue"/>
              </a:rPr>
              <a:t>Le questionnaire est l’outil permettant de récolter l’avis personnel de chaque répondant. </a:t>
            </a:r>
            <a:r>
              <a:rPr lang="fr-FR" sz="2000" dirty="0">
                <a:solidFill>
                  <a:srgbClr val="002060"/>
                </a:solidFill>
                <a:latin typeface="Helvetica Neue"/>
                <a:ea typeface="Helvetica Neue"/>
                <a:cs typeface="Helvetica Neue"/>
                <a:sym typeface="Helvetica Neue"/>
              </a:rPr>
              <a:t>Il a traité les sujets suivants : </a:t>
            </a:r>
            <a:r>
              <a:rPr lang="fr-FR" sz="1100" dirty="0">
                <a:solidFill>
                  <a:srgbClr val="002060"/>
                </a:solidFill>
              </a:rPr>
              <a:t> </a:t>
            </a:r>
            <a:r>
              <a:rPr lang="fr-FR" sz="2000" dirty="0">
                <a:solidFill>
                  <a:srgbClr val="002060"/>
                </a:solidFill>
                <a:latin typeface="Helvetica Neue"/>
                <a:ea typeface="Helvetica Neue"/>
                <a:cs typeface="Helvetica Neue"/>
                <a:sym typeface="Helvetica Neue"/>
              </a:rPr>
              <a:t>l’emploi, l’éducation, la fiscalité, la santé, la situation sanitaire liée à la Covid-19.</a:t>
            </a:r>
            <a:endParaRPr sz="2000" i="0" u="none" strike="noStrike" cap="none" dirty="0">
              <a:solidFill>
                <a:srgbClr val="00206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dirty="0">
              <a:solidFill>
                <a:srgbClr val="002060"/>
              </a:solidFill>
              <a:latin typeface="Helvetica Neue"/>
              <a:ea typeface="Helvetica Neue"/>
              <a:cs typeface="Helvetica Neue"/>
              <a:sym typeface="Helvetica Neue"/>
            </a:endParaRPr>
          </a:p>
          <a:p>
            <a:pPr marL="342900" marR="0" lvl="0" indent="-342900" algn="just" rtl="0">
              <a:lnSpc>
                <a:spcPct val="100000"/>
              </a:lnSpc>
              <a:spcBef>
                <a:spcPts val="0"/>
              </a:spcBef>
              <a:spcAft>
                <a:spcPts val="0"/>
              </a:spcAft>
              <a:buClr>
                <a:schemeClr val="dk1"/>
              </a:buClr>
              <a:buSzPts val="1000"/>
              <a:buFont typeface="Arial"/>
              <a:buChar char="•"/>
            </a:pPr>
            <a:r>
              <a:rPr lang="fr-FR" sz="2000" b="0" i="0" u="none" strike="noStrike" cap="none" dirty="0">
                <a:solidFill>
                  <a:srgbClr val="002060"/>
                </a:solidFill>
                <a:latin typeface="Helvetica Neue"/>
                <a:ea typeface="Helvetica Neue"/>
                <a:cs typeface="Helvetica Neue"/>
                <a:sym typeface="Helvetica Neue"/>
              </a:rPr>
              <a:t>Le questionnaire était composé d</a:t>
            </a:r>
            <a:r>
              <a:rPr lang="fr-FR" sz="2000" dirty="0">
                <a:solidFill>
                  <a:srgbClr val="002060"/>
                </a:solidFill>
                <a:latin typeface="Helvetica Neue"/>
                <a:ea typeface="Helvetica Neue"/>
                <a:cs typeface="Helvetica Neue"/>
                <a:sym typeface="Helvetica Neue"/>
              </a:rPr>
              <a:t>’environ</a:t>
            </a:r>
            <a:r>
              <a:rPr lang="fr-FR" sz="2000" b="0" i="0" u="none" strike="noStrike" cap="none" dirty="0">
                <a:solidFill>
                  <a:srgbClr val="002060"/>
                </a:solidFill>
                <a:latin typeface="Helvetica Neue"/>
                <a:ea typeface="Helvetica Neue"/>
                <a:cs typeface="Helvetica Neue"/>
                <a:sym typeface="Helvetica Neue"/>
              </a:rPr>
              <a:t> 3</a:t>
            </a:r>
            <a:r>
              <a:rPr lang="fr-FR" sz="2000" dirty="0">
                <a:solidFill>
                  <a:srgbClr val="002060"/>
                </a:solidFill>
                <a:latin typeface="Helvetica Neue"/>
                <a:ea typeface="Helvetica Neue"/>
                <a:cs typeface="Helvetica Neue"/>
                <a:sym typeface="Helvetica Neue"/>
              </a:rPr>
              <a:t>0</a:t>
            </a:r>
            <a:r>
              <a:rPr lang="fr-FR" sz="2000" b="0" i="0" u="none" strike="noStrike" cap="none" dirty="0">
                <a:solidFill>
                  <a:srgbClr val="002060"/>
                </a:solidFill>
                <a:latin typeface="Helvetica Neue"/>
                <a:ea typeface="Helvetica Neue"/>
                <a:cs typeface="Helvetica Neue"/>
                <a:sym typeface="Helvetica Neue"/>
              </a:rPr>
              <a:t> questions et a été administré directement </a:t>
            </a:r>
            <a:r>
              <a:rPr lang="fr-FR" sz="2000" dirty="0">
                <a:solidFill>
                  <a:srgbClr val="002060"/>
                </a:solidFill>
                <a:latin typeface="Helvetica Neue"/>
                <a:ea typeface="Helvetica Neue"/>
                <a:cs typeface="Helvetica Neue"/>
                <a:sym typeface="Helvetica Neue"/>
              </a:rPr>
              <a:t>par Français du Monde - </a:t>
            </a:r>
            <a:r>
              <a:rPr lang="fr-FR" sz="2000" dirty="0" err="1">
                <a:solidFill>
                  <a:srgbClr val="002060"/>
                </a:solidFill>
                <a:latin typeface="Helvetica Neue"/>
                <a:ea typeface="Helvetica Neue"/>
                <a:cs typeface="Helvetica Neue"/>
                <a:sym typeface="Helvetica Neue"/>
              </a:rPr>
              <a:t>adfe</a:t>
            </a:r>
            <a:r>
              <a:rPr lang="fr-FR" sz="2000" b="0" i="0" u="none" strike="noStrike" cap="none" dirty="0">
                <a:solidFill>
                  <a:srgbClr val="002060"/>
                </a:solidFill>
                <a:latin typeface="Helvetica Neue"/>
                <a:ea typeface="Helvetica Neue"/>
                <a:cs typeface="Helvetica Neue"/>
                <a:sym typeface="Helvetica Neue"/>
              </a:rPr>
              <a:t>. Chaque question a été adaptée aux informations souhaitant être tirées (NPS score, questions à choix multiples, ouvertes…).</a:t>
            </a:r>
            <a:endParaRPr sz="2000" b="0" i="0" u="none" strike="noStrike" cap="none" dirty="0">
              <a:solidFill>
                <a:srgbClr val="000000"/>
              </a:solidFill>
              <a:latin typeface="Helvetica Neue"/>
              <a:ea typeface="Helvetica Neue"/>
              <a:cs typeface="Helvetica Neue"/>
              <a:sym typeface="Helvetica Neue"/>
            </a:endParaRPr>
          </a:p>
        </p:txBody>
      </p:sp>
      <p:sp>
        <p:nvSpPr>
          <p:cNvPr id="260" name="Google Shape;260;p15"/>
          <p:cNvSpPr txBox="1"/>
          <p:nvPr/>
        </p:nvSpPr>
        <p:spPr>
          <a:xfrm>
            <a:off x="12866721" y="5462367"/>
            <a:ext cx="5147700" cy="2770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342900" marR="0" lvl="0" indent="-342900" algn="just" rtl="0">
              <a:lnSpc>
                <a:spcPct val="100000"/>
              </a:lnSpc>
              <a:spcBef>
                <a:spcPts val="0"/>
              </a:spcBef>
              <a:spcAft>
                <a:spcPts val="0"/>
              </a:spcAft>
              <a:buClr>
                <a:schemeClr val="dk1"/>
              </a:buClr>
              <a:buSzPts val="1000"/>
              <a:buFont typeface="Arial"/>
              <a:buChar char="•"/>
            </a:pPr>
            <a:r>
              <a:rPr lang="fr-FR" sz="2000" dirty="0">
                <a:solidFill>
                  <a:srgbClr val="002060"/>
                </a:solidFill>
                <a:latin typeface="Helvetica Neue"/>
                <a:ea typeface="Helvetica Neue"/>
                <a:cs typeface="Helvetica Neue"/>
                <a:sym typeface="Helvetica Neue"/>
              </a:rPr>
              <a:t>Le nombre de réponses analysées par l’intervenante principale a été de l’ordre de 12000 réponses maximum.</a:t>
            </a:r>
            <a:endParaRPr sz="2000" dirty="0">
              <a:solidFill>
                <a:srgbClr val="00206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None/>
            </a:pPr>
            <a:endParaRPr sz="2000" dirty="0">
              <a:solidFill>
                <a:srgbClr val="002060"/>
              </a:solidFill>
              <a:latin typeface="Helvetica Neue"/>
              <a:ea typeface="Helvetica Neue"/>
              <a:cs typeface="Helvetica Neue"/>
              <a:sym typeface="Helvetica Neue"/>
            </a:endParaRPr>
          </a:p>
          <a:p>
            <a:pPr marL="342900" marR="0" lvl="0" indent="-406400" algn="just" rtl="0">
              <a:lnSpc>
                <a:spcPct val="100000"/>
              </a:lnSpc>
              <a:spcBef>
                <a:spcPts val="0"/>
              </a:spcBef>
              <a:spcAft>
                <a:spcPts val="0"/>
              </a:spcAft>
              <a:buClr>
                <a:srgbClr val="002060"/>
              </a:buClr>
              <a:buSzPts val="2000"/>
              <a:buFont typeface="Helvetica Neue"/>
              <a:buChar char="•"/>
            </a:pPr>
            <a:r>
              <a:rPr lang="fr-FR" sz="2000" dirty="0">
                <a:solidFill>
                  <a:srgbClr val="002060"/>
                </a:solidFill>
                <a:latin typeface="Helvetica Neue"/>
                <a:ea typeface="Helvetica Neue"/>
                <a:cs typeface="Helvetica Neue"/>
                <a:sym typeface="Helvetica Neue"/>
              </a:rPr>
              <a:t>Les données complémentaires ont été transmises à Français du Monde - </a:t>
            </a:r>
            <a:r>
              <a:rPr lang="fr-FR" sz="2000" dirty="0" err="1">
                <a:solidFill>
                  <a:srgbClr val="002060"/>
                </a:solidFill>
                <a:latin typeface="Helvetica Neue"/>
                <a:ea typeface="Helvetica Neue"/>
                <a:cs typeface="Helvetica Neue"/>
                <a:sym typeface="Helvetica Neue"/>
              </a:rPr>
              <a:t>adfe</a:t>
            </a:r>
            <a:r>
              <a:rPr lang="fr-FR" sz="2000" dirty="0">
                <a:solidFill>
                  <a:srgbClr val="002060"/>
                </a:solidFill>
                <a:latin typeface="Helvetica Neue"/>
                <a:ea typeface="Helvetica Neue"/>
                <a:cs typeface="Helvetica Neue"/>
                <a:sym typeface="Helvetica Neue"/>
              </a:rPr>
              <a:t> s’ils désirent les exploiter par leurs soins.</a:t>
            </a:r>
            <a:endParaRPr sz="2000" dirty="0">
              <a:solidFill>
                <a:srgbClr val="002060"/>
              </a:solidFill>
              <a:latin typeface="Helvetica Neue"/>
              <a:ea typeface="Helvetica Neue"/>
              <a:cs typeface="Helvetica Neue"/>
              <a:sym typeface="Helvetica Neue"/>
            </a:endParaRPr>
          </a:p>
        </p:txBody>
      </p:sp>
      <p:sp>
        <p:nvSpPr>
          <p:cNvPr id="261" name="Google Shape;261;p15"/>
          <p:cNvSpPr/>
          <p:nvPr/>
        </p:nvSpPr>
        <p:spPr>
          <a:xfrm>
            <a:off x="8025115" y="2805096"/>
            <a:ext cx="2535300" cy="2489100"/>
          </a:xfrm>
          <a:prstGeom prst="ellipse">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15"/>
          <p:cNvSpPr/>
          <p:nvPr/>
        </p:nvSpPr>
        <p:spPr>
          <a:xfrm>
            <a:off x="14645430" y="2822121"/>
            <a:ext cx="2535300" cy="2489100"/>
          </a:xfrm>
          <a:prstGeom prst="ellipse">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15"/>
          <p:cNvSpPr txBox="1"/>
          <p:nvPr/>
        </p:nvSpPr>
        <p:spPr>
          <a:xfrm>
            <a:off x="1641949" y="3332741"/>
            <a:ext cx="2313900" cy="124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fr-FR" sz="2500" b="1" i="0" u="none" strike="noStrike" cap="none">
                <a:solidFill>
                  <a:srgbClr val="366092"/>
                </a:solidFill>
                <a:latin typeface="Helvetica Neue"/>
                <a:ea typeface="Helvetica Neue"/>
                <a:cs typeface="Helvetica Neue"/>
                <a:sym typeface="Helvetica Neue"/>
              </a:rPr>
              <a:t>Par </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fr-FR" sz="2500" b="1">
                <a:solidFill>
                  <a:srgbClr val="366092"/>
                </a:solidFill>
                <a:latin typeface="Helvetica Neue"/>
                <a:ea typeface="Helvetica Neue"/>
                <a:cs typeface="Helvetica Neue"/>
                <a:sym typeface="Helvetica Neue"/>
              </a:rPr>
              <a:t>Français du Monde - adfe</a:t>
            </a:r>
            <a:endParaRPr sz="2500" b="0" i="0" u="none" strike="noStrike" cap="none">
              <a:solidFill>
                <a:srgbClr val="000000"/>
              </a:solidFill>
              <a:latin typeface="Helvetica Neue"/>
              <a:ea typeface="Helvetica Neue"/>
              <a:cs typeface="Helvetica Neue"/>
              <a:sym typeface="Helvetica Neue"/>
            </a:endParaRPr>
          </a:p>
        </p:txBody>
      </p:sp>
      <p:sp>
        <p:nvSpPr>
          <p:cNvPr id="264" name="Google Shape;264;p15"/>
          <p:cNvSpPr txBox="1"/>
          <p:nvPr/>
        </p:nvSpPr>
        <p:spPr>
          <a:xfrm>
            <a:off x="8133834" y="3635605"/>
            <a:ext cx="2313900" cy="87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fr-FR" sz="2300" b="1">
                <a:solidFill>
                  <a:srgbClr val="366092"/>
                </a:solidFill>
                <a:latin typeface="Helvetica Neue"/>
                <a:ea typeface="Helvetica Neue"/>
                <a:cs typeface="Helvetica Neue"/>
                <a:sym typeface="Helvetica Neue"/>
              </a:rPr>
              <a:t>Ressortissants français</a:t>
            </a:r>
            <a:r>
              <a:rPr lang="fr-FR" sz="2800" b="1">
                <a:solidFill>
                  <a:srgbClr val="366092"/>
                </a:solidFill>
                <a:latin typeface="Helvetica Neue"/>
                <a:ea typeface="Helvetica Neue"/>
                <a:cs typeface="Helvetica Neue"/>
                <a:sym typeface="Helvetica Neue"/>
              </a:rPr>
              <a:t> </a:t>
            </a:r>
            <a:endParaRPr sz="2800" b="0" i="0" u="none" strike="noStrike" cap="none">
              <a:solidFill>
                <a:srgbClr val="000000"/>
              </a:solidFill>
              <a:latin typeface="Helvetica Neue"/>
              <a:ea typeface="Helvetica Neue"/>
              <a:cs typeface="Helvetica Neue"/>
              <a:sym typeface="Helvetica Neue"/>
            </a:endParaRPr>
          </a:p>
        </p:txBody>
      </p:sp>
      <p:sp>
        <p:nvSpPr>
          <p:cNvPr id="265" name="Google Shape;265;p15"/>
          <p:cNvSpPr txBox="1"/>
          <p:nvPr/>
        </p:nvSpPr>
        <p:spPr>
          <a:xfrm>
            <a:off x="14756075" y="3373964"/>
            <a:ext cx="23139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fr-FR" sz="2800" b="1" i="0" u="none" strike="noStrike" cap="none" dirty="0">
                <a:solidFill>
                  <a:srgbClr val="366092"/>
                </a:solidFill>
                <a:latin typeface="Helvetica Neue"/>
                <a:ea typeface="Helvetica Neue"/>
                <a:cs typeface="Helvetica Neue"/>
                <a:sym typeface="Helvetica Neue"/>
              </a:rPr>
              <a:t>Environ</a:t>
            </a:r>
            <a:r>
              <a:rPr lang="fr-FR" sz="2800" b="1" i="0" u="none" strike="noStrike" cap="none" dirty="0">
                <a:solidFill>
                  <a:srgbClr val="366092"/>
                </a:solidFill>
                <a:highlight>
                  <a:srgbClr val="FF0000"/>
                </a:highlight>
                <a:latin typeface="Helvetica Neue"/>
                <a:ea typeface="Helvetica Neue"/>
                <a:cs typeface="Helvetica Neue"/>
                <a:sym typeface="Helvetica Neue"/>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fr-FR" sz="2800" b="1" dirty="0">
                <a:solidFill>
                  <a:srgbClr val="366092"/>
                </a:solidFill>
                <a:latin typeface="Helvetica Neue"/>
                <a:ea typeface="Helvetica Neue"/>
                <a:cs typeface="Helvetica Neue"/>
                <a:sym typeface="Helvetica Neue"/>
              </a:rPr>
              <a:t>12000</a:t>
            </a:r>
            <a:endParaRPr sz="28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800"/>
              <a:buFont typeface="Arial"/>
              <a:buNone/>
            </a:pPr>
            <a:r>
              <a:rPr lang="fr-FR" sz="2800" b="1" i="0" u="none" strike="noStrike" cap="none" dirty="0">
                <a:solidFill>
                  <a:srgbClr val="366092"/>
                </a:solidFill>
                <a:latin typeface="Helvetica Neue"/>
                <a:ea typeface="Helvetica Neue"/>
                <a:cs typeface="Helvetica Neue"/>
                <a:sym typeface="Helvetica Neue"/>
              </a:rPr>
              <a:t>Répondants</a:t>
            </a:r>
            <a:endParaRPr sz="2800" b="0" i="0" u="none" strike="noStrike" cap="none" dirty="0">
              <a:solidFill>
                <a:srgbClr val="000000"/>
              </a:solidFill>
              <a:latin typeface="Helvetica Neue"/>
              <a:ea typeface="Helvetica Neue"/>
              <a:cs typeface="Helvetica Neue"/>
              <a:sym typeface="Helvetica Neue"/>
            </a:endParaRPr>
          </a:p>
        </p:txBody>
      </p:sp>
      <p:sp>
        <p:nvSpPr>
          <p:cNvPr id="26" name="Google Shape;69;p1">
            <a:extLst>
              <a:ext uri="{FF2B5EF4-FFF2-40B4-BE49-F238E27FC236}">
                <a16:creationId xmlns:a16="http://schemas.microsoft.com/office/drawing/2014/main" id="{5ADF4186-5C55-A940-8C76-17B7E3F61408}"/>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Tree>
  </p:cSld>
  <p:clrMapOvr>
    <a:masterClrMapping/>
  </p:clrMapOvr>
  <p:extLst>
    <p:ext uri="{6950BFC3-D8DA-4A85-94F7-54DA5524770B}">
      <p188:commentRel xmlns:p188="http://schemas.microsoft.com/office/powerpoint/2018/8/main" r:id="rId3"/>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90</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699918" y="2484108"/>
            <a:ext cx="1920719"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La COVID-19</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9" name="Rectangle 18">
            <a:extLst>
              <a:ext uri="{FF2B5EF4-FFF2-40B4-BE49-F238E27FC236}">
                <a16:creationId xmlns:a16="http://schemas.microsoft.com/office/drawing/2014/main" id="{773A32A5-A341-E114-59ED-FA0496A66C85}"/>
              </a:ext>
            </a:extLst>
          </p:cNvPr>
          <p:cNvSpPr/>
          <p:nvPr/>
        </p:nvSpPr>
        <p:spPr>
          <a:xfrm>
            <a:off x="1011093" y="3314663"/>
            <a:ext cx="4980852" cy="523220"/>
          </a:xfrm>
          <a:prstGeom prst="rect">
            <a:avLst/>
          </a:prstGeom>
        </p:spPr>
        <p:txBody>
          <a:bodyPr wrap="none">
            <a:spAutoFit/>
          </a:bodyPr>
          <a:lstStyle/>
          <a:p>
            <a:pPr algn="ctr"/>
            <a:r>
              <a:rPr lang="fr-FR" b="1" dirty="0">
                <a:solidFill>
                  <a:schemeClr val="bg1">
                    <a:lumMod val="65000"/>
                  </a:schemeClr>
                </a:solidFill>
              </a:rPr>
              <a:t>Avez-vous été suffisamment informés des </a:t>
            </a:r>
          </a:p>
          <a:p>
            <a:pPr algn="ctr"/>
            <a:r>
              <a:rPr lang="fr-FR" b="1" dirty="0">
                <a:solidFill>
                  <a:schemeClr val="bg1">
                    <a:lumMod val="65000"/>
                  </a:schemeClr>
                </a:solidFill>
              </a:rPr>
              <a:t>mesures sanitaires prises en cas d'un retour en France?</a:t>
            </a:r>
            <a:endParaRPr lang="fr-FR" b="1" dirty="0">
              <a:solidFill>
                <a:schemeClr val="bg1">
                  <a:lumMod val="65000"/>
                </a:schemeClr>
              </a:solidFill>
              <a:latin typeface="+mn-lt"/>
            </a:endParaRPr>
          </a:p>
        </p:txBody>
      </p:sp>
      <p:sp>
        <p:nvSpPr>
          <p:cNvPr id="18" name="Rectangle 17">
            <a:extLst>
              <a:ext uri="{FF2B5EF4-FFF2-40B4-BE49-F238E27FC236}">
                <a16:creationId xmlns:a16="http://schemas.microsoft.com/office/drawing/2014/main" id="{1DE183FA-F018-534D-3199-B91A2B1D1BA7}"/>
              </a:ext>
            </a:extLst>
          </p:cNvPr>
          <p:cNvSpPr/>
          <p:nvPr/>
        </p:nvSpPr>
        <p:spPr>
          <a:xfrm>
            <a:off x="9785484" y="2059309"/>
            <a:ext cx="6369052" cy="307777"/>
          </a:xfrm>
          <a:prstGeom prst="rect">
            <a:avLst/>
          </a:prstGeom>
        </p:spPr>
        <p:txBody>
          <a:bodyPr wrap="none">
            <a:spAutoFit/>
          </a:bodyPr>
          <a:lstStyle/>
          <a:p>
            <a:pPr algn="ctr"/>
            <a:r>
              <a:rPr lang="fr-FR" b="1" dirty="0">
                <a:solidFill>
                  <a:schemeClr val="bg1">
                    <a:lumMod val="65000"/>
                  </a:schemeClr>
                </a:solidFill>
              </a:rPr>
              <a:t>Comment la Covid-19 a-t-elle impacté votre vie de Français à l’étranger ?</a:t>
            </a:r>
            <a:endParaRPr lang="fr-FR" b="1" dirty="0">
              <a:solidFill>
                <a:schemeClr val="bg1">
                  <a:lumMod val="65000"/>
                </a:schemeClr>
              </a:solidFill>
              <a:latin typeface="+mn-lt"/>
            </a:endParaRPr>
          </a:p>
        </p:txBody>
      </p:sp>
      <p:sp>
        <p:nvSpPr>
          <p:cNvPr id="20" name="ZoneTexte 19">
            <a:extLst>
              <a:ext uri="{FF2B5EF4-FFF2-40B4-BE49-F238E27FC236}">
                <a16:creationId xmlns:a16="http://schemas.microsoft.com/office/drawing/2014/main" id="{6409FA2B-FD3E-D554-BA80-D2316654B780}"/>
              </a:ext>
            </a:extLst>
          </p:cNvPr>
          <p:cNvSpPr txBox="1"/>
          <p:nvPr/>
        </p:nvSpPr>
        <p:spPr>
          <a:xfrm>
            <a:off x="6675120" y="6534349"/>
            <a:ext cx="11339301" cy="3785652"/>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majorité des répondants (71,35%) estiment qu’ils ont été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suffisamment informés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mesures sanitaires prises en cas d’un retour en France.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87,54%</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répondants ont bénéficié d’une campagne de vaccination par les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autorités locales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p>
          <a:p>
            <a:pPr lvl="1" algn="just"/>
            <a:endPar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69,38%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disent ne pas avoir subi de conséquences économiques avec la COVID 19 et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25,91%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ont subi.</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 changement de mode de vie, l’impossibilité de rentrer en France, la solitude et l’isolement et la crise économique ont affecté les répondants.</a:t>
            </a: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3">
            <a:extLst>
              <a:ext uri="{FF2B5EF4-FFF2-40B4-BE49-F238E27FC236}">
                <a16:creationId xmlns:a16="http://schemas.microsoft.com/office/drawing/2014/main" id="{AFCC24CB-BA27-59C1-C052-FFAC80437566}"/>
              </a:ext>
            </a:extLst>
          </p:cNvPr>
          <p:cNvPicPr>
            <a:picLocks noChangeAspect="1"/>
          </p:cNvPicPr>
          <p:nvPr/>
        </p:nvPicPr>
        <p:blipFill>
          <a:blip r:embed="rId6"/>
          <a:stretch>
            <a:fillRect/>
          </a:stretch>
        </p:blipFill>
        <p:spPr>
          <a:xfrm>
            <a:off x="414020" y="3968949"/>
            <a:ext cx="6261100" cy="5130800"/>
          </a:xfrm>
          <a:prstGeom prst="rect">
            <a:avLst/>
          </a:prstGeom>
        </p:spPr>
      </p:pic>
      <p:pic>
        <p:nvPicPr>
          <p:cNvPr id="7" name="Image 6">
            <a:extLst>
              <a:ext uri="{FF2B5EF4-FFF2-40B4-BE49-F238E27FC236}">
                <a16:creationId xmlns:a16="http://schemas.microsoft.com/office/drawing/2014/main" id="{D5D2C61B-EB70-DD55-103B-80C1F74E2D7B}"/>
              </a:ext>
            </a:extLst>
          </p:cNvPr>
          <p:cNvPicPr>
            <a:picLocks noChangeAspect="1"/>
          </p:cNvPicPr>
          <p:nvPr/>
        </p:nvPicPr>
        <p:blipFill>
          <a:blip r:embed="rId7"/>
          <a:stretch>
            <a:fillRect/>
          </a:stretch>
        </p:blipFill>
        <p:spPr>
          <a:xfrm>
            <a:off x="9407782" y="2517574"/>
            <a:ext cx="7265880" cy="3823670"/>
          </a:xfrm>
          <a:prstGeom prst="rect">
            <a:avLst/>
          </a:prstGeom>
        </p:spPr>
      </p:pic>
      <p:sp>
        <p:nvSpPr>
          <p:cNvPr id="25" name="Google Shape;351;p11">
            <a:extLst>
              <a:ext uri="{FF2B5EF4-FFF2-40B4-BE49-F238E27FC236}">
                <a16:creationId xmlns:a16="http://schemas.microsoft.com/office/drawing/2014/main" id="{8974495D-1671-1120-8E5D-BF7F65934E11}"/>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Septième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1321181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geeecb0e0f7_0_0"/>
          <p:cNvPicPr preferRelativeResize="0"/>
          <p:nvPr/>
        </p:nvPicPr>
        <p:blipFill rotWithShape="1">
          <a:blip r:embed="rId3">
            <a:alphaModFix/>
          </a:blip>
          <a:srcRect/>
          <a:stretch/>
        </p:blipFill>
        <p:spPr>
          <a:xfrm>
            <a:off x="0" y="3"/>
            <a:ext cx="18287997" cy="10259369"/>
          </a:xfrm>
          <a:prstGeom prst="rect">
            <a:avLst/>
          </a:prstGeom>
          <a:noFill/>
          <a:ln>
            <a:noFill/>
          </a:ln>
        </p:spPr>
      </p:pic>
      <p:sp>
        <p:nvSpPr>
          <p:cNvPr id="12" name="Google Shape;98;p3">
            <a:extLst>
              <a:ext uri="{FF2B5EF4-FFF2-40B4-BE49-F238E27FC236}">
                <a16:creationId xmlns:a16="http://schemas.microsoft.com/office/drawing/2014/main" id="{388C2676-551F-1347-B85C-79BC5E4745E8}"/>
              </a:ext>
            </a:extLst>
          </p:cNvPr>
          <p:cNvSpPr/>
          <p:nvPr/>
        </p:nvSpPr>
        <p:spPr>
          <a:xfrm>
            <a:off x="234543" y="419383"/>
            <a:ext cx="18318479" cy="10288269"/>
          </a:xfrm>
          <a:custGeom>
            <a:avLst/>
            <a:gdLst/>
            <a:ahLst/>
            <a:cxnLst/>
            <a:rect l="l" t="t" r="r" b="b"/>
            <a:pathLst>
              <a:path w="18287365" h="9836785" extrusionOk="0">
                <a:moveTo>
                  <a:pt x="0" y="9836472"/>
                </a:moveTo>
                <a:lnTo>
                  <a:pt x="18287333" y="9836472"/>
                </a:lnTo>
                <a:lnTo>
                  <a:pt x="18287333" y="0"/>
                </a:lnTo>
                <a:lnTo>
                  <a:pt x="0" y="0"/>
                </a:lnTo>
                <a:lnTo>
                  <a:pt x="0" y="9836472"/>
                </a:lnTo>
                <a:close/>
              </a:path>
            </a:pathLst>
          </a:custGeom>
          <a:solidFill>
            <a:srgbClr val="00184B">
              <a:alpha val="6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999" name="Google Shape;999;geeecb0e0f7_0_0"/>
          <p:cNvPicPr preferRelativeResize="0"/>
          <p:nvPr/>
        </p:nvPicPr>
        <p:blipFill rotWithShape="1">
          <a:blip r:embed="rId4">
            <a:alphaModFix/>
          </a:blip>
          <a:srcRect/>
          <a:stretch/>
        </p:blipFill>
        <p:spPr>
          <a:xfrm>
            <a:off x="15311617" y="229537"/>
            <a:ext cx="2828924" cy="904772"/>
          </a:xfrm>
          <a:prstGeom prst="rect">
            <a:avLst/>
          </a:prstGeom>
          <a:noFill/>
          <a:ln>
            <a:noFill/>
          </a:ln>
        </p:spPr>
      </p:pic>
      <p:grpSp>
        <p:nvGrpSpPr>
          <p:cNvPr id="4" name="Groupe 3">
            <a:extLst>
              <a:ext uri="{FF2B5EF4-FFF2-40B4-BE49-F238E27FC236}">
                <a16:creationId xmlns:a16="http://schemas.microsoft.com/office/drawing/2014/main" id="{0007A36E-6F77-8DBB-1714-5CBBB54015DC}"/>
              </a:ext>
            </a:extLst>
          </p:cNvPr>
          <p:cNvGrpSpPr/>
          <p:nvPr/>
        </p:nvGrpSpPr>
        <p:grpSpPr>
          <a:xfrm>
            <a:off x="5562723" y="2223352"/>
            <a:ext cx="7193032" cy="1569660"/>
            <a:chOff x="5555101" y="1622646"/>
            <a:chExt cx="7193032" cy="1569660"/>
          </a:xfrm>
        </p:grpSpPr>
        <p:sp>
          <p:nvSpPr>
            <p:cNvPr id="3" name="Rectangle : coins arrondis 2">
              <a:extLst>
                <a:ext uri="{FF2B5EF4-FFF2-40B4-BE49-F238E27FC236}">
                  <a16:creationId xmlns:a16="http://schemas.microsoft.com/office/drawing/2014/main" id="{6B9890CE-4E43-640B-F188-B4BE1E99382C}"/>
                </a:ext>
              </a:extLst>
            </p:cNvPr>
            <p:cNvSpPr/>
            <p:nvPr/>
          </p:nvSpPr>
          <p:spPr>
            <a:xfrm>
              <a:off x="5570343" y="1622646"/>
              <a:ext cx="7177790" cy="1569660"/>
            </a:xfrm>
            <a:prstGeom prst="roundRect">
              <a:avLst/>
            </a:prstGeom>
            <a:solidFill>
              <a:srgbClr val="3D547B">
                <a:alpha val="610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0" name="Google Shape;1000;geeecb0e0f7_0_0"/>
            <p:cNvSpPr txBox="1"/>
            <p:nvPr/>
          </p:nvSpPr>
          <p:spPr>
            <a:xfrm>
              <a:off x="5555101" y="1947742"/>
              <a:ext cx="717779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7200"/>
                <a:buFont typeface="Arial"/>
                <a:buNone/>
              </a:pPr>
              <a:r>
                <a:rPr lang="fr-FR" sz="4800" b="1" i="0" u="none" strike="noStrike" cap="none" dirty="0">
                  <a:solidFill>
                    <a:schemeClr val="lt1"/>
                  </a:solidFill>
                  <a:latin typeface="Helvetica Neue"/>
                  <a:ea typeface="Helvetica Neue"/>
                  <a:cs typeface="Helvetica Neue"/>
                  <a:sym typeface="Helvetica Neue"/>
                </a:rPr>
                <a:t>8</a:t>
              </a:r>
              <a:r>
                <a:rPr lang="fr-FR" sz="4800" b="1" i="0" u="none" strike="noStrike" cap="none" baseline="30000" dirty="0">
                  <a:solidFill>
                    <a:schemeClr val="lt1"/>
                  </a:solidFill>
                  <a:latin typeface="Helvetica Neue"/>
                  <a:ea typeface="Helvetica Neue"/>
                  <a:cs typeface="Helvetica Neue"/>
                  <a:sym typeface="Helvetica Neue"/>
                </a:rPr>
                <a:t>ème</a:t>
              </a:r>
              <a:r>
                <a:rPr lang="fr-FR" sz="4800" b="1" i="0" u="none" strike="noStrike" cap="none" dirty="0">
                  <a:solidFill>
                    <a:schemeClr val="lt1"/>
                  </a:solidFill>
                  <a:latin typeface="Helvetica Neue"/>
                  <a:ea typeface="Helvetica Neue"/>
                  <a:cs typeface="Helvetica Neue"/>
                  <a:sym typeface="Helvetica Neue"/>
                </a:rPr>
                <a:t> circonscription</a:t>
              </a:r>
              <a:endParaRPr sz="1000" b="0" i="0" u="none" strike="noStrike" cap="none" dirty="0">
                <a:solidFill>
                  <a:schemeClr val="dk1"/>
                </a:solidFill>
                <a:latin typeface="Helvetica Neue"/>
                <a:ea typeface="Helvetica Neue"/>
                <a:cs typeface="Helvetica Neue"/>
                <a:sym typeface="Helvetica Neue"/>
              </a:endParaRPr>
            </a:p>
          </p:txBody>
        </p:sp>
      </p:grpSp>
      <p:sp>
        <p:nvSpPr>
          <p:cNvPr id="1001" name="Google Shape;1001;geeecb0e0f7_0_0"/>
          <p:cNvSpPr/>
          <p:nvPr/>
        </p:nvSpPr>
        <p:spPr>
          <a:xfrm>
            <a:off x="-30480" y="9969431"/>
            <a:ext cx="18331811" cy="33522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geeecb0e0f7_0_0"/>
          <p:cNvSpPr txBox="1">
            <a:spLocks noGrp="1"/>
          </p:cNvSpPr>
          <p:nvPr>
            <p:ph type="sldNum" idx="12"/>
          </p:nvPr>
        </p:nvSpPr>
        <p:spPr>
          <a:xfrm>
            <a:off x="17754598" y="9969431"/>
            <a:ext cx="533400" cy="3078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91</a:t>
            </a:fld>
            <a:endParaRPr/>
          </a:p>
        </p:txBody>
      </p:sp>
      <p:sp>
        <p:nvSpPr>
          <p:cNvPr id="11" name="Google Shape;69;p1">
            <a:extLst>
              <a:ext uri="{FF2B5EF4-FFF2-40B4-BE49-F238E27FC236}">
                <a16:creationId xmlns:a16="http://schemas.microsoft.com/office/drawing/2014/main" id="{1CDFDA71-8F2E-3043-BAC3-9FD05AEA0F04}"/>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 name="ZoneTexte 1">
            <a:extLst>
              <a:ext uri="{FF2B5EF4-FFF2-40B4-BE49-F238E27FC236}">
                <a16:creationId xmlns:a16="http://schemas.microsoft.com/office/drawing/2014/main" id="{5C755DF1-3590-A9CE-56C9-BC3993993485}"/>
              </a:ext>
            </a:extLst>
          </p:cNvPr>
          <p:cNvSpPr txBox="1"/>
          <p:nvPr/>
        </p:nvSpPr>
        <p:spPr>
          <a:xfrm>
            <a:off x="7255747" y="4166038"/>
            <a:ext cx="3776501" cy="5016758"/>
          </a:xfrm>
          <a:prstGeom prst="rect">
            <a:avLst/>
          </a:prstGeom>
          <a:noFill/>
        </p:spPr>
        <p:txBody>
          <a:bodyPr wrap="square" rtlCol="0">
            <a:spAutoFit/>
          </a:bodyPr>
          <a:lstStyle/>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859</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Répondants</a:t>
            </a:r>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endParaRP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55%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Italie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18%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Grèce</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12%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Israël</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11%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Turquie </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3% </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Malte </a:t>
            </a:r>
          </a:p>
          <a:p>
            <a:r>
              <a:rPr lang="fr-FR" sz="3200" dirty="0">
                <a:ln>
                  <a:solidFill>
                    <a:schemeClr val="bg1"/>
                  </a:solidFill>
                </a:ln>
                <a:noFill/>
                <a:latin typeface="Helvetica Neue" panose="02000503000000020004" pitchFamily="2" charset="0"/>
                <a:ea typeface="Helvetica Neue" panose="02000503000000020004" pitchFamily="2" charset="0"/>
                <a:cs typeface="Helvetica Neue" panose="02000503000000020004" pitchFamily="2" charset="0"/>
              </a:rPr>
              <a:t>1%</a:t>
            </a:r>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Chypre</a:t>
            </a:r>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ln>
                <a:solidFill>
                  <a:schemeClr val="bg1"/>
                </a:solidFill>
              </a:ln>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084781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92</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6205710" y="4354922"/>
            <a:ext cx="5413861" cy="3785652"/>
          </a:xfrm>
          <a:prstGeom prst="rect">
            <a:avLst/>
          </a:prstGeom>
          <a:noFill/>
        </p:spPr>
        <p:txBody>
          <a:bodyPr wrap="square" rtlCol="0">
            <a:spAutoFit/>
          </a:bodyPr>
          <a:lstStyle/>
          <a:p>
            <a:pPr algn="just"/>
            <a:r>
              <a:rPr lang="fr-FR" sz="2000" dirty="0">
                <a:solidFill>
                  <a:srgbClr val="002060"/>
                </a:solidFill>
              </a:rPr>
              <a:t>Au sujet des revenus annuels nets par ménage en 2021 :</a:t>
            </a:r>
          </a:p>
          <a:p>
            <a:pPr algn="just"/>
            <a:endParaRPr lang="fr-FR" sz="2000" dirty="0">
              <a:solidFill>
                <a:srgbClr val="002060"/>
              </a:solidFill>
            </a:endParaRPr>
          </a:p>
          <a:p>
            <a:pPr marL="342900" indent="-342900" algn="just">
              <a:buFont typeface="Arial" panose="020B0604020202020204" pitchFamily="34" charset="0"/>
              <a:buChar char="•"/>
            </a:pP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33% </a:t>
            </a:r>
            <a:r>
              <a:rPr lang="fr-FR" sz="2000" dirty="0">
                <a:solidFill>
                  <a:srgbClr val="002060"/>
                </a:solidFill>
              </a:rPr>
              <a:t>gagnent moins de 18 000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27%</a:t>
            </a:r>
            <a:r>
              <a:rPr lang="fr-FR" sz="2000" dirty="0">
                <a:solidFill>
                  <a:srgbClr val="002060"/>
                </a:solidFill>
              </a:rPr>
              <a:t> gagnent entre 18 000 et 30 000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21%</a:t>
            </a:r>
            <a:r>
              <a:rPr lang="fr-FR" sz="2000" dirty="0">
                <a:solidFill>
                  <a:srgbClr val="002060"/>
                </a:solidFill>
              </a:rPr>
              <a:t> gagnent entre 30 001 et 50 000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9% </a:t>
            </a:r>
            <a:r>
              <a:rPr lang="fr-FR" sz="2000" dirty="0">
                <a:solidFill>
                  <a:srgbClr val="002060"/>
                </a:solidFill>
              </a:rPr>
              <a:t>gagnent entre 50 001 et 65 000 euros</a:t>
            </a:r>
          </a:p>
          <a:p>
            <a:pPr marL="342900" indent="-342900" algn="just">
              <a:buFont typeface="Arial" panose="020B0604020202020204" pitchFamily="34" charset="0"/>
              <a:buChar char="•"/>
            </a:pPr>
            <a:endParaRPr lang="fr-FR" sz="2000" dirty="0">
              <a:solidFill>
                <a:srgbClr val="002060"/>
              </a:solidFill>
            </a:endParaRPr>
          </a:p>
          <a:p>
            <a:pPr marL="342900" indent="-342900" algn="just">
              <a:buFont typeface="Arial" panose="020B0604020202020204" pitchFamily="34" charset="0"/>
              <a:buChar char="•"/>
            </a:pPr>
            <a:r>
              <a:rPr lang="fr-FR" sz="2000" dirty="0">
                <a:solidFill>
                  <a:srgbClr val="002060"/>
                </a:solidFill>
              </a:rPr>
              <a:t>10% gagnent plus de 65 000 euros</a:t>
            </a:r>
          </a:p>
        </p:txBody>
      </p:sp>
      <p:sp>
        <p:nvSpPr>
          <p:cNvPr id="20" name="ZoneTexte 19">
            <a:extLst>
              <a:ext uri="{FF2B5EF4-FFF2-40B4-BE49-F238E27FC236}">
                <a16:creationId xmlns:a16="http://schemas.microsoft.com/office/drawing/2014/main" id="{49B4841F-0E58-0AC3-0CA3-56215A1F73C3}"/>
              </a:ext>
            </a:extLst>
          </p:cNvPr>
          <p:cNvSpPr txBox="1"/>
          <p:nvPr/>
        </p:nvSpPr>
        <p:spPr>
          <a:xfrm>
            <a:off x="780405" y="4861337"/>
            <a:ext cx="4282831" cy="2246769"/>
          </a:xfrm>
          <a:prstGeom prst="rect">
            <a:avLst/>
          </a:prstGeom>
          <a:noFill/>
        </p:spPr>
        <p:txBody>
          <a:bodyPr wrap="square" rtlCol="0">
            <a:spAutoFit/>
          </a:bodyPr>
          <a:lstStyle/>
          <a:p>
            <a:pPr algn="just"/>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48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rPr>
              <a:t>de ces expatriés disposent d’une autre nationalité.</a:t>
            </a:r>
          </a:p>
          <a:p>
            <a:pPr marL="171450" indent="-171450" algn="just">
              <a:buFont typeface="Arial" charset="0"/>
              <a:buChar char="•"/>
            </a:pPr>
            <a:endParaRPr lang="fr-FR" sz="2000" dirty="0">
              <a:solidFill>
                <a:srgbClr val="002060"/>
              </a:solidFill>
            </a:endParaRPr>
          </a:p>
          <a:p>
            <a:pPr marL="171450" indent="-171450" algn="just">
              <a:buFont typeface="Arial" charset="0"/>
              <a:buChar char="•"/>
            </a:pPr>
            <a:endParaRPr lang="fr-FR" sz="2000" dirty="0">
              <a:solidFill>
                <a:srgbClr val="002060"/>
              </a:solidFill>
            </a:endParaRPr>
          </a:p>
          <a:p>
            <a:pPr algn="just"/>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95,22% </a:t>
            </a:r>
            <a:r>
              <a:rPr lang="fr-FR" sz="2000" dirty="0">
                <a:solidFill>
                  <a:srgbClr val="002060"/>
                </a:solidFill>
              </a:rPr>
              <a:t>sont inscrits au registre mondial des Français établis hors de France.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ZoneTexte 20">
            <a:extLst>
              <a:ext uri="{FF2B5EF4-FFF2-40B4-BE49-F238E27FC236}">
                <a16:creationId xmlns:a16="http://schemas.microsoft.com/office/drawing/2014/main" id="{3D4E7024-11C7-7D4A-5127-80F517D20963}"/>
              </a:ext>
            </a:extLst>
          </p:cNvPr>
          <p:cNvSpPr txBox="1"/>
          <p:nvPr/>
        </p:nvSpPr>
        <p:spPr>
          <a:xfrm>
            <a:off x="12585729" y="4553560"/>
            <a:ext cx="4493285" cy="3170099"/>
          </a:xfrm>
          <a:prstGeom prst="rect">
            <a:avLst/>
          </a:prstGeom>
          <a:noFill/>
        </p:spPr>
        <p:txBody>
          <a:bodyPr wrap="square" rtlCol="0">
            <a:spAutoFit/>
          </a:bodyPr>
          <a:lstStyle/>
          <a:p>
            <a:pPr algn="just"/>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Les répondants se définissent comme Français de l’étranger principalement par leur </a:t>
            </a:r>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culture</a:t>
            </a: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 (69,11%), leur </a:t>
            </a:r>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langue</a:t>
            </a: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 (62,13%) et leur </a:t>
            </a:r>
            <a:r>
              <a:rPr lang="fr-FR" sz="20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nationalité</a:t>
            </a:r>
            <a:r>
              <a:rPr lang="fr-FR" sz="20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 (55,36%).</a:t>
            </a:r>
          </a:p>
          <a:p>
            <a:pPr algn="just"/>
            <a:endParaRPr lang="fr-FR" sz="2000" dirty="0">
              <a:solidFill>
                <a:srgbClr val="002060"/>
              </a:solidFill>
            </a:endParaRPr>
          </a:p>
          <a:p>
            <a:pPr algn="just"/>
            <a:endParaRPr lang="fr-FR" sz="2000" dirty="0">
              <a:solidFill>
                <a:srgbClr val="002060"/>
              </a:solidFill>
            </a:endParaRPr>
          </a:p>
          <a:p>
            <a:pPr algn="just"/>
            <a:r>
              <a:rPr lang="fr-FR" sz="2000" b="1" dirty="0">
                <a:solidFill>
                  <a:srgbClr val="002060"/>
                </a:solidFill>
              </a:rPr>
              <a:t>29</a:t>
            </a:r>
            <a:r>
              <a:rPr lang="fr-FR" sz="2000" b="1" dirty="0">
                <a:solidFill>
                  <a:srgbClr val="182360"/>
                </a:solidFill>
              </a:rPr>
              <a:t>%</a:t>
            </a:r>
            <a:r>
              <a:rPr lang="fr-FR" sz="2000" b="1" dirty="0">
                <a:solidFill>
                  <a:srgbClr val="002060"/>
                </a:solidFill>
              </a:rPr>
              <a:t> </a:t>
            </a:r>
            <a:r>
              <a:rPr lang="fr-FR" sz="2000" dirty="0">
                <a:solidFill>
                  <a:srgbClr val="002060"/>
                </a:solidFill>
              </a:rPr>
              <a:t>d’entre eux sont membres d’au moins une association locale dans leur pays de résidence.</a:t>
            </a:r>
            <a:endPar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Rectangle 1">
            <a:extLst>
              <a:ext uri="{FF2B5EF4-FFF2-40B4-BE49-F238E27FC236}">
                <a16:creationId xmlns:a16="http://schemas.microsoft.com/office/drawing/2014/main" id="{AD48A0A8-24B8-7E5F-4FCE-D8887C77339F}"/>
              </a:ext>
            </a:extLst>
          </p:cNvPr>
          <p:cNvSpPr/>
          <p:nvPr/>
        </p:nvSpPr>
        <p:spPr>
          <a:xfrm>
            <a:off x="512246"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descr="Signature contour">
            <a:extLst>
              <a:ext uri="{FF2B5EF4-FFF2-40B4-BE49-F238E27FC236}">
                <a16:creationId xmlns:a16="http://schemas.microsoft.com/office/drawing/2014/main" id="{8FDF6AE9-6474-41F2-2F90-DA21FDEDCD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7420" y="3448450"/>
            <a:ext cx="914400" cy="914400"/>
          </a:xfrm>
          <a:prstGeom prst="rect">
            <a:avLst/>
          </a:prstGeom>
        </p:spPr>
      </p:pic>
      <p:sp>
        <p:nvSpPr>
          <p:cNvPr id="23" name="Rectangle 22">
            <a:extLst>
              <a:ext uri="{FF2B5EF4-FFF2-40B4-BE49-F238E27FC236}">
                <a16:creationId xmlns:a16="http://schemas.microsoft.com/office/drawing/2014/main" id="{3B019A0D-AD23-4D71-3776-A95C1ECB3053}"/>
              </a:ext>
            </a:extLst>
          </p:cNvPr>
          <p:cNvSpPr/>
          <p:nvPr/>
        </p:nvSpPr>
        <p:spPr>
          <a:xfrm>
            <a:off x="6205710" y="3124268"/>
            <a:ext cx="541386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48F9945-1E29-76B5-3E1C-8395D45D2B7E}"/>
              </a:ext>
            </a:extLst>
          </p:cNvPr>
          <p:cNvSpPr/>
          <p:nvPr/>
        </p:nvSpPr>
        <p:spPr>
          <a:xfrm>
            <a:off x="12445578" y="3124268"/>
            <a:ext cx="4773591" cy="5330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descr="Paie contour">
            <a:extLst>
              <a:ext uri="{FF2B5EF4-FFF2-40B4-BE49-F238E27FC236}">
                <a16:creationId xmlns:a16="http://schemas.microsoft.com/office/drawing/2014/main" id="{A3470456-F978-4C7C-1FAA-093735094F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440" y="3282395"/>
            <a:ext cx="914400" cy="914400"/>
          </a:xfrm>
          <a:prstGeom prst="rect">
            <a:avLst/>
          </a:prstGeom>
        </p:spPr>
      </p:pic>
      <p:pic>
        <p:nvPicPr>
          <p:cNvPr id="10" name="Graphique 9" descr="Globe terrestre : Asie et Australie avec un remplissage uni">
            <a:extLst>
              <a:ext uri="{FF2B5EF4-FFF2-40B4-BE49-F238E27FC236}">
                <a16:creationId xmlns:a16="http://schemas.microsoft.com/office/drawing/2014/main" id="{4C4F92E3-F0B3-8DD5-78CF-022435D80A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75172" y="3282395"/>
            <a:ext cx="914400" cy="914400"/>
          </a:xfrm>
          <a:prstGeom prst="rect">
            <a:avLst/>
          </a:prstGeom>
        </p:spPr>
      </p:pic>
      <p:sp>
        <p:nvSpPr>
          <p:cNvPr id="25" name="Google Shape;351;p11">
            <a:extLst>
              <a:ext uri="{FF2B5EF4-FFF2-40B4-BE49-F238E27FC236}">
                <a16:creationId xmlns:a16="http://schemas.microsoft.com/office/drawing/2014/main" id="{F07AD154-DE6E-AC79-A317-01DC5DA94B6B}"/>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Huitième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3660810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93</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8" name="ZoneTexte 17">
            <a:extLst>
              <a:ext uri="{FF2B5EF4-FFF2-40B4-BE49-F238E27FC236}">
                <a16:creationId xmlns:a16="http://schemas.microsoft.com/office/drawing/2014/main" id="{A7AACE34-C7BF-375A-0A9F-315F2821D200}"/>
              </a:ext>
            </a:extLst>
          </p:cNvPr>
          <p:cNvSpPr txBox="1"/>
          <p:nvPr/>
        </p:nvSpPr>
        <p:spPr>
          <a:xfrm>
            <a:off x="3182731" y="8071445"/>
            <a:ext cx="14703632" cy="1384995"/>
          </a:xfrm>
          <a:prstGeom prst="rect">
            <a:avLst/>
          </a:prstGeom>
          <a:noFill/>
        </p:spPr>
        <p:txBody>
          <a:bodyPr wrap="square" rtlCol="0">
            <a:spAutoFit/>
          </a:bodyPr>
          <a:lstStyle/>
          <a:p>
            <a:pPr algn="just"/>
            <a:r>
              <a:rPr lang="fr-FR" sz="16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Seulement </a:t>
            </a:r>
            <a:r>
              <a:rPr lang="fr-FR" sz="16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4,43% </a:t>
            </a:r>
            <a:r>
              <a:rPr lang="fr-FR" sz="16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des répondants de la huitième circonscription envisagent un retour en France en 2022 afin d’y installer leur résidence principale. </a:t>
            </a:r>
            <a:r>
              <a:rPr lang="fr-FR" sz="16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72,96%</a:t>
            </a:r>
            <a:r>
              <a:rPr lang="fr-FR" sz="16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 d’entre eux ne prévoient pas de retour et </a:t>
            </a:r>
            <a:r>
              <a:rPr lang="fr-FR" sz="1600" b="1"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22,61% </a:t>
            </a:r>
            <a:r>
              <a:rPr lang="fr-FR" sz="16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déclarent ne pas savoir. </a:t>
            </a:r>
          </a:p>
          <a:p>
            <a:pPr lvl="1" algn="just"/>
            <a:endParaRPr lang="fr-FR" sz="16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600" dirty="0">
                <a:solidFill>
                  <a:srgbClr val="182360"/>
                </a:solidFill>
                <a:latin typeface="Helvetica Neue" panose="02000503000000020004" pitchFamily="2" charset="0"/>
                <a:ea typeface="Helvetica Neue" panose="02000503000000020004" pitchFamily="2" charset="0"/>
                <a:cs typeface="Helvetica Neue" panose="02000503000000020004" pitchFamily="2" charset="0"/>
              </a:rPr>
              <a:t>Les répondants souhaitant rentrer en France le font principalement pour des raisons professionnelles, des motifs familiaux ou pour leur retraite en France.</a:t>
            </a:r>
          </a:p>
          <a:p>
            <a:pPr algn="just"/>
            <a:endParaRPr lang="fr-FR" sz="2000" dirty="0">
              <a:solidFill>
                <a:srgbClr val="002060"/>
              </a:solidFill>
            </a:endParaRPr>
          </a:p>
        </p:txBody>
      </p:sp>
      <p:sp>
        <p:nvSpPr>
          <p:cNvPr id="26" name="Rectangle 25">
            <a:extLst>
              <a:ext uri="{FF2B5EF4-FFF2-40B4-BE49-F238E27FC236}">
                <a16:creationId xmlns:a16="http://schemas.microsoft.com/office/drawing/2014/main" id="{73BFB55F-8BE7-A527-F5CA-45E8CB64DC25}"/>
              </a:ext>
            </a:extLst>
          </p:cNvPr>
          <p:cNvSpPr/>
          <p:nvPr/>
        </p:nvSpPr>
        <p:spPr>
          <a:xfrm>
            <a:off x="2365168" y="1859098"/>
            <a:ext cx="3849131" cy="307777"/>
          </a:xfrm>
          <a:prstGeom prst="rect">
            <a:avLst/>
          </a:prstGeom>
        </p:spPr>
        <p:txBody>
          <a:bodyPr wrap="none">
            <a:spAutoFit/>
          </a:bodyPr>
          <a:lstStyle/>
          <a:p>
            <a:pPr algn="ctr"/>
            <a:r>
              <a:rPr lang="fr-FR" b="1" dirty="0">
                <a:solidFill>
                  <a:schemeClr val="bg1">
                    <a:lumMod val="65000"/>
                  </a:schemeClr>
                </a:solidFill>
              </a:rPr>
              <a:t>Quelle est votre situation professionnelle ?</a:t>
            </a:r>
          </a:p>
        </p:txBody>
      </p:sp>
      <p:sp>
        <p:nvSpPr>
          <p:cNvPr id="27" name="Rectangle 26">
            <a:extLst>
              <a:ext uri="{FF2B5EF4-FFF2-40B4-BE49-F238E27FC236}">
                <a16:creationId xmlns:a16="http://schemas.microsoft.com/office/drawing/2014/main" id="{6F8DFE95-326F-53BA-1FCA-0B11819F7B6B}"/>
              </a:ext>
            </a:extLst>
          </p:cNvPr>
          <p:cNvSpPr/>
          <p:nvPr/>
        </p:nvSpPr>
        <p:spPr>
          <a:xfrm>
            <a:off x="11000891" y="1949662"/>
            <a:ext cx="4826963" cy="307777"/>
          </a:xfrm>
          <a:prstGeom prst="rect">
            <a:avLst/>
          </a:prstGeom>
        </p:spPr>
        <p:txBody>
          <a:bodyPr wrap="none">
            <a:spAutoFit/>
          </a:bodyPr>
          <a:lstStyle/>
          <a:p>
            <a:pPr algn="ctr"/>
            <a:r>
              <a:rPr lang="fr-FR" b="1" dirty="0">
                <a:solidFill>
                  <a:schemeClr val="bg1">
                    <a:lumMod val="65000"/>
                  </a:schemeClr>
                </a:solidFill>
              </a:rPr>
              <a:t>Depuis combien d'années avez-vous quitté la France ?</a:t>
            </a:r>
          </a:p>
        </p:txBody>
      </p:sp>
      <p:sp>
        <p:nvSpPr>
          <p:cNvPr id="20" name="Rectangle 19">
            <a:extLst>
              <a:ext uri="{FF2B5EF4-FFF2-40B4-BE49-F238E27FC236}">
                <a16:creationId xmlns:a16="http://schemas.microsoft.com/office/drawing/2014/main" id="{7824460F-FEAC-1A5C-A88F-339EBC37132A}"/>
              </a:ext>
            </a:extLst>
          </p:cNvPr>
          <p:cNvSpPr/>
          <p:nvPr/>
        </p:nvSpPr>
        <p:spPr>
          <a:xfrm>
            <a:off x="1016001" y="7789622"/>
            <a:ext cx="16998420" cy="16225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descr="Atterrissage contour">
            <a:extLst>
              <a:ext uri="{FF2B5EF4-FFF2-40B4-BE49-F238E27FC236}">
                <a16:creationId xmlns:a16="http://schemas.microsoft.com/office/drawing/2014/main" id="{4A55CC37-F42A-1FE3-27A0-85ACF8ACFD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227" y="7997808"/>
            <a:ext cx="1272808" cy="1272808"/>
          </a:xfrm>
          <a:prstGeom prst="rect">
            <a:avLst/>
          </a:prstGeom>
        </p:spPr>
      </p:pic>
      <p:pic>
        <p:nvPicPr>
          <p:cNvPr id="25" name="Image 24">
            <a:extLst>
              <a:ext uri="{FF2B5EF4-FFF2-40B4-BE49-F238E27FC236}">
                <a16:creationId xmlns:a16="http://schemas.microsoft.com/office/drawing/2014/main" id="{2F998004-2875-AFA6-FF60-6E61CE0FE655}"/>
              </a:ext>
            </a:extLst>
          </p:cNvPr>
          <p:cNvPicPr>
            <a:picLocks noChangeAspect="1"/>
          </p:cNvPicPr>
          <p:nvPr/>
        </p:nvPicPr>
        <p:blipFill>
          <a:blip r:embed="rId8"/>
          <a:stretch>
            <a:fillRect/>
          </a:stretch>
        </p:blipFill>
        <p:spPr>
          <a:xfrm>
            <a:off x="9411804" y="2817284"/>
            <a:ext cx="8789478" cy="3744475"/>
          </a:xfrm>
          <a:prstGeom prst="rect">
            <a:avLst/>
          </a:prstGeom>
        </p:spPr>
      </p:pic>
      <p:sp>
        <p:nvSpPr>
          <p:cNvPr id="28" name="Google Shape;351;p11">
            <a:extLst>
              <a:ext uri="{FF2B5EF4-FFF2-40B4-BE49-F238E27FC236}">
                <a16:creationId xmlns:a16="http://schemas.microsoft.com/office/drawing/2014/main" id="{60AB5E2C-F563-63A3-F5E5-C8876312956E}"/>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Huitième circonscription</a:t>
            </a:r>
            <a:endParaRPr sz="2400" b="0" i="0" u="none" strike="noStrike" cap="none" dirty="0">
              <a:solidFill>
                <a:schemeClr val="bg1"/>
              </a:solidFill>
              <a:latin typeface="Helvetica Neue"/>
              <a:ea typeface="Helvetica Neue"/>
              <a:cs typeface="Helvetica Neue"/>
              <a:sym typeface="Helvetica Neue"/>
            </a:endParaRPr>
          </a:p>
        </p:txBody>
      </p:sp>
      <p:pic>
        <p:nvPicPr>
          <p:cNvPr id="4" name="Image 3">
            <a:extLst>
              <a:ext uri="{FF2B5EF4-FFF2-40B4-BE49-F238E27FC236}">
                <a16:creationId xmlns:a16="http://schemas.microsoft.com/office/drawing/2014/main" id="{0FFAA4E3-8F71-0C14-534A-244FF5C2FB0B}"/>
              </a:ext>
            </a:extLst>
          </p:cNvPr>
          <p:cNvPicPr>
            <a:picLocks noChangeAspect="1"/>
          </p:cNvPicPr>
          <p:nvPr/>
        </p:nvPicPr>
        <p:blipFill>
          <a:blip r:embed="rId9"/>
          <a:stretch>
            <a:fillRect/>
          </a:stretch>
        </p:blipFill>
        <p:spPr>
          <a:xfrm>
            <a:off x="86718" y="2271951"/>
            <a:ext cx="9490462" cy="4946658"/>
          </a:xfrm>
          <a:prstGeom prst="rect">
            <a:avLst/>
          </a:prstGeom>
        </p:spPr>
      </p:pic>
    </p:spTree>
    <p:extLst>
      <p:ext uri="{BB962C8B-B14F-4D97-AF65-F5344CB8AC3E}">
        <p14:creationId xmlns:p14="http://schemas.microsoft.com/office/powerpoint/2010/main" val="29570918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94</a:t>
            </a:fld>
            <a:endParaRPr/>
          </a:p>
        </p:txBody>
      </p:sp>
      <p:grpSp>
        <p:nvGrpSpPr>
          <p:cNvPr id="345" name="Google Shape;345;p11"/>
          <p:cNvGrpSpPr/>
          <p:nvPr/>
        </p:nvGrpSpPr>
        <p:grpSpPr>
          <a:xfrm>
            <a:off x="-55973" y="0"/>
            <a:ext cx="18399544" cy="1787595"/>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0" name="ZoneTexte 19">
            <a:extLst>
              <a:ext uri="{FF2B5EF4-FFF2-40B4-BE49-F238E27FC236}">
                <a16:creationId xmlns:a16="http://schemas.microsoft.com/office/drawing/2014/main" id="{C0BE522D-73A8-F5D6-C379-4F23B4E18389}"/>
              </a:ext>
            </a:extLst>
          </p:cNvPr>
          <p:cNvSpPr txBox="1"/>
          <p:nvPr/>
        </p:nvSpPr>
        <p:spPr>
          <a:xfrm>
            <a:off x="10904886" y="3024617"/>
            <a:ext cx="7248177" cy="7171194"/>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principales préoccupations ressenties par les Français de la huitième circonscription sont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retraite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(pour 40%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situation internationale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38%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L’accès à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assurance maladie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25%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 leurs enfants (pour 24% d’entre eux)</a:t>
            </a:r>
          </a:p>
          <a:p>
            <a:pPr marL="342900" lvl="1" indent="-342900" algn="just">
              <a:lnSpc>
                <a:spcPct val="150000"/>
              </a:lnSpc>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Assurer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revenu</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suffisant (pour 24% d’entre eux)</a:t>
            </a:r>
          </a:p>
          <a:p>
            <a:pPr marL="342900" lvl="1" indent="-342900" algn="just">
              <a:lnSpc>
                <a:spcPct val="150000"/>
              </a:lnSpc>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préoccupations sur la retraite, la santé et l’éducation étaient déjà présentes lors du baromètre de 2019. Cependant la situation internationale et s’assurer un revenu sont de nouvelles préoccupations. </a:t>
            </a:r>
          </a:p>
          <a:p>
            <a:pPr lvl="1" algn="just">
              <a:lnSpc>
                <a:spcPct val="150000"/>
              </a:lnSpc>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DCC5F2DA-D194-FCD1-3578-B45EABBF65E7}"/>
              </a:ext>
            </a:extLst>
          </p:cNvPr>
          <p:cNvSpPr/>
          <p:nvPr/>
        </p:nvSpPr>
        <p:spPr>
          <a:xfrm>
            <a:off x="1080464" y="2852370"/>
            <a:ext cx="8754320" cy="338554"/>
          </a:xfrm>
          <a:prstGeom prst="rect">
            <a:avLst/>
          </a:prstGeom>
        </p:spPr>
        <p:txBody>
          <a:bodyPr wrap="none">
            <a:spAutoFit/>
          </a:bodyPr>
          <a:lstStyle/>
          <a:p>
            <a:pPr algn="ctr"/>
            <a:r>
              <a:rPr lang="fr-FR" sz="1600" b="1" dirty="0">
                <a:solidFill>
                  <a:schemeClr val="bg1">
                    <a:lumMod val="65000"/>
                  </a:schemeClr>
                </a:solidFill>
              </a:rPr>
              <a:t>Quelles sont vos principales préoccupations en tant que Français à l'étranger en 2022 ?</a:t>
            </a:r>
          </a:p>
        </p:txBody>
      </p:sp>
      <p:pic>
        <p:nvPicPr>
          <p:cNvPr id="4" name="Image 3">
            <a:extLst>
              <a:ext uri="{FF2B5EF4-FFF2-40B4-BE49-F238E27FC236}">
                <a16:creationId xmlns:a16="http://schemas.microsoft.com/office/drawing/2014/main" id="{DABE6CC8-2921-1711-95B2-04D59C78EE7A}"/>
              </a:ext>
            </a:extLst>
          </p:cNvPr>
          <p:cNvPicPr>
            <a:picLocks noChangeAspect="1"/>
          </p:cNvPicPr>
          <p:nvPr/>
        </p:nvPicPr>
        <p:blipFill>
          <a:blip r:embed="rId6"/>
          <a:stretch>
            <a:fillRect/>
          </a:stretch>
        </p:blipFill>
        <p:spPr>
          <a:xfrm>
            <a:off x="1962297" y="3504176"/>
            <a:ext cx="8026400" cy="5486400"/>
          </a:xfrm>
          <a:prstGeom prst="rect">
            <a:avLst/>
          </a:prstGeom>
        </p:spPr>
      </p:pic>
      <p:sp>
        <p:nvSpPr>
          <p:cNvPr id="19" name="Google Shape;351;p11">
            <a:extLst>
              <a:ext uri="{FF2B5EF4-FFF2-40B4-BE49-F238E27FC236}">
                <a16:creationId xmlns:a16="http://schemas.microsoft.com/office/drawing/2014/main" id="{FD8EB434-4688-9002-12EA-C30422E044DC}"/>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Huitième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817441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95</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773657" y="2001278"/>
            <a:ext cx="1664238"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L’éducation</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741812" y="2566285"/>
            <a:ext cx="6272609" cy="8710077"/>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cette partie du baromètre, portant sur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l’éducation</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seuls les répondants ayant des enfants ont pu répondre. Cela représentait  626 répondants.</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constate ici que les Français appartenant à la 8</a:t>
            </a:r>
            <a:r>
              <a:rPr lang="fr-FR" sz="2000" baseline="30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ème</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circonscription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accès facilité à l’université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cours de français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enfants dans son pays d’accueil</a:t>
            </a:r>
            <a:endPar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Scolariser ses enfants dans 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filière bilingue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à l’étranger</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 remarque que les répondants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attachent plus d’importance aux critères proposés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2022 que lors du baromètre de 2019.</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bénéficier de cours de français pour ses enfants dans son pays d’accueil avait une importance moyenne de 3,97 en 2019 contre 4,48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F7931316-3FCE-F47F-C641-84383DA31832}"/>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8" name="Image 7">
            <a:extLst>
              <a:ext uri="{FF2B5EF4-FFF2-40B4-BE49-F238E27FC236}">
                <a16:creationId xmlns:a16="http://schemas.microsoft.com/office/drawing/2014/main" id="{36C4C75A-F9EC-2B43-7682-1FBC8237749F}"/>
              </a:ext>
            </a:extLst>
          </p:cNvPr>
          <p:cNvPicPr>
            <a:picLocks noChangeAspect="1"/>
          </p:cNvPicPr>
          <p:nvPr/>
        </p:nvPicPr>
        <p:blipFill>
          <a:blip r:embed="rId6"/>
          <a:stretch>
            <a:fillRect/>
          </a:stretch>
        </p:blipFill>
        <p:spPr>
          <a:xfrm>
            <a:off x="2916805" y="7903813"/>
            <a:ext cx="4828417" cy="2036766"/>
          </a:xfrm>
          <a:prstGeom prst="rect">
            <a:avLst/>
          </a:prstGeom>
        </p:spPr>
      </p:pic>
      <p:pic>
        <p:nvPicPr>
          <p:cNvPr id="11" name="Image 10">
            <a:extLst>
              <a:ext uri="{FF2B5EF4-FFF2-40B4-BE49-F238E27FC236}">
                <a16:creationId xmlns:a16="http://schemas.microsoft.com/office/drawing/2014/main" id="{5BB25DC8-D5FB-CBC5-0A05-572AD9A9537C}"/>
              </a:ext>
            </a:extLst>
          </p:cNvPr>
          <p:cNvPicPr>
            <a:picLocks noChangeAspect="1"/>
          </p:cNvPicPr>
          <p:nvPr/>
        </p:nvPicPr>
        <p:blipFill>
          <a:blip r:embed="rId7"/>
          <a:stretch>
            <a:fillRect/>
          </a:stretch>
        </p:blipFill>
        <p:spPr>
          <a:xfrm>
            <a:off x="534965" y="5384797"/>
            <a:ext cx="10083643" cy="2245148"/>
          </a:xfrm>
          <a:prstGeom prst="rect">
            <a:avLst/>
          </a:prstGeom>
        </p:spPr>
      </p:pic>
      <p:pic>
        <p:nvPicPr>
          <p:cNvPr id="14" name="Image 13">
            <a:extLst>
              <a:ext uri="{FF2B5EF4-FFF2-40B4-BE49-F238E27FC236}">
                <a16:creationId xmlns:a16="http://schemas.microsoft.com/office/drawing/2014/main" id="{A3DD6609-EFCE-2680-0DD4-1D770907B10E}"/>
              </a:ext>
            </a:extLst>
          </p:cNvPr>
          <p:cNvPicPr>
            <a:picLocks noChangeAspect="1"/>
          </p:cNvPicPr>
          <p:nvPr/>
        </p:nvPicPr>
        <p:blipFill>
          <a:blip r:embed="rId8"/>
          <a:stretch>
            <a:fillRect/>
          </a:stretch>
        </p:blipFill>
        <p:spPr>
          <a:xfrm>
            <a:off x="57476" y="2744595"/>
            <a:ext cx="10244752" cy="2245148"/>
          </a:xfrm>
          <a:prstGeom prst="rect">
            <a:avLst/>
          </a:prstGeom>
        </p:spPr>
      </p:pic>
      <p:sp>
        <p:nvSpPr>
          <p:cNvPr id="28" name="Google Shape;351;p11">
            <a:extLst>
              <a:ext uri="{FF2B5EF4-FFF2-40B4-BE49-F238E27FC236}">
                <a16:creationId xmlns:a16="http://schemas.microsoft.com/office/drawing/2014/main" id="{39173E43-9852-80E2-CA16-B7A2BF18D341}"/>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Huitième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613300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96</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28458" y="2162335"/>
            <a:ext cx="7726795"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actions menées en direction des Français de l’étranger</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2391397" y="4355518"/>
            <a:ext cx="5228266" cy="4093428"/>
          </a:xfrm>
          <a:prstGeom prst="rect">
            <a:avLst/>
          </a:prstGeom>
          <a:noFill/>
        </p:spPr>
        <p:txBody>
          <a:bodyPr wrap="square" rtlCol="0">
            <a:spAutoFit/>
          </a:bodyPr>
          <a:lstStyle/>
          <a:p>
            <a:pPr lvl="1" algn="just">
              <a:lnSpc>
                <a:spcPct val="150000"/>
              </a:lnSpc>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Français de l’étranger appartenant à la huitième circonscription affirment qu’ils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connaissent peu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actions menées en direction des Français de l’étranger. </a:t>
            </a:r>
          </a:p>
          <a:p>
            <a:pPr lvl="1" algn="just">
              <a:lnSpc>
                <a:spcPct val="150000"/>
              </a:lnSpc>
            </a:pP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Ils connaissent en moyenne mieux les actions menées en leur faveur que dans la totalité des répondants.</a:t>
            </a: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D52DFF8A-39D3-4C7D-0561-65666859E2B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CC308B50-A9F2-F9F9-87C0-80BA71790180}"/>
              </a:ext>
            </a:extLst>
          </p:cNvPr>
          <p:cNvPicPr>
            <a:picLocks noChangeAspect="1"/>
          </p:cNvPicPr>
          <p:nvPr/>
        </p:nvPicPr>
        <p:blipFill>
          <a:blip r:embed="rId6"/>
          <a:stretch>
            <a:fillRect/>
          </a:stretch>
        </p:blipFill>
        <p:spPr>
          <a:xfrm>
            <a:off x="267952" y="3453724"/>
            <a:ext cx="11798300" cy="2895600"/>
          </a:xfrm>
          <a:prstGeom prst="rect">
            <a:avLst/>
          </a:prstGeom>
        </p:spPr>
      </p:pic>
      <p:pic>
        <p:nvPicPr>
          <p:cNvPr id="7" name="Image 6">
            <a:extLst>
              <a:ext uri="{FF2B5EF4-FFF2-40B4-BE49-F238E27FC236}">
                <a16:creationId xmlns:a16="http://schemas.microsoft.com/office/drawing/2014/main" id="{5321ECC3-4BB7-5FE8-03CC-EF40E7E860F1}"/>
              </a:ext>
            </a:extLst>
          </p:cNvPr>
          <p:cNvPicPr>
            <a:picLocks noChangeAspect="1"/>
          </p:cNvPicPr>
          <p:nvPr/>
        </p:nvPicPr>
        <p:blipFill>
          <a:blip r:embed="rId7"/>
          <a:stretch>
            <a:fillRect/>
          </a:stretch>
        </p:blipFill>
        <p:spPr>
          <a:xfrm>
            <a:off x="285496" y="6786953"/>
            <a:ext cx="11366500" cy="2768600"/>
          </a:xfrm>
          <a:prstGeom prst="rect">
            <a:avLst/>
          </a:prstGeom>
        </p:spPr>
      </p:pic>
      <p:sp>
        <p:nvSpPr>
          <p:cNvPr id="21" name="Google Shape;351;p11">
            <a:extLst>
              <a:ext uri="{FF2B5EF4-FFF2-40B4-BE49-F238E27FC236}">
                <a16:creationId xmlns:a16="http://schemas.microsoft.com/office/drawing/2014/main" id="{2A9EC067-DBBD-5B25-8912-231E196B5540}"/>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Huitième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9452745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97</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530863" y="2052797"/>
            <a:ext cx="1245854"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L’emploi</a:t>
            </a:r>
          </a:p>
        </p:txBody>
      </p:sp>
      <p:sp>
        <p:nvSpPr>
          <p:cNvPr id="39" name="ZoneTexte 38">
            <a:extLst>
              <a:ext uri="{FF2B5EF4-FFF2-40B4-BE49-F238E27FC236}">
                <a16:creationId xmlns:a16="http://schemas.microsoft.com/office/drawing/2014/main" id="{C4FBF7AD-F21F-AD99-CF20-25FFEE05CF5F}"/>
              </a:ext>
            </a:extLst>
          </p:cNvPr>
          <p:cNvSpPr txBox="1"/>
          <p:nvPr/>
        </p:nvSpPr>
        <p:spPr>
          <a:xfrm>
            <a:off x="11786505" y="2834114"/>
            <a:ext cx="5955630" cy="8094524"/>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 le thème de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l’emploi</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on constate ici que les Français appartenant à la huitième circonscription attachent une importance particulière aux faits suivants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Travailler à l’étranger tout en continuant à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cotiser pour la retraite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France</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formation professionnelle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son pays d’accueil</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Bénéficier d’un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soutien à la recherche d’emploi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dans son pays d’accueil</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a aussi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augmenté</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depuis 2019.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exemple, l’importance moyenne de travailler à l’étranger tout en continuant à cotiser pour la retraite en France était de 3,79/5 en 2019 contre 4,47 en 2022.</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Google Shape;69;p1">
            <a:extLst>
              <a:ext uri="{FF2B5EF4-FFF2-40B4-BE49-F238E27FC236}">
                <a16:creationId xmlns:a16="http://schemas.microsoft.com/office/drawing/2014/main" id="{A5458D65-D918-4292-E82B-88CF17FB98FE}"/>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D1858AF4-8D27-FFBA-5116-285E14A525BD}"/>
              </a:ext>
            </a:extLst>
          </p:cNvPr>
          <p:cNvPicPr>
            <a:picLocks noChangeAspect="1"/>
          </p:cNvPicPr>
          <p:nvPr/>
        </p:nvPicPr>
        <p:blipFill>
          <a:blip r:embed="rId6"/>
          <a:stretch>
            <a:fillRect/>
          </a:stretch>
        </p:blipFill>
        <p:spPr>
          <a:xfrm>
            <a:off x="545865" y="2566338"/>
            <a:ext cx="10811944" cy="2302445"/>
          </a:xfrm>
          <a:prstGeom prst="rect">
            <a:avLst/>
          </a:prstGeom>
        </p:spPr>
      </p:pic>
      <p:pic>
        <p:nvPicPr>
          <p:cNvPr id="6" name="Image 5">
            <a:extLst>
              <a:ext uri="{FF2B5EF4-FFF2-40B4-BE49-F238E27FC236}">
                <a16:creationId xmlns:a16="http://schemas.microsoft.com/office/drawing/2014/main" id="{A09D04AB-19EE-ED47-7D8A-B7D7EC68603C}"/>
              </a:ext>
            </a:extLst>
          </p:cNvPr>
          <p:cNvPicPr>
            <a:picLocks noChangeAspect="1"/>
          </p:cNvPicPr>
          <p:nvPr/>
        </p:nvPicPr>
        <p:blipFill>
          <a:blip r:embed="rId7"/>
          <a:stretch>
            <a:fillRect/>
          </a:stretch>
        </p:blipFill>
        <p:spPr>
          <a:xfrm>
            <a:off x="532090" y="5046403"/>
            <a:ext cx="10811944" cy="2217313"/>
          </a:xfrm>
          <a:prstGeom prst="rect">
            <a:avLst/>
          </a:prstGeom>
        </p:spPr>
      </p:pic>
      <p:pic>
        <p:nvPicPr>
          <p:cNvPr id="9" name="Image 8">
            <a:extLst>
              <a:ext uri="{FF2B5EF4-FFF2-40B4-BE49-F238E27FC236}">
                <a16:creationId xmlns:a16="http://schemas.microsoft.com/office/drawing/2014/main" id="{72E69B9A-2691-78E7-FC40-75A0676E3800}"/>
              </a:ext>
            </a:extLst>
          </p:cNvPr>
          <p:cNvPicPr>
            <a:picLocks noChangeAspect="1"/>
          </p:cNvPicPr>
          <p:nvPr/>
        </p:nvPicPr>
        <p:blipFill>
          <a:blip r:embed="rId8"/>
          <a:stretch>
            <a:fillRect/>
          </a:stretch>
        </p:blipFill>
        <p:spPr>
          <a:xfrm>
            <a:off x="3004938" y="7533070"/>
            <a:ext cx="5955631" cy="2380079"/>
          </a:xfrm>
          <a:prstGeom prst="rect">
            <a:avLst/>
          </a:prstGeom>
        </p:spPr>
      </p:pic>
      <p:sp>
        <p:nvSpPr>
          <p:cNvPr id="24" name="Google Shape;351;p11">
            <a:extLst>
              <a:ext uri="{FF2B5EF4-FFF2-40B4-BE49-F238E27FC236}">
                <a16:creationId xmlns:a16="http://schemas.microsoft.com/office/drawing/2014/main" id="{5C2CA2B1-03D8-DA5D-F649-9AC760672C56}"/>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Huitième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8322686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98</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456057" y="2213329"/>
            <a:ext cx="2948243"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Les prises de contact</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24" name="ZoneTexte 23">
            <a:extLst>
              <a:ext uri="{FF2B5EF4-FFF2-40B4-BE49-F238E27FC236}">
                <a16:creationId xmlns:a16="http://schemas.microsoft.com/office/drawing/2014/main" id="{662686E8-7AF5-6A11-24DB-DE601AD492C5}"/>
              </a:ext>
            </a:extLst>
          </p:cNvPr>
          <p:cNvSpPr txBox="1"/>
          <p:nvPr/>
        </p:nvSpPr>
        <p:spPr>
          <a:xfrm>
            <a:off x="12525654" y="3065240"/>
            <a:ext cx="5319685" cy="7355860"/>
          </a:xfrm>
          <a:prstGeom prst="rect">
            <a:avLst/>
          </a:prstGeom>
          <a:noFill/>
        </p:spPr>
        <p:txBody>
          <a:bodyPr wrap="square" rtlCol="0">
            <a:spAutoFit/>
          </a:bodyPr>
          <a:lstStyle/>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 répondants accordent une très forte importance à ces trois propositions : </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contacter facilement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par mail ou téléphone une administration en France. </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Recevoir un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soutien en ligne du consulat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pour ses démarches courantes.</a:t>
            </a:r>
          </a:p>
          <a:p>
            <a:pPr marL="342900" lvl="1" indent="-342900" algn="just">
              <a:buFont typeface="Wingdings" pitchFamily="2" charset="2"/>
              <a:buChar char="Ø"/>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1" indent="-342900" algn="just">
              <a:buFont typeface="Wingdings" pitchFamily="2" charset="2"/>
              <a:buChar char="Ø"/>
            </a:pP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Pouvoir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contacter son consulat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cas de problème et être </a:t>
            </a:r>
            <a:r>
              <a:rPr lang="fr-FR" sz="20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informé des évènements importants</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L’importance de ces critères en 2022 est proche des résultats de 2019 mais a légèrement augmenté</a:t>
            </a:r>
          </a:p>
          <a:p>
            <a:pPr lvl="1" algn="just"/>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3200" b="1" dirty="0">
                <a:ln>
                  <a:solidFill>
                    <a:srgbClr val="001D58"/>
                  </a:solidFill>
                </a:ln>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91%</a:t>
            </a:r>
            <a:r>
              <a:rPr lang="fr-FR" sz="3200" b="1" dirty="0">
                <a:ln>
                  <a:solidFill>
                    <a:srgbClr val="001D58"/>
                  </a:solidFill>
                </a:ln>
                <a:noFill/>
                <a:latin typeface="Helvetica Neue" panose="02000503000000020004" pitchFamily="2" charset="0"/>
                <a:ea typeface="Helvetica Neue" panose="02000503000000020004" pitchFamily="2" charset="0"/>
                <a:cs typeface="Helvetica Neue" panose="02000503000000020004" pitchFamily="2" charset="0"/>
              </a:rPr>
              <a:t> </a:t>
            </a:r>
            <a: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ont indiqué être informés des possibilités de vote à l’étranger pour les élections présidentielles et législatives prévues en 2022. </a:t>
            </a:r>
            <a:br>
              <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b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2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3">
            <a:extLst>
              <a:ext uri="{FF2B5EF4-FFF2-40B4-BE49-F238E27FC236}">
                <a16:creationId xmlns:a16="http://schemas.microsoft.com/office/drawing/2014/main" id="{8E2D2BAD-6A20-A23B-6F79-A218EC762B4E}"/>
              </a:ext>
            </a:extLst>
          </p:cNvPr>
          <p:cNvPicPr>
            <a:picLocks noChangeAspect="1"/>
          </p:cNvPicPr>
          <p:nvPr/>
        </p:nvPicPr>
        <p:blipFill>
          <a:blip r:embed="rId6"/>
          <a:stretch>
            <a:fillRect/>
          </a:stretch>
        </p:blipFill>
        <p:spPr>
          <a:xfrm>
            <a:off x="457660" y="3149913"/>
            <a:ext cx="11531600" cy="2692400"/>
          </a:xfrm>
          <a:prstGeom prst="rect">
            <a:avLst/>
          </a:prstGeom>
        </p:spPr>
      </p:pic>
      <p:pic>
        <p:nvPicPr>
          <p:cNvPr id="7" name="Image 6">
            <a:extLst>
              <a:ext uri="{FF2B5EF4-FFF2-40B4-BE49-F238E27FC236}">
                <a16:creationId xmlns:a16="http://schemas.microsoft.com/office/drawing/2014/main" id="{35AB30FB-5AA9-0DCD-B31E-9006646FD7FD}"/>
              </a:ext>
            </a:extLst>
          </p:cNvPr>
          <p:cNvPicPr>
            <a:picLocks noChangeAspect="1"/>
          </p:cNvPicPr>
          <p:nvPr/>
        </p:nvPicPr>
        <p:blipFill>
          <a:blip r:embed="rId7"/>
          <a:stretch>
            <a:fillRect/>
          </a:stretch>
        </p:blipFill>
        <p:spPr>
          <a:xfrm>
            <a:off x="3600910" y="6623792"/>
            <a:ext cx="5245100" cy="2667000"/>
          </a:xfrm>
          <a:prstGeom prst="rect">
            <a:avLst/>
          </a:prstGeom>
        </p:spPr>
      </p:pic>
      <p:sp>
        <p:nvSpPr>
          <p:cNvPr id="22" name="Google Shape;351;p11">
            <a:extLst>
              <a:ext uri="{FF2B5EF4-FFF2-40B4-BE49-F238E27FC236}">
                <a16:creationId xmlns:a16="http://schemas.microsoft.com/office/drawing/2014/main" id="{899406E1-533F-B65F-E6DA-465FE79D3868}"/>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Huitième circonscription</a:t>
            </a:r>
            <a:endParaRPr sz="2400" b="0" i="0" u="none" strike="noStrike" cap="none"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1077079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1"/>
          <p:cNvSpPr/>
          <p:nvPr/>
        </p:nvSpPr>
        <p:spPr>
          <a:xfrm>
            <a:off x="-55972" y="10037452"/>
            <a:ext cx="18367010" cy="307777"/>
          </a:xfrm>
          <a:custGeom>
            <a:avLst/>
            <a:gdLst/>
            <a:ahLst/>
            <a:cxnLst/>
            <a:rect l="l" t="t" r="r" b="b"/>
            <a:pathLst>
              <a:path w="18286095" h="451484" extrusionOk="0">
                <a:moveTo>
                  <a:pt x="18285594" y="451422"/>
                </a:moveTo>
                <a:lnTo>
                  <a:pt x="0" y="451422"/>
                </a:lnTo>
                <a:lnTo>
                  <a:pt x="0" y="0"/>
                </a:lnTo>
                <a:lnTo>
                  <a:pt x="18285594" y="0"/>
                </a:lnTo>
                <a:lnTo>
                  <a:pt x="18285594" y="451422"/>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1"/>
          <p:cNvSpPr txBox="1">
            <a:spLocks noGrp="1"/>
          </p:cNvSpPr>
          <p:nvPr>
            <p:ph type="sldNum" idx="12"/>
          </p:nvPr>
        </p:nvSpPr>
        <p:spPr>
          <a:xfrm>
            <a:off x="17619663" y="10029348"/>
            <a:ext cx="533400" cy="307777"/>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2000"/>
              <a:buNone/>
            </a:pPr>
            <a:fld id="{00000000-1234-1234-1234-123412341234}" type="slidenum">
              <a:rPr lang="fr-FR"/>
              <a:t>99</a:t>
            </a:fld>
            <a:endParaRPr/>
          </a:p>
        </p:txBody>
      </p:sp>
      <p:grpSp>
        <p:nvGrpSpPr>
          <p:cNvPr id="345" name="Google Shape;345;p11"/>
          <p:cNvGrpSpPr/>
          <p:nvPr/>
        </p:nvGrpSpPr>
        <p:grpSpPr>
          <a:xfrm>
            <a:off x="-55973" y="0"/>
            <a:ext cx="18399544" cy="1735713"/>
            <a:chOff x="36664" y="4084"/>
            <a:chExt cx="18399544" cy="1735713"/>
          </a:xfrm>
        </p:grpSpPr>
        <p:pic>
          <p:nvPicPr>
            <p:cNvPr id="346" name="Google Shape;346;p11"/>
            <p:cNvPicPr preferRelativeResize="0"/>
            <p:nvPr/>
          </p:nvPicPr>
          <p:blipFill rotWithShape="1">
            <a:blip r:embed="rId3">
              <a:alphaModFix/>
            </a:blip>
            <a:srcRect/>
            <a:stretch/>
          </p:blipFill>
          <p:spPr>
            <a:xfrm>
              <a:off x="15278134" y="227891"/>
              <a:ext cx="2828924" cy="904772"/>
            </a:xfrm>
            <a:prstGeom prst="rect">
              <a:avLst/>
            </a:prstGeom>
            <a:noFill/>
            <a:ln>
              <a:noFill/>
            </a:ln>
          </p:spPr>
        </p:pic>
        <p:pic>
          <p:nvPicPr>
            <p:cNvPr id="347" name="Google Shape;347;p11"/>
            <p:cNvPicPr preferRelativeResize="0"/>
            <p:nvPr/>
          </p:nvPicPr>
          <p:blipFill rotWithShape="1">
            <a:blip r:embed="rId4">
              <a:alphaModFix/>
            </a:blip>
            <a:srcRect b="20429"/>
            <a:stretch/>
          </p:blipFill>
          <p:spPr>
            <a:xfrm>
              <a:off x="137572" y="106062"/>
              <a:ext cx="18286095" cy="1633735"/>
            </a:xfrm>
            <a:prstGeom prst="rect">
              <a:avLst/>
            </a:prstGeom>
            <a:noFill/>
            <a:ln>
              <a:noFill/>
            </a:ln>
          </p:spPr>
        </p:pic>
        <p:sp>
          <p:nvSpPr>
            <p:cNvPr id="348" name="Google Shape;348;p11"/>
            <p:cNvSpPr/>
            <p:nvPr/>
          </p:nvSpPr>
          <p:spPr>
            <a:xfrm>
              <a:off x="150113" y="92800"/>
              <a:ext cx="18286095" cy="1646997"/>
            </a:xfrm>
            <a:custGeom>
              <a:avLst/>
              <a:gdLst/>
              <a:ahLst/>
              <a:cxnLst/>
              <a:rect l="l" t="t" r="r" b="b"/>
              <a:pathLst>
                <a:path w="18147665" h="1943735" extrusionOk="0">
                  <a:moveTo>
                    <a:pt x="0" y="1943557"/>
                  </a:moveTo>
                  <a:lnTo>
                    <a:pt x="18147379" y="1943557"/>
                  </a:lnTo>
                  <a:lnTo>
                    <a:pt x="18147379" y="0"/>
                  </a:lnTo>
                  <a:lnTo>
                    <a:pt x="0" y="0"/>
                  </a:lnTo>
                  <a:lnTo>
                    <a:pt x="0" y="1943557"/>
                  </a:lnTo>
                  <a:close/>
                </a:path>
              </a:pathLst>
            </a:custGeom>
            <a:solidFill>
              <a:srgbClr val="263B66">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9" name="Google Shape;349;p11"/>
            <p:cNvPicPr preferRelativeResize="0"/>
            <p:nvPr/>
          </p:nvPicPr>
          <p:blipFill rotWithShape="1">
            <a:blip r:embed="rId3">
              <a:alphaModFix/>
            </a:blip>
            <a:srcRect/>
            <a:stretch/>
          </p:blipFill>
          <p:spPr>
            <a:xfrm>
              <a:off x="15278134" y="227891"/>
              <a:ext cx="2828924" cy="904772"/>
            </a:xfrm>
            <a:prstGeom prst="rect">
              <a:avLst/>
            </a:prstGeom>
            <a:noFill/>
            <a:ln>
              <a:noFill/>
            </a:ln>
          </p:spPr>
        </p:pic>
        <p:sp>
          <p:nvSpPr>
            <p:cNvPr id="350" name="Google Shape;350;p11"/>
            <p:cNvSpPr/>
            <p:nvPr/>
          </p:nvSpPr>
          <p:spPr>
            <a:xfrm>
              <a:off x="36664" y="4084"/>
              <a:ext cx="18399544" cy="1735713"/>
            </a:xfrm>
            <a:custGeom>
              <a:avLst/>
              <a:gdLst/>
              <a:ahLst/>
              <a:cxnLst/>
              <a:rect l="l" t="t" r="r" b="b"/>
              <a:pathLst>
                <a:path w="18288000" h="2048510" extrusionOk="0">
                  <a:moveTo>
                    <a:pt x="18288000" y="0"/>
                  </a:moveTo>
                  <a:lnTo>
                    <a:pt x="0" y="0"/>
                  </a:lnTo>
                  <a:lnTo>
                    <a:pt x="0" y="109207"/>
                  </a:lnTo>
                  <a:lnTo>
                    <a:pt x="0" y="2048306"/>
                  </a:lnTo>
                  <a:lnTo>
                    <a:pt x="137083" y="2048306"/>
                  </a:lnTo>
                  <a:lnTo>
                    <a:pt x="137083" y="109207"/>
                  </a:lnTo>
                  <a:lnTo>
                    <a:pt x="18288000" y="109207"/>
                  </a:lnTo>
                  <a:lnTo>
                    <a:pt x="18288000" y="0"/>
                  </a:lnTo>
                  <a:close/>
                </a:path>
              </a:pathLst>
            </a:custGeom>
            <a:solidFill>
              <a:srgbClr val="BAAE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4" name="Google Shape;354;p11" descr="Personne avec une idée avec un remplissage uni"/>
          <p:cNvPicPr preferRelativeResize="0"/>
          <p:nvPr/>
        </p:nvPicPr>
        <p:blipFill rotWithShape="1">
          <a:blip r:embed="rId5">
            <a:alphaModFix/>
          </a:blip>
          <a:srcRect/>
          <a:stretch/>
        </p:blipFill>
        <p:spPr>
          <a:xfrm>
            <a:off x="-55973" y="160395"/>
            <a:ext cx="1627200" cy="1627200"/>
          </a:xfrm>
          <a:prstGeom prst="rect">
            <a:avLst/>
          </a:prstGeom>
          <a:noFill/>
          <a:ln>
            <a:noFill/>
          </a:ln>
        </p:spPr>
      </p:pic>
      <p:sp>
        <p:nvSpPr>
          <p:cNvPr id="23" name="Rectangle 22">
            <a:extLst>
              <a:ext uri="{FF2B5EF4-FFF2-40B4-BE49-F238E27FC236}">
                <a16:creationId xmlns:a16="http://schemas.microsoft.com/office/drawing/2014/main" id="{5DE43DBE-7440-1FE7-8C8D-52A9ACF2FA82}"/>
              </a:ext>
            </a:extLst>
          </p:cNvPr>
          <p:cNvSpPr/>
          <p:nvPr/>
        </p:nvSpPr>
        <p:spPr>
          <a:xfrm>
            <a:off x="699919" y="2484108"/>
            <a:ext cx="1920719" cy="461665"/>
          </a:xfrm>
          <a:prstGeom prst="rect">
            <a:avLst/>
          </a:prstGeom>
        </p:spPr>
        <p:txBody>
          <a:bodyPr wrap="none">
            <a:spAutoFit/>
          </a:bodyPr>
          <a:lstStyle/>
          <a:p>
            <a:pPr algn="ctr"/>
            <a:r>
              <a:rPr lang="fr-FR" sz="2400" b="1" i="1" u="sng" dirty="0">
                <a:solidFill>
                  <a:srgbClr val="002060"/>
                </a:solidFill>
                <a:latin typeface="HELVETICA NEUE THIN" panose="020B0403020202020204" pitchFamily="34" charset="0"/>
                <a:ea typeface="HELVETICA NEUE THIN" panose="020B0403020202020204" pitchFamily="34" charset="0"/>
                <a:cs typeface="Helvetica Neue" panose="02000503000000020004" pitchFamily="2" charset="0"/>
              </a:rPr>
              <a:t>La COVID-19</a:t>
            </a:r>
          </a:p>
        </p:txBody>
      </p:sp>
      <p:sp>
        <p:nvSpPr>
          <p:cNvPr id="17" name="Google Shape;69;p1">
            <a:extLst>
              <a:ext uri="{FF2B5EF4-FFF2-40B4-BE49-F238E27FC236}">
                <a16:creationId xmlns:a16="http://schemas.microsoft.com/office/drawing/2014/main" id="{21F8447A-BB8D-0D51-B6C5-A323AB550F69}"/>
              </a:ext>
            </a:extLst>
          </p:cNvPr>
          <p:cNvSpPr txBox="1"/>
          <p:nvPr/>
        </p:nvSpPr>
        <p:spPr>
          <a:xfrm>
            <a:off x="5105400" y="9993182"/>
            <a:ext cx="9428464" cy="307736"/>
          </a:xfrm>
          <a:prstGeom prst="rect">
            <a:avLst/>
          </a:prstGeom>
          <a:noFill/>
          <a:ln>
            <a:noFill/>
          </a:ln>
        </p:spPr>
        <p:txBody>
          <a:bodyPr spcFirstLastPara="1" wrap="square" lIns="91425" tIns="45700" rIns="91425" bIns="45700" anchor="t" anchorCtr="0">
            <a:spAutoFit/>
          </a:bodyPr>
          <a:lstStyle/>
          <a:p>
            <a:pPr lvl="0">
              <a:buSzPts val="1400"/>
            </a:pPr>
            <a:r>
              <a:rPr lang="fr-FR" sz="1400" b="0" i="0" u="none" strike="noStrike" cap="none" dirty="0">
                <a:solidFill>
                  <a:srgbClr val="002060"/>
                </a:solidFill>
                <a:latin typeface="Calibri"/>
                <a:ea typeface="Calibri"/>
                <a:cs typeface="Calibri"/>
                <a:sym typeface="Calibri"/>
              </a:rPr>
              <a:t>Livrable de Dauphine Junior Consulting Paris pour </a:t>
            </a:r>
            <a:r>
              <a:rPr lang="fr-FR" dirty="0">
                <a:solidFill>
                  <a:srgbClr val="002060"/>
                </a:solidFill>
                <a:latin typeface="Calibri"/>
                <a:ea typeface="Calibri"/>
                <a:cs typeface="Calibri"/>
                <a:sym typeface="Calibri"/>
              </a:rPr>
              <a:t>Association français du monde - </a:t>
            </a:r>
            <a:r>
              <a:rPr lang="fr-FR" dirty="0" err="1">
                <a:solidFill>
                  <a:srgbClr val="002060"/>
                </a:solidFill>
                <a:latin typeface="Calibri"/>
                <a:ea typeface="Calibri"/>
                <a:cs typeface="Calibri"/>
                <a:sym typeface="Calibri"/>
              </a:rPr>
              <a:t>adfe</a:t>
            </a:r>
            <a:r>
              <a:rPr lang="fr-FR" sz="1400" b="0" i="0" u="none" strike="noStrike" cap="none" dirty="0">
                <a:solidFill>
                  <a:srgbClr val="002060"/>
                </a:solidFill>
                <a:latin typeface="Calibri"/>
                <a:ea typeface="Calibri"/>
                <a:cs typeface="Calibri"/>
                <a:sym typeface="Calibri"/>
              </a:rPr>
              <a:t> </a:t>
            </a:r>
            <a:r>
              <a:rPr lang="fr-FR" sz="1400" b="0" i="1" u="none" strike="noStrike" cap="none" dirty="0">
                <a:solidFill>
                  <a:srgbClr val="002060"/>
                </a:solidFill>
                <a:latin typeface="Calibri"/>
                <a:ea typeface="Calibri"/>
                <a:cs typeface="Calibri"/>
                <a:sym typeface="Calibri"/>
              </a:rPr>
              <a:t>- Tous droits de reproduction réservés</a:t>
            </a:r>
            <a:endParaRPr sz="1400" b="0" i="0" u="none" strike="noStrike" cap="none" dirty="0">
              <a:solidFill>
                <a:srgbClr val="000000"/>
              </a:solidFill>
              <a:latin typeface="Arial"/>
              <a:ea typeface="Arial"/>
              <a:cs typeface="Arial"/>
              <a:sym typeface="Arial"/>
            </a:endParaRPr>
          </a:p>
        </p:txBody>
      </p:sp>
      <p:sp>
        <p:nvSpPr>
          <p:cNvPr id="19" name="Rectangle 18">
            <a:extLst>
              <a:ext uri="{FF2B5EF4-FFF2-40B4-BE49-F238E27FC236}">
                <a16:creationId xmlns:a16="http://schemas.microsoft.com/office/drawing/2014/main" id="{773A32A5-A341-E114-59ED-FA0496A66C85}"/>
              </a:ext>
            </a:extLst>
          </p:cNvPr>
          <p:cNvSpPr/>
          <p:nvPr/>
        </p:nvSpPr>
        <p:spPr>
          <a:xfrm>
            <a:off x="1011093" y="3314663"/>
            <a:ext cx="4980852" cy="523220"/>
          </a:xfrm>
          <a:prstGeom prst="rect">
            <a:avLst/>
          </a:prstGeom>
        </p:spPr>
        <p:txBody>
          <a:bodyPr wrap="none">
            <a:spAutoFit/>
          </a:bodyPr>
          <a:lstStyle/>
          <a:p>
            <a:pPr algn="ctr"/>
            <a:r>
              <a:rPr lang="fr-FR" b="1" dirty="0">
                <a:solidFill>
                  <a:schemeClr val="bg1">
                    <a:lumMod val="65000"/>
                  </a:schemeClr>
                </a:solidFill>
              </a:rPr>
              <a:t>Avez-vous été suffisamment informés des </a:t>
            </a:r>
          </a:p>
          <a:p>
            <a:pPr algn="ctr"/>
            <a:r>
              <a:rPr lang="fr-FR" b="1" dirty="0">
                <a:solidFill>
                  <a:schemeClr val="bg1">
                    <a:lumMod val="65000"/>
                  </a:schemeClr>
                </a:solidFill>
              </a:rPr>
              <a:t>mesures sanitaires prises en cas d'un retour en France?</a:t>
            </a:r>
            <a:endParaRPr lang="fr-FR" b="1" dirty="0">
              <a:solidFill>
                <a:schemeClr val="bg1">
                  <a:lumMod val="65000"/>
                </a:schemeClr>
              </a:solidFill>
              <a:latin typeface="+mn-lt"/>
            </a:endParaRPr>
          </a:p>
        </p:txBody>
      </p:sp>
      <p:sp>
        <p:nvSpPr>
          <p:cNvPr id="18" name="Rectangle 17">
            <a:extLst>
              <a:ext uri="{FF2B5EF4-FFF2-40B4-BE49-F238E27FC236}">
                <a16:creationId xmlns:a16="http://schemas.microsoft.com/office/drawing/2014/main" id="{1DE183FA-F018-534D-3199-B91A2B1D1BA7}"/>
              </a:ext>
            </a:extLst>
          </p:cNvPr>
          <p:cNvSpPr/>
          <p:nvPr/>
        </p:nvSpPr>
        <p:spPr>
          <a:xfrm>
            <a:off x="9785484" y="2059309"/>
            <a:ext cx="6369052" cy="307777"/>
          </a:xfrm>
          <a:prstGeom prst="rect">
            <a:avLst/>
          </a:prstGeom>
        </p:spPr>
        <p:txBody>
          <a:bodyPr wrap="none">
            <a:spAutoFit/>
          </a:bodyPr>
          <a:lstStyle/>
          <a:p>
            <a:pPr algn="ctr"/>
            <a:r>
              <a:rPr lang="fr-FR" b="1" dirty="0">
                <a:solidFill>
                  <a:schemeClr val="bg1">
                    <a:lumMod val="65000"/>
                  </a:schemeClr>
                </a:solidFill>
              </a:rPr>
              <a:t>Comment la Covid-19 a-t-elle impacté votre vie de Français à l’étranger ?</a:t>
            </a:r>
            <a:endParaRPr lang="fr-FR" b="1" dirty="0">
              <a:solidFill>
                <a:schemeClr val="bg1">
                  <a:lumMod val="65000"/>
                </a:schemeClr>
              </a:solidFill>
              <a:latin typeface="+mn-lt"/>
            </a:endParaRPr>
          </a:p>
        </p:txBody>
      </p:sp>
      <p:sp>
        <p:nvSpPr>
          <p:cNvPr id="20" name="ZoneTexte 19">
            <a:extLst>
              <a:ext uri="{FF2B5EF4-FFF2-40B4-BE49-F238E27FC236}">
                <a16:creationId xmlns:a16="http://schemas.microsoft.com/office/drawing/2014/main" id="{6409FA2B-FD3E-D554-BA80-D2316654B780}"/>
              </a:ext>
            </a:extLst>
          </p:cNvPr>
          <p:cNvSpPr txBox="1"/>
          <p:nvPr/>
        </p:nvSpPr>
        <p:spPr>
          <a:xfrm>
            <a:off x="6813762" y="6789530"/>
            <a:ext cx="11339301" cy="3631763"/>
          </a:xfrm>
          <a:prstGeom prst="rect">
            <a:avLst/>
          </a:prstGeom>
          <a:noFill/>
        </p:spPr>
        <p:txBody>
          <a:bodyPr wrap="square" rtlCol="0">
            <a:spAutoFit/>
          </a:bodyPr>
          <a:lstStyle/>
          <a:p>
            <a:pPr lvl="1" algn="just"/>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majorité des répondants (76,11%) estiment qu’ils ont été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suffisamment informés</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mesures sanitaires prises en cas d’un retour en France. </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91,61%</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des répondants ont bénéficié d’une campagne de vaccination par les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autorités locales.</a:t>
            </a:r>
          </a:p>
          <a:p>
            <a:pPr lvl="1" algn="just"/>
            <a:endPar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57,58%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des répondants disent ne pas avoir subi de conséquences économiques avec la COVID 19 et </a:t>
            </a:r>
            <a:r>
              <a:rPr lang="fr-FR" sz="19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36,95% </a:t>
            </a:r>
            <a:r>
              <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en ont subi.</a:t>
            </a:r>
          </a:p>
          <a:p>
            <a:pPr lvl="1" algn="just"/>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lvl="1" algn="just"/>
            <a:r>
              <a:rPr lang="fr-FR" sz="18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 crise économique, l’impossibilité de rentrer en France, le changement de mode de vie et la solitude et l’isolement ont affecté les répondants.</a:t>
            </a:r>
          </a:p>
          <a:p>
            <a:pPr marL="285750" lvl="1" indent="-285750" algn="just">
              <a:buFont typeface="Arial" panose="020B0604020202020204" pitchFamily="34" charset="0"/>
              <a:buChar char="•"/>
            </a:pPr>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1" indent="-285750" algn="just">
              <a:buFont typeface="Arial" panose="020B0604020202020204" pitchFamily="34" charset="0"/>
              <a:buChar char="•"/>
            </a:pPr>
            <a:endParaRPr lang="fr-FR" sz="19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 name="Google Shape;351;p11">
            <a:extLst>
              <a:ext uri="{FF2B5EF4-FFF2-40B4-BE49-F238E27FC236}">
                <a16:creationId xmlns:a16="http://schemas.microsoft.com/office/drawing/2014/main" id="{57428408-EF61-F24A-3AAC-6431750567E5}"/>
              </a:ext>
            </a:extLst>
          </p:cNvPr>
          <p:cNvSpPr txBox="1"/>
          <p:nvPr/>
        </p:nvSpPr>
        <p:spPr>
          <a:xfrm>
            <a:off x="1571227" y="373851"/>
            <a:ext cx="1147187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a:solidFill>
                  <a:schemeClr val="bg1"/>
                </a:solidFill>
                <a:latin typeface="Helvetica Neue"/>
                <a:ea typeface="Helvetica Neue"/>
                <a:cs typeface="Helvetica Neue"/>
                <a:sym typeface="Helvetica Neue"/>
              </a:rPr>
              <a:t>Récolte quantitative et analyse des données</a:t>
            </a:r>
          </a:p>
          <a:p>
            <a:pPr marL="0" marR="0" lvl="0" indent="0" algn="l" rtl="0">
              <a:lnSpc>
                <a:spcPct val="100000"/>
              </a:lnSpc>
              <a:spcBef>
                <a:spcPts val="0"/>
              </a:spcBef>
              <a:spcAft>
                <a:spcPts val="0"/>
              </a:spcAft>
              <a:buClr>
                <a:srgbClr val="000000"/>
              </a:buClr>
              <a:buSzPts val="4000"/>
              <a:buFont typeface="Arial"/>
              <a:buNone/>
            </a:pPr>
            <a:r>
              <a:rPr lang="fr-FR" sz="2400" b="1" i="0" u="none" strike="noStrike" cap="none" dirty="0">
                <a:solidFill>
                  <a:schemeClr val="bg1"/>
                </a:solidFill>
                <a:latin typeface="Helvetica Neue"/>
                <a:ea typeface="Helvetica Neue"/>
                <a:cs typeface="Helvetica Neue"/>
                <a:sym typeface="Helvetica Neue"/>
              </a:rPr>
              <a:t>Huitième circonscription</a:t>
            </a:r>
            <a:endParaRPr sz="2400" b="0" i="0" u="none" strike="noStrike" cap="none" dirty="0">
              <a:solidFill>
                <a:schemeClr val="bg1"/>
              </a:solidFill>
              <a:latin typeface="Helvetica Neue"/>
              <a:ea typeface="Helvetica Neue"/>
              <a:cs typeface="Helvetica Neue"/>
              <a:sym typeface="Helvetica Neue"/>
            </a:endParaRPr>
          </a:p>
        </p:txBody>
      </p:sp>
      <p:pic>
        <p:nvPicPr>
          <p:cNvPr id="13" name="Image 12">
            <a:extLst>
              <a:ext uri="{FF2B5EF4-FFF2-40B4-BE49-F238E27FC236}">
                <a16:creationId xmlns:a16="http://schemas.microsoft.com/office/drawing/2014/main" id="{AE647A74-EF42-3552-AE1F-A8EFC373318C}"/>
              </a:ext>
            </a:extLst>
          </p:cNvPr>
          <p:cNvPicPr>
            <a:picLocks noChangeAspect="1"/>
          </p:cNvPicPr>
          <p:nvPr/>
        </p:nvPicPr>
        <p:blipFill>
          <a:blip r:embed="rId6"/>
          <a:stretch>
            <a:fillRect/>
          </a:stretch>
        </p:blipFill>
        <p:spPr>
          <a:xfrm>
            <a:off x="861145" y="4252940"/>
            <a:ext cx="5130800" cy="4318000"/>
          </a:xfrm>
          <a:prstGeom prst="rect">
            <a:avLst/>
          </a:prstGeom>
        </p:spPr>
      </p:pic>
      <p:pic>
        <p:nvPicPr>
          <p:cNvPr id="15" name="Image 14">
            <a:extLst>
              <a:ext uri="{FF2B5EF4-FFF2-40B4-BE49-F238E27FC236}">
                <a16:creationId xmlns:a16="http://schemas.microsoft.com/office/drawing/2014/main" id="{0E5A5193-017A-46C8-52FD-B888E3652AD5}"/>
              </a:ext>
            </a:extLst>
          </p:cNvPr>
          <p:cNvPicPr>
            <a:picLocks noChangeAspect="1"/>
          </p:cNvPicPr>
          <p:nvPr/>
        </p:nvPicPr>
        <p:blipFill>
          <a:blip r:embed="rId7"/>
          <a:stretch>
            <a:fillRect/>
          </a:stretch>
        </p:blipFill>
        <p:spPr>
          <a:xfrm>
            <a:off x="10018543" y="2518509"/>
            <a:ext cx="6049123" cy="4081219"/>
          </a:xfrm>
          <a:prstGeom prst="rect">
            <a:avLst/>
          </a:prstGeom>
        </p:spPr>
      </p:pic>
    </p:spTree>
    <p:extLst>
      <p:ext uri="{BB962C8B-B14F-4D97-AF65-F5344CB8AC3E}">
        <p14:creationId xmlns:p14="http://schemas.microsoft.com/office/powerpoint/2010/main" val="156999125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3728</TotalTime>
  <Words>23466</Words>
  <Application>Microsoft Macintosh PowerPoint</Application>
  <PresentationFormat>Personnalisé</PresentationFormat>
  <Paragraphs>3005</Paragraphs>
  <Slides>166</Slides>
  <Notes>166</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166</vt:i4>
      </vt:variant>
    </vt:vector>
  </HeadingPairs>
  <TitlesOfParts>
    <vt:vector size="176" baseType="lpstr">
      <vt:lpstr>Helvetica Neue UltraLight</vt:lpstr>
      <vt:lpstr>Helvetica</vt:lpstr>
      <vt:lpstr>Trebuchet MS</vt:lpstr>
      <vt:lpstr>Calibri</vt:lpstr>
      <vt:lpstr>Arial</vt:lpstr>
      <vt:lpstr>Helvetica Neue Thin</vt:lpstr>
      <vt:lpstr>Wingdings</vt:lpstr>
      <vt:lpstr>Helvetica Neue Thin</vt:lpstr>
      <vt:lpstr>Helvetica Neue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Sandra Mergey</cp:lastModifiedBy>
  <cp:revision>155</cp:revision>
  <dcterms:created xsi:type="dcterms:W3CDTF">2021-08-01T09:18:08Z</dcterms:created>
  <dcterms:modified xsi:type="dcterms:W3CDTF">2022-05-12T09:55:12Z</dcterms:modified>
</cp:coreProperties>
</file>