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84" r:id="rId3"/>
    <p:sldMasterId id="2147483672" r:id="rId4"/>
  </p:sldMasterIdLst>
  <p:notesMasterIdLst>
    <p:notesMasterId r:id="rId16"/>
  </p:notesMasterIdLst>
  <p:handoutMasterIdLst>
    <p:handoutMasterId r:id="rId17"/>
  </p:handoutMasterIdLst>
  <p:sldIdLst>
    <p:sldId id="257" r:id="rId5"/>
    <p:sldId id="256" r:id="rId6"/>
    <p:sldId id="260" r:id="rId7"/>
    <p:sldId id="261" r:id="rId8"/>
    <p:sldId id="262" r:id="rId9"/>
    <p:sldId id="263" r:id="rId10"/>
    <p:sldId id="266" r:id="rId11"/>
    <p:sldId id="267" r:id="rId12"/>
    <p:sldId id="268" r:id="rId13"/>
    <p:sldId id="265" r:id="rId14"/>
    <p:sldId id="26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2608" autoAdjust="0"/>
  </p:normalViewPr>
  <p:slideViewPr>
    <p:cSldViewPr>
      <p:cViewPr varScale="1">
        <p:scale>
          <a:sx n="62" d="100"/>
          <a:sy n="62" d="100"/>
        </p:scale>
        <p:origin x="140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7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Users\leapolge\Desktop\Classeur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Feuil1!$A$2</c:f>
              <c:strCache>
                <c:ptCount val="1"/>
                <c:pt idx="0">
                  <c:v>Représentation de la circonscription par rapport au total des réponses</c:v>
                </c:pt>
              </c:strCache>
            </c:strRef>
          </c:tx>
          <c:dPt>
            <c:idx val="0"/>
            <c:bubble3D val="0"/>
            <c:spPr>
              <a:solidFill>
                <a:schemeClr val="accent1">
                  <a:shade val="41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29C-47CC-86BE-04EE79A39950}"/>
              </c:ext>
            </c:extLst>
          </c:dPt>
          <c:dPt>
            <c:idx val="1"/>
            <c:bubble3D val="0"/>
            <c:spPr>
              <a:solidFill>
                <a:schemeClr val="accent1">
                  <a:shade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29C-47CC-86BE-04EE79A39950}"/>
              </c:ext>
            </c:extLst>
          </c:dPt>
          <c:dPt>
            <c:idx val="2"/>
            <c:bubble3D val="0"/>
            <c:spPr>
              <a:solidFill>
                <a:schemeClr val="accent1">
                  <a:shade val="6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29C-47CC-86BE-04EE79A39950}"/>
              </c:ext>
            </c:extLst>
          </c:dPt>
          <c:dPt>
            <c:idx val="3"/>
            <c:bubble3D val="0"/>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29C-47CC-86BE-04EE79A39950}"/>
              </c:ext>
            </c:extLst>
          </c:dPt>
          <c:dPt>
            <c:idx val="4"/>
            <c:bubble3D val="0"/>
            <c:spPr>
              <a:solidFill>
                <a:schemeClr val="accent1">
                  <a:shade val="88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A29C-47CC-86BE-04EE79A39950}"/>
              </c:ext>
            </c:extLst>
          </c:dPt>
          <c:dPt>
            <c:idx val="5"/>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A29C-47CC-86BE-04EE79A39950}"/>
              </c:ext>
            </c:extLst>
          </c:dPt>
          <c:dPt>
            <c:idx val="6"/>
            <c:bubble3D val="0"/>
            <c:spPr>
              <a:solidFill>
                <a:schemeClr val="accent1">
                  <a:tint val="89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A29C-47CC-86BE-04EE79A39950}"/>
              </c:ext>
            </c:extLst>
          </c:dPt>
          <c:dPt>
            <c:idx val="7"/>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A29C-47CC-86BE-04EE79A39950}"/>
              </c:ext>
            </c:extLst>
          </c:dPt>
          <c:dPt>
            <c:idx val="8"/>
            <c:bubble3D val="0"/>
            <c:spPr>
              <a:solidFill>
                <a:schemeClr val="accent1">
                  <a:tint val="6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A29C-47CC-86BE-04EE79A39950}"/>
              </c:ext>
            </c:extLst>
          </c:dPt>
          <c:dPt>
            <c:idx val="9"/>
            <c:bubble3D val="0"/>
            <c:spPr>
              <a:solidFill>
                <a:schemeClr val="accent1">
                  <a:tint val="5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A29C-47CC-86BE-04EE79A39950}"/>
              </c:ext>
            </c:extLst>
          </c:dPt>
          <c:dPt>
            <c:idx val="10"/>
            <c:bubble3D val="0"/>
            <c:spPr>
              <a:solidFill>
                <a:schemeClr val="accent1">
                  <a:tint val="42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A29C-47CC-86BE-04EE79A39950}"/>
              </c:ext>
            </c:extLst>
          </c:dPt>
          <c:dLbls>
            <c:dLbl>
              <c:idx val="0"/>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hade val="41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A29C-47CC-86BE-04EE79A39950}"/>
                </c:ext>
              </c:extLst>
            </c:dLbl>
            <c:dLbl>
              <c:idx val="1"/>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hade val="53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A29C-47CC-86BE-04EE79A39950}"/>
                </c:ext>
              </c:extLst>
            </c:dLbl>
            <c:dLbl>
              <c:idx val="2"/>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hade val="6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9C-47CC-86BE-04EE79A39950}"/>
                </c:ext>
              </c:extLst>
            </c:dLbl>
            <c:dLbl>
              <c:idx val="3"/>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hade val="76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A29C-47CC-86BE-04EE79A39950}"/>
                </c:ext>
              </c:extLst>
            </c:dLbl>
            <c:dLbl>
              <c:idx val="4"/>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hade val="88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9-A29C-47CC-86BE-04EE79A39950}"/>
                </c:ext>
              </c:extLst>
            </c:dLbl>
            <c:dLbl>
              <c:idx val="5"/>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B-A29C-47CC-86BE-04EE79A39950}"/>
                </c:ext>
              </c:extLst>
            </c:dLbl>
            <c:dLbl>
              <c:idx val="6"/>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tint val="89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D-A29C-47CC-86BE-04EE79A39950}"/>
                </c:ext>
              </c:extLst>
            </c:dLbl>
            <c:dLbl>
              <c:idx val="7"/>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tint val="77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F-A29C-47CC-86BE-04EE79A39950}"/>
                </c:ext>
              </c:extLst>
            </c:dLbl>
            <c:dLbl>
              <c:idx val="8"/>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tint val="65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1-A29C-47CC-86BE-04EE79A39950}"/>
                </c:ext>
              </c:extLst>
            </c:dLbl>
            <c:dLbl>
              <c:idx val="9"/>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tint val="54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3-A29C-47CC-86BE-04EE79A39950}"/>
                </c:ext>
              </c:extLst>
            </c:dLbl>
            <c:dLbl>
              <c:idx val="10"/>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tint val="42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5-A29C-47CC-86BE-04EE79A39950}"/>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Feuil1!$B$1:$L$1</c:f>
              <c:strCache>
                <c:ptCount val="11"/>
                <c:pt idx="0">
                  <c:v>Première circonscription</c:v>
                </c:pt>
                <c:pt idx="1">
                  <c:v>Deuxième circonscription</c:v>
                </c:pt>
                <c:pt idx="2">
                  <c:v>Troisième circonscription</c:v>
                </c:pt>
                <c:pt idx="3">
                  <c:v>Quatrième circonscription</c:v>
                </c:pt>
                <c:pt idx="4">
                  <c:v>Cinquième circonscription</c:v>
                </c:pt>
                <c:pt idx="5">
                  <c:v>Sixième circonscription</c:v>
                </c:pt>
                <c:pt idx="6">
                  <c:v>Septième circonscription</c:v>
                </c:pt>
                <c:pt idx="7">
                  <c:v>Huitième circonscription</c:v>
                </c:pt>
                <c:pt idx="8">
                  <c:v>Neuvième circonscription</c:v>
                </c:pt>
                <c:pt idx="9">
                  <c:v>Dixième circonscription</c:v>
                </c:pt>
                <c:pt idx="10">
                  <c:v>Onzième circonscription</c:v>
                </c:pt>
              </c:strCache>
            </c:strRef>
          </c:cat>
          <c:val>
            <c:numRef>
              <c:f>Feuil1!$B$2:$L$2</c:f>
              <c:numCache>
                <c:formatCode>0%</c:formatCode>
                <c:ptCount val="11"/>
                <c:pt idx="0">
                  <c:v>0.14000000000000001</c:v>
                </c:pt>
                <c:pt idx="1">
                  <c:v>0.05</c:v>
                </c:pt>
                <c:pt idx="2">
                  <c:v>0.15</c:v>
                </c:pt>
                <c:pt idx="3">
                  <c:v>0.03</c:v>
                </c:pt>
                <c:pt idx="4">
                  <c:v>0.06</c:v>
                </c:pt>
                <c:pt idx="5">
                  <c:v>0.03</c:v>
                </c:pt>
                <c:pt idx="6">
                  <c:v>0.12</c:v>
                </c:pt>
                <c:pt idx="7">
                  <c:v>0.08</c:v>
                </c:pt>
                <c:pt idx="8">
                  <c:v>0.06</c:v>
                </c:pt>
                <c:pt idx="9">
                  <c:v>0.15</c:v>
                </c:pt>
                <c:pt idx="10">
                  <c:v>0.13</c:v>
                </c:pt>
              </c:numCache>
            </c:numRef>
          </c:val>
          <c:extLst>
            <c:ext xmlns:c16="http://schemas.microsoft.com/office/drawing/2014/chart" uri="{C3380CC4-5D6E-409C-BE32-E72D297353CC}">
              <c16:uniqueId val="{00000016-A29C-47CC-86BE-04EE79A3995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0CF99A-9169-452E-B558-34F87221C90E}" type="datetimeFigureOut">
              <a:rPr lang="fr-FR" smtClean="0"/>
              <a:t>31/08/2019</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BDDD26-8B7A-4C8D-A2AF-E0C611F9A876}" type="slidenum">
              <a:rPr lang="fr-FR" smtClean="0"/>
              <a:t>‹N°›</a:t>
            </a:fld>
            <a:endParaRPr lang="fr-FR" dirty="0"/>
          </a:p>
        </p:txBody>
      </p:sp>
    </p:spTree>
    <p:extLst>
      <p:ext uri="{BB962C8B-B14F-4D97-AF65-F5344CB8AC3E}">
        <p14:creationId xmlns:p14="http://schemas.microsoft.com/office/powerpoint/2010/main" val="2830460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F74E1-6BC3-4A37-A7A9-A35B983BD6DB}" type="datetimeFigureOut">
              <a:rPr lang="fr-FR" smtClean="0"/>
              <a:t>31/08/2019</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B33BA-C7A9-4DA3-B32F-16F70407A9F5}" type="slidenum">
              <a:rPr lang="fr-FR" smtClean="0"/>
              <a:t>‹N°›</a:t>
            </a:fld>
            <a:endParaRPr lang="fr-FR" dirty="0"/>
          </a:p>
        </p:txBody>
      </p:sp>
    </p:spTree>
    <p:extLst>
      <p:ext uri="{BB962C8B-B14F-4D97-AF65-F5344CB8AC3E}">
        <p14:creationId xmlns:p14="http://schemas.microsoft.com/office/powerpoint/2010/main" val="365729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7FA6B47-E7F3-4F0F-B1DA-B29038AAC80A}"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10</a:t>
            </a:fld>
            <a:endParaRPr lang="fr-FR" dirty="0"/>
          </a:p>
        </p:txBody>
      </p:sp>
    </p:spTree>
    <p:extLst>
      <p:ext uri="{BB962C8B-B14F-4D97-AF65-F5344CB8AC3E}">
        <p14:creationId xmlns:p14="http://schemas.microsoft.com/office/powerpoint/2010/main" val="244252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11</a:t>
            </a:fld>
            <a:endParaRPr lang="fr-FR" dirty="0"/>
          </a:p>
        </p:txBody>
      </p:sp>
    </p:spTree>
    <p:extLst>
      <p:ext uri="{BB962C8B-B14F-4D97-AF65-F5344CB8AC3E}">
        <p14:creationId xmlns:p14="http://schemas.microsoft.com/office/powerpoint/2010/main" val="8848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2</a:t>
            </a:fld>
            <a:endParaRPr lang="fr-FR" dirty="0"/>
          </a:p>
        </p:txBody>
      </p:sp>
    </p:spTree>
    <p:extLst>
      <p:ext uri="{BB962C8B-B14F-4D97-AF65-F5344CB8AC3E}">
        <p14:creationId xmlns:p14="http://schemas.microsoft.com/office/powerpoint/2010/main" val="679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avons travaillé avec Dauphine Junior Conseil. Un traitement statistique des données via le logiciel QUALTRICS des 1 000 premières réponses a été effectué. Afin de segmenter les profils, les différentes réponses ont été analysées sous la forme de tableaux de tris à plat et de tris croisés permettant de trouver des liens entre les différentes réponses apportées. Les résultats ont également été analysés selon les différentes circonscriptions législatives des français établis hors de France.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L’échantillon est réparti de la manière suivante:</a:t>
            </a: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51,3% </a:t>
            </a:r>
            <a:r>
              <a:rPr lang="fr-FR" sz="1200" kern="1200" dirty="0">
                <a:solidFill>
                  <a:schemeClr val="tx1"/>
                </a:solidFill>
                <a:effectLst/>
                <a:latin typeface="+mn-lt"/>
                <a:ea typeface="+mn-ea"/>
                <a:cs typeface="+mn-cs"/>
              </a:rPr>
              <a:t>sont des </a:t>
            </a:r>
            <a:r>
              <a:rPr lang="fr-FR" sz="1200" u="sng" kern="1200" dirty="0">
                <a:solidFill>
                  <a:schemeClr val="tx1"/>
                </a:solidFill>
                <a:effectLst/>
                <a:latin typeface="+mn-lt"/>
                <a:ea typeface="+mn-ea"/>
                <a:cs typeface="+mn-cs"/>
              </a:rPr>
              <a:t>hommes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48,6% </a:t>
            </a:r>
            <a:r>
              <a:rPr lang="fr-FR" sz="1200" kern="1200" dirty="0">
                <a:solidFill>
                  <a:schemeClr val="tx1"/>
                </a:solidFill>
                <a:effectLst/>
                <a:latin typeface="+mn-lt"/>
                <a:ea typeface="+mn-ea"/>
                <a:cs typeface="+mn-cs"/>
              </a:rPr>
              <a:t>sont des femmes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Parmi les personnes interrogées, on observe </a:t>
            </a:r>
            <a:r>
              <a:rPr lang="fr-FR" sz="1200" b="1" kern="1200" dirty="0">
                <a:solidFill>
                  <a:schemeClr val="tx1"/>
                </a:solidFill>
                <a:effectLst/>
                <a:latin typeface="+mn-lt"/>
                <a:ea typeface="+mn-ea"/>
                <a:cs typeface="+mn-cs"/>
              </a:rPr>
              <a:t>9,3% </a:t>
            </a:r>
            <a:r>
              <a:rPr lang="fr-FR" sz="1200" kern="1200" dirty="0">
                <a:solidFill>
                  <a:schemeClr val="tx1"/>
                </a:solidFill>
                <a:effectLst/>
                <a:latin typeface="+mn-lt"/>
                <a:ea typeface="+mn-ea"/>
                <a:cs typeface="+mn-cs"/>
              </a:rPr>
              <a:t>de répondants de moins de 30 ans seulement. </a:t>
            </a:r>
            <a:r>
              <a:rPr lang="fr-FR" sz="1200" b="1" kern="1200" dirty="0">
                <a:solidFill>
                  <a:schemeClr val="tx1"/>
                </a:solidFill>
                <a:effectLst/>
                <a:latin typeface="+mn-lt"/>
                <a:ea typeface="+mn-ea"/>
                <a:cs typeface="+mn-cs"/>
              </a:rPr>
              <a:t>23,5%</a:t>
            </a:r>
            <a:r>
              <a:rPr lang="fr-FR" sz="1200" b="1" u="sng"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ont entre 40 et 49 ans et </a:t>
            </a:r>
            <a:r>
              <a:rPr lang="fr-FR" sz="1200" b="1" u="sng" kern="1200" dirty="0">
                <a:solidFill>
                  <a:schemeClr val="tx1"/>
                </a:solidFill>
                <a:effectLst/>
                <a:latin typeface="+mn-lt"/>
                <a:ea typeface="+mn-ea"/>
                <a:cs typeface="+mn-cs"/>
              </a:rPr>
              <a:t>40,3% </a:t>
            </a:r>
            <a:r>
              <a:rPr lang="fr-FR" sz="1200" u="sng" kern="1200" dirty="0">
                <a:solidFill>
                  <a:schemeClr val="tx1"/>
                </a:solidFill>
                <a:effectLst/>
                <a:latin typeface="+mn-lt"/>
                <a:ea typeface="+mn-ea"/>
                <a:cs typeface="+mn-cs"/>
              </a:rPr>
              <a:t>ont plus de 49 ans.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3</a:t>
            </a:fld>
            <a:endParaRPr lang="fr-FR" dirty="0"/>
          </a:p>
        </p:txBody>
      </p:sp>
    </p:spTree>
    <p:extLst>
      <p:ext uri="{BB962C8B-B14F-4D97-AF65-F5344CB8AC3E}">
        <p14:creationId xmlns:p14="http://schemas.microsoft.com/office/powerpoint/2010/main" val="358297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40% </a:t>
            </a:r>
            <a:r>
              <a:rPr lang="fr-FR" sz="1200" kern="1200" dirty="0">
                <a:solidFill>
                  <a:schemeClr val="tx1"/>
                </a:solidFill>
                <a:effectLst/>
                <a:latin typeface="+mn-lt"/>
                <a:ea typeface="+mn-ea"/>
                <a:cs typeface="+mn-cs"/>
              </a:rPr>
              <a:t>du total des personnes ayant participé à l’enquête vivent aux </a:t>
            </a:r>
            <a:r>
              <a:rPr lang="fr-FR" sz="1200" u="sng" kern="1200" dirty="0">
                <a:solidFill>
                  <a:schemeClr val="tx1"/>
                </a:solidFill>
                <a:effectLst/>
                <a:latin typeface="+mn-lt"/>
                <a:ea typeface="+mn-ea"/>
                <a:cs typeface="+mn-cs"/>
              </a:rPr>
              <a:t>Etats-Unis, au Royaume-Uni, en Allemagne, en Espagne et au Canada.</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Comme en témoignent les données conjointes, la majeure partie des sondés sont </a:t>
            </a:r>
            <a:r>
              <a:rPr lang="fr-FR" sz="1200" b="1" u="sng" kern="1200" dirty="0">
                <a:solidFill>
                  <a:schemeClr val="tx1"/>
                </a:solidFill>
                <a:effectLst/>
                <a:latin typeface="+mn-lt"/>
                <a:ea typeface="+mn-ea"/>
                <a:cs typeface="+mn-cs"/>
              </a:rPr>
              <a:t>salariés en contrat local à l’étranger ( 42%)</a:t>
            </a:r>
            <a:r>
              <a:rPr lang="fr-FR" sz="1200" kern="1200" dirty="0">
                <a:solidFill>
                  <a:schemeClr val="tx1"/>
                </a:solidFill>
                <a:effectLst/>
                <a:latin typeface="+mn-lt"/>
                <a:ea typeface="+mn-ea"/>
                <a:cs typeface="+mn-cs"/>
              </a:rPr>
              <a:t> . Les inactifs représentent eux </a:t>
            </a:r>
            <a:r>
              <a:rPr lang="fr-FR" sz="1200" b="1" kern="1200" dirty="0">
                <a:solidFill>
                  <a:schemeClr val="tx1"/>
                </a:solidFill>
                <a:effectLst/>
                <a:latin typeface="+mn-lt"/>
                <a:ea typeface="+mn-ea"/>
                <a:cs typeface="+mn-cs"/>
              </a:rPr>
              <a:t>23% </a:t>
            </a:r>
            <a:r>
              <a:rPr lang="fr-FR" sz="1200" kern="1200" dirty="0">
                <a:solidFill>
                  <a:schemeClr val="tx1"/>
                </a:solidFill>
                <a:effectLst/>
                <a:latin typeface="+mn-lt"/>
                <a:ea typeface="+mn-ea"/>
                <a:cs typeface="+mn-cs"/>
              </a:rPr>
              <a:t>des sondés. La plupart des inactifs, soit </a:t>
            </a:r>
            <a:r>
              <a:rPr lang="fr-FR" sz="1200" b="1" kern="1200" dirty="0">
                <a:solidFill>
                  <a:schemeClr val="tx1"/>
                </a:solidFill>
                <a:effectLst/>
                <a:latin typeface="+mn-lt"/>
                <a:ea typeface="+mn-ea"/>
                <a:cs typeface="+mn-cs"/>
              </a:rPr>
              <a:t>16%</a:t>
            </a:r>
            <a:r>
              <a:rPr lang="fr-FR" sz="1200" kern="1200" dirty="0">
                <a:solidFill>
                  <a:schemeClr val="tx1"/>
                </a:solidFill>
                <a:effectLst/>
                <a:latin typeface="+mn-lt"/>
                <a:ea typeface="+mn-ea"/>
                <a:cs typeface="+mn-cs"/>
              </a:rPr>
              <a:t>, sont des retraités. </a:t>
            </a:r>
            <a:r>
              <a:rPr lang="fr-FR" sz="1200" b="1" kern="1200" dirty="0">
                <a:solidFill>
                  <a:schemeClr val="tx1"/>
                </a:solidFill>
                <a:effectLst/>
                <a:latin typeface="+mn-lt"/>
                <a:ea typeface="+mn-ea"/>
                <a:cs typeface="+mn-cs"/>
              </a:rPr>
              <a:t>12% </a:t>
            </a:r>
            <a:r>
              <a:rPr lang="fr-FR" sz="1200" kern="1200" dirty="0">
                <a:solidFill>
                  <a:schemeClr val="tx1"/>
                </a:solidFill>
                <a:effectLst/>
                <a:latin typeface="+mn-lt"/>
                <a:ea typeface="+mn-ea"/>
                <a:cs typeface="+mn-cs"/>
              </a:rPr>
              <a:t>des répondants sont de profession indépendante. On observe également une minorité de chefs d’entreprise, de salariés expatriés et de fonctionnaires. En faisant abstraction de la catégorie « autre », on observe un total de </a:t>
            </a:r>
            <a:r>
              <a:rPr lang="fr-FR" sz="1200" b="1" kern="1200" dirty="0">
                <a:solidFill>
                  <a:schemeClr val="tx1"/>
                </a:solidFill>
                <a:effectLst/>
                <a:latin typeface="+mn-lt"/>
                <a:ea typeface="+mn-ea"/>
                <a:cs typeface="+mn-cs"/>
              </a:rPr>
              <a:t>77% </a:t>
            </a:r>
            <a:r>
              <a:rPr lang="fr-FR" sz="1200" kern="1200" dirty="0">
                <a:solidFill>
                  <a:schemeClr val="tx1"/>
                </a:solidFill>
                <a:effectLst/>
                <a:latin typeface="+mn-lt"/>
                <a:ea typeface="+mn-ea"/>
                <a:cs typeface="+mn-cs"/>
              </a:rPr>
              <a:t>d’actifs.</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80% </a:t>
            </a:r>
            <a:r>
              <a:rPr lang="fr-FR" sz="1200" u="sng" kern="1200" dirty="0">
                <a:solidFill>
                  <a:schemeClr val="tx1"/>
                </a:solidFill>
                <a:effectLst/>
                <a:latin typeface="+mn-lt"/>
                <a:ea typeface="+mn-ea"/>
                <a:cs typeface="+mn-cs"/>
              </a:rPr>
              <a:t>ne prévoient pas de retour en France </a:t>
            </a:r>
            <a:r>
              <a:rPr lang="fr-FR" sz="1200" b="1" u="sng" kern="1200" dirty="0">
                <a:solidFill>
                  <a:schemeClr val="tx1"/>
                </a:solidFill>
                <a:effectLst/>
                <a:latin typeface="+mn-lt"/>
                <a:ea typeface="+mn-ea"/>
                <a:cs typeface="+mn-cs"/>
              </a:rPr>
              <a:t>ou </a:t>
            </a:r>
            <a:r>
              <a:rPr lang="fr-FR" sz="1200" u="sng" kern="1200" dirty="0">
                <a:solidFill>
                  <a:schemeClr val="tx1"/>
                </a:solidFill>
                <a:effectLst/>
                <a:latin typeface="+mn-lt"/>
                <a:ea typeface="+mn-ea"/>
                <a:cs typeface="+mn-cs"/>
              </a:rPr>
              <a:t>sont indécis quant à la prévision d’un potentiel retour.</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Français établis hors de France le sont pour la plupart de longue date. En effet, près de </a:t>
            </a:r>
            <a:r>
              <a:rPr lang="fr-FR" sz="1200" b="1" kern="1200" dirty="0">
                <a:solidFill>
                  <a:schemeClr val="tx1"/>
                </a:solidFill>
                <a:effectLst/>
                <a:latin typeface="+mn-lt"/>
                <a:ea typeface="+mn-ea"/>
                <a:cs typeface="+mn-cs"/>
              </a:rPr>
              <a:t>40% </a:t>
            </a:r>
            <a:r>
              <a:rPr lang="fr-FR" sz="1200" kern="1200" dirty="0">
                <a:solidFill>
                  <a:schemeClr val="tx1"/>
                </a:solidFill>
                <a:effectLst/>
                <a:latin typeface="+mn-lt"/>
                <a:ea typeface="+mn-ea"/>
                <a:cs typeface="+mn-cs"/>
              </a:rPr>
              <a:t>des répondants habitent à l’étranger depuis 20 ans et plus. Dans l’ensemble, </a:t>
            </a:r>
            <a:r>
              <a:rPr lang="fr-FR" sz="1200" b="1" kern="1200" dirty="0">
                <a:solidFill>
                  <a:schemeClr val="tx1"/>
                </a:solidFill>
                <a:effectLst/>
                <a:latin typeface="+mn-lt"/>
                <a:ea typeface="+mn-ea"/>
                <a:cs typeface="+mn-cs"/>
              </a:rPr>
              <a:t>94% </a:t>
            </a:r>
            <a:r>
              <a:rPr lang="fr-FR" sz="1200" kern="1200" dirty="0">
                <a:solidFill>
                  <a:schemeClr val="tx1"/>
                </a:solidFill>
                <a:effectLst/>
                <a:latin typeface="+mn-lt"/>
                <a:ea typeface="+mn-ea"/>
                <a:cs typeface="+mn-cs"/>
              </a:rPr>
              <a:t>sont inscrits au registre mondial des Français établis hors de France.</a:t>
            </a:r>
          </a:p>
          <a:p>
            <a:r>
              <a:rPr lang="fr-FR"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4</a:t>
            </a:fld>
            <a:endParaRPr lang="fr-FR" dirty="0"/>
          </a:p>
        </p:txBody>
      </p:sp>
    </p:spTree>
    <p:extLst>
      <p:ext uri="{BB962C8B-B14F-4D97-AF65-F5344CB8AC3E}">
        <p14:creationId xmlns:p14="http://schemas.microsoft.com/office/powerpoint/2010/main" val="174818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5</a:t>
            </a:fld>
            <a:endParaRPr lang="fr-FR" dirty="0"/>
          </a:p>
        </p:txBody>
      </p:sp>
    </p:spTree>
    <p:extLst>
      <p:ext uri="{BB962C8B-B14F-4D97-AF65-F5344CB8AC3E}">
        <p14:creationId xmlns:p14="http://schemas.microsoft.com/office/powerpoint/2010/main" val="211825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6</a:t>
            </a:fld>
            <a:endParaRPr lang="fr-FR" dirty="0"/>
          </a:p>
        </p:txBody>
      </p:sp>
    </p:spTree>
    <p:extLst>
      <p:ext uri="{BB962C8B-B14F-4D97-AF65-F5344CB8AC3E}">
        <p14:creationId xmlns:p14="http://schemas.microsoft.com/office/powerpoint/2010/main" val="176907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7</a:t>
            </a:fld>
            <a:endParaRPr lang="fr-FR" dirty="0"/>
          </a:p>
        </p:txBody>
      </p:sp>
    </p:spTree>
    <p:extLst>
      <p:ext uri="{BB962C8B-B14F-4D97-AF65-F5344CB8AC3E}">
        <p14:creationId xmlns:p14="http://schemas.microsoft.com/office/powerpoint/2010/main" val="188551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8</a:t>
            </a:fld>
            <a:endParaRPr lang="fr-FR" dirty="0"/>
          </a:p>
        </p:txBody>
      </p:sp>
    </p:spTree>
    <p:extLst>
      <p:ext uri="{BB962C8B-B14F-4D97-AF65-F5344CB8AC3E}">
        <p14:creationId xmlns:p14="http://schemas.microsoft.com/office/powerpoint/2010/main" val="251236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B33BA-C7A9-4DA3-B32F-16F70407A9F5}" type="slidenum">
              <a:rPr lang="fr-FR" smtClean="0"/>
              <a:t>9</a:t>
            </a:fld>
            <a:endParaRPr lang="fr-FR" dirty="0"/>
          </a:p>
        </p:txBody>
      </p:sp>
    </p:spTree>
    <p:extLst>
      <p:ext uri="{BB962C8B-B14F-4D97-AF65-F5344CB8AC3E}">
        <p14:creationId xmlns:p14="http://schemas.microsoft.com/office/powerpoint/2010/main" val="354311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r>
              <a:rPr lang="fr-FR" dirty="0"/>
              <a:t>27/08/2016</a:t>
            </a: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2FCF529D-5BB3-430B-A695-11C0115B27DE}" type="slidenum">
              <a:rPr lang="fr-FR" smtClean="0"/>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27/08/2016</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FCF529D-5BB3-430B-A695-11C0115B27DE}"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r>
              <a:rPr lang="fr-FR" dirty="0"/>
              <a:t>27/08/2016</a:t>
            </a:r>
          </a:p>
        </p:txBody>
      </p:sp>
      <p:sp>
        <p:nvSpPr>
          <p:cNvPr id="22" name="Espace réservé du numéro de diapositive 21"/>
          <p:cNvSpPr>
            <a:spLocks noGrp="1"/>
          </p:cNvSpPr>
          <p:nvPr>
            <p:ph type="sldNum" sz="quarter" idx="15"/>
          </p:nvPr>
        </p:nvSpPr>
        <p:spPr/>
        <p:txBody>
          <a:bodyPr rtlCol="0"/>
          <a:lstStyle/>
          <a:p>
            <a:fld id="{2FCF529D-5BB3-430B-A695-11C0115B27DE}" type="slidenum">
              <a:rPr lang="fr-FR" smtClean="0"/>
              <a:t>‹N°›</a:t>
            </a:fld>
            <a:endParaRPr lang="fr-FR" dirty="0"/>
          </a:p>
        </p:txBody>
      </p:sp>
      <p:sp>
        <p:nvSpPr>
          <p:cNvPr id="23" name="Espace réservé du pied de page 22"/>
          <p:cNvSpPr>
            <a:spLocks noGrp="1"/>
          </p:cNvSpPr>
          <p:nvPr>
            <p:ph type="ftr" sz="quarter" idx="16"/>
          </p:nvPr>
        </p:nvSpPr>
        <p:spPr/>
        <p:txBody>
          <a:bodyPr rtlCol="0"/>
          <a:lstStyle/>
          <a:p>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dirty="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r>
              <a:rPr lang="fr-FR" dirty="0"/>
              <a:t>27/08/2016</a:t>
            </a:r>
          </a:p>
        </p:txBody>
      </p:sp>
      <p:sp>
        <p:nvSpPr>
          <p:cNvPr id="18" name="Espace réservé du numéro de diapositive 17"/>
          <p:cNvSpPr>
            <a:spLocks noGrp="1"/>
          </p:cNvSpPr>
          <p:nvPr>
            <p:ph type="sldNum" sz="quarter" idx="11"/>
          </p:nvPr>
        </p:nvSpPr>
        <p:spPr/>
        <p:txBody>
          <a:bodyPr rtlCol="0"/>
          <a:lstStyle/>
          <a:p>
            <a:fld id="{2FCF529D-5BB3-430B-A695-11C0115B27DE}" type="slidenum">
              <a:rPr lang="fr-FR" smtClean="0"/>
              <a:t>‹N°›</a:t>
            </a:fld>
            <a:endParaRPr lang="fr-FR" dirty="0"/>
          </a:p>
        </p:txBody>
      </p:sp>
      <p:sp>
        <p:nvSpPr>
          <p:cNvPr id="21" name="Espace réservé du pied de page 20"/>
          <p:cNvSpPr>
            <a:spLocks noGrp="1"/>
          </p:cNvSpPr>
          <p:nvPr>
            <p:ph type="ftr" sz="quarter" idx="12"/>
          </p:nvPr>
        </p:nvSpPr>
        <p:spPr/>
        <p:txBody>
          <a:bodyPr rtlCol="0"/>
          <a:lstStyle/>
          <a:p>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FCF529D-5BB3-430B-A695-11C0115B27DE}" type="slidenum">
              <a:rPr lang="fr-FR" smtClean="0"/>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FCF529D-5BB3-430B-A695-11C0115B27DE}" type="slidenum">
              <a:rPr lang="fr-FR" smtClean="0"/>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 1 + comm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8" name="Espace réservé du texte 4"/>
          <p:cNvSpPr>
            <a:spLocks noGrp="1"/>
          </p:cNvSpPr>
          <p:nvPr>
            <p:ph type="body" sz="quarter" idx="12" hasCustomPrompt="1"/>
          </p:nvPr>
        </p:nvSpPr>
        <p:spPr>
          <a:xfrm>
            <a:off x="2377235" y="1533524"/>
            <a:ext cx="6561579" cy="219600"/>
          </a:xfrm>
          <a:solidFill>
            <a:schemeClr val="accent5"/>
          </a:solidFill>
        </p:spPr>
        <p:txBody>
          <a:bodyPr vert="horz" lIns="54000" tIns="45720" rIns="91440" bIns="45720" rtlCol="0" anchor="ctr" anchorCtr="0">
            <a:noAutofit/>
          </a:bodyPr>
          <a:lstStyle>
            <a:lvl1pPr>
              <a:defRPr lang="fr-FR" sz="1108" dirty="0" smtClean="0"/>
            </a:lvl1pPr>
          </a:lstStyle>
          <a:p>
            <a:pPr lvl="0"/>
            <a:r>
              <a:rPr lang="fr-FR" dirty="0"/>
              <a:t>Titre</a:t>
            </a:r>
          </a:p>
        </p:txBody>
      </p:sp>
      <p:sp>
        <p:nvSpPr>
          <p:cNvPr id="11" name="Espace réservé du texte 13"/>
          <p:cNvSpPr>
            <a:spLocks noGrp="1"/>
          </p:cNvSpPr>
          <p:nvPr>
            <p:ph type="body" sz="quarter" idx="11" hasCustomPrompt="1"/>
          </p:nvPr>
        </p:nvSpPr>
        <p:spPr>
          <a:xfrm>
            <a:off x="319067" y="461913"/>
            <a:ext cx="8619747" cy="576000"/>
          </a:xfrm>
          <a:noFill/>
          <a:ln>
            <a:no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0" tIns="90000" rIns="0" bIns="0" rtlCol="0" anchor="t">
            <a:noAutofit/>
          </a:bodyPr>
          <a:lstStyle>
            <a:lvl1pPr>
              <a:defRPr lang="fr-FR" sz="1477" b="0" dirty="0">
                <a:solidFill>
                  <a:schemeClr val="accent6"/>
                </a:solidFill>
                <a:latin typeface="+mj-lt"/>
                <a:cs typeface="Arial" charset="0"/>
              </a:defRPr>
            </a:lvl1pPr>
          </a:lstStyle>
          <a:p>
            <a:pPr lvl="0" fontAlgn="base">
              <a:spcBef>
                <a:spcPct val="0"/>
              </a:spcBef>
              <a:spcAft>
                <a:spcPct val="0"/>
              </a:spcAft>
            </a:pPr>
            <a:r>
              <a:rPr lang="fr-FR" dirty="0"/>
              <a:t>Cliquez pour ajouter un sous-titre</a:t>
            </a:r>
          </a:p>
        </p:txBody>
      </p:sp>
      <p:sp>
        <p:nvSpPr>
          <p:cNvPr id="16" name="Espace réservé du texte 15"/>
          <p:cNvSpPr>
            <a:spLocks noGrp="1"/>
          </p:cNvSpPr>
          <p:nvPr>
            <p:ph type="body" sz="quarter" idx="24"/>
          </p:nvPr>
        </p:nvSpPr>
        <p:spPr>
          <a:xfrm>
            <a:off x="2377235" y="1765302"/>
            <a:ext cx="6561579" cy="4492625"/>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22"/>
          <p:cNvSpPr>
            <a:spLocks noGrp="1"/>
          </p:cNvSpPr>
          <p:nvPr>
            <p:ph type="body" sz="quarter" idx="23"/>
          </p:nvPr>
        </p:nvSpPr>
        <p:spPr>
          <a:xfrm>
            <a:off x="164150" y="1533525"/>
            <a:ext cx="1853281" cy="4724400"/>
          </a:xfrm>
          <a:solidFill>
            <a:schemeClr val="bg1">
              <a:lumMod val="95000"/>
            </a:schemeClr>
          </a:solidFill>
        </p:spPr>
        <p:txBody>
          <a:bodyPr lIns="72000">
            <a:normAutofit/>
          </a:bodyPr>
          <a:lstStyle>
            <a:lvl1pPr algn="l">
              <a:defRPr sz="969"/>
            </a:lvl1pPr>
            <a:lvl2pPr algn="l">
              <a:defRPr sz="969"/>
            </a:lvl2pPr>
            <a:lvl3pPr algn="l">
              <a:defRPr sz="969"/>
            </a:lvl3pPr>
            <a:lvl4pPr algn="l">
              <a:defRPr sz="969"/>
            </a:lvl4pPr>
            <a:lvl5pPr algn="l">
              <a:defRPr sz="969"/>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Date Placeholder 3"/>
          <p:cNvSpPr>
            <a:spLocks noGrp="1"/>
          </p:cNvSpPr>
          <p:nvPr>
            <p:ph type="dt" sz="half" idx="2"/>
          </p:nvPr>
        </p:nvSpPr>
        <p:spPr>
          <a:xfrm>
            <a:off x="173893" y="6593417"/>
            <a:ext cx="4531045" cy="244473"/>
          </a:xfrm>
          <a:prstGeom prst="rect">
            <a:avLst/>
          </a:prstGeom>
          <a:ln>
            <a:noFill/>
          </a:ln>
        </p:spPr>
        <p:txBody>
          <a:bodyPr vert="horz" lIns="91440" tIns="45720" rIns="91440" bIns="45720" rtlCol="0" anchor="ctr"/>
          <a:lstStyle>
            <a:lvl1pPr algn="l">
              <a:defRPr lang="en-US" sz="923" b="0" kern="1200" dirty="0" smtClean="0">
                <a:solidFill>
                  <a:schemeClr val="accent2">
                    <a:lumMod val="75000"/>
                  </a:schemeClr>
                </a:solidFill>
                <a:latin typeface="+mj-lt"/>
                <a:ea typeface="+mn-ea"/>
                <a:cs typeface="Arial" charset="0"/>
              </a:defRPr>
            </a:lvl1pPr>
          </a:lstStyle>
          <a:p>
            <a:r>
              <a:rPr lang="en-US" dirty="0"/>
              <a:t>Rapport final de </a:t>
            </a:r>
            <a:r>
              <a:rPr lang="en-US" b="1" dirty="0"/>
              <a:t>Dauphine Junior </a:t>
            </a:r>
            <a:r>
              <a:rPr lang="en-US" b="1" dirty="0" err="1"/>
              <a:t>Conseil</a:t>
            </a:r>
            <a:r>
              <a:rPr lang="en-US" b="1" dirty="0"/>
              <a:t> </a:t>
            </a:r>
            <a:r>
              <a:rPr lang="en-US" dirty="0"/>
              <a:t>pour </a:t>
            </a:r>
            <a:r>
              <a:rPr lang="en-US" b="1" dirty="0"/>
              <a:t>DUVAL et MAULER</a:t>
            </a:r>
            <a:endParaRPr lang="en-US" dirty="0"/>
          </a:p>
        </p:txBody>
      </p:sp>
    </p:spTree>
    <p:extLst>
      <p:ext uri="{BB962C8B-B14F-4D97-AF65-F5344CB8AC3E}">
        <p14:creationId xmlns:p14="http://schemas.microsoft.com/office/powerpoint/2010/main" val="11845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275522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3080775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146133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300784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27/08/2016</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FCF529D-5BB3-430B-A695-11C0115B27DE}" type="slidenum">
              <a:rPr lang="fr-FR" smtClean="0"/>
              <a:t>‹N°›</a:t>
            </a:fld>
            <a:endParaRPr lang="fr-FR" dirty="0"/>
          </a:p>
        </p:txBody>
      </p:sp>
    </p:spTree>
    <p:extLst>
      <p:ext uri="{BB962C8B-B14F-4D97-AF65-F5344CB8AC3E}">
        <p14:creationId xmlns:p14="http://schemas.microsoft.com/office/powerpoint/2010/main" val="1811151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27/08/2016</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3403228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27/08/2016</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2371604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27/08/2016</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24347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2193752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642643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1317747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114018-AEBF-4021-873F-1D8901CDE175}" type="slidenum">
              <a:rPr lang="fr-FR" smtClean="0"/>
              <a:t>‹N°›</a:t>
            </a:fld>
            <a:endParaRPr lang="fr-FR" dirty="0"/>
          </a:p>
        </p:txBody>
      </p:sp>
    </p:spTree>
    <p:extLst>
      <p:ext uri="{BB962C8B-B14F-4D97-AF65-F5344CB8AC3E}">
        <p14:creationId xmlns:p14="http://schemas.microsoft.com/office/powerpoint/2010/main" val="263194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1985539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2439305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35461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27/08/2016</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FCF529D-5BB3-430B-A695-11C0115B27DE}" type="slidenum">
              <a:rPr lang="fr-FR" smtClean="0"/>
              <a:t>‹N°›</a:t>
            </a:fld>
            <a:endParaRPr lang="fr-FR" dirty="0"/>
          </a:p>
        </p:txBody>
      </p:sp>
    </p:spTree>
    <p:extLst>
      <p:ext uri="{BB962C8B-B14F-4D97-AF65-F5344CB8AC3E}">
        <p14:creationId xmlns:p14="http://schemas.microsoft.com/office/powerpoint/2010/main" val="21693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3203425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27/08/2016</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2657192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27/08/2016</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3634478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27/08/2016</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276096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4038765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1769775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2952894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A3C4DB9-55D1-4AEB-9E38-5656BF04B8FE}" type="slidenum">
              <a:rPr lang="fr-FR" smtClean="0"/>
              <a:t>‹N°›</a:t>
            </a:fld>
            <a:endParaRPr lang="fr-FR" dirty="0"/>
          </a:p>
        </p:txBody>
      </p:sp>
    </p:spTree>
    <p:extLst>
      <p:ext uri="{BB962C8B-B14F-4D97-AF65-F5344CB8AC3E}">
        <p14:creationId xmlns:p14="http://schemas.microsoft.com/office/powerpoint/2010/main" val="2339263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176697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78134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27/08/2016</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FCF529D-5BB3-430B-A695-11C0115B27DE}" type="slidenum">
              <a:rPr lang="fr-FR" smtClean="0"/>
              <a:t>‹N°›</a:t>
            </a:fld>
            <a:endParaRPr lang="fr-FR" dirty="0"/>
          </a:p>
        </p:txBody>
      </p:sp>
    </p:spTree>
    <p:extLst>
      <p:ext uri="{BB962C8B-B14F-4D97-AF65-F5344CB8AC3E}">
        <p14:creationId xmlns:p14="http://schemas.microsoft.com/office/powerpoint/2010/main" val="1164823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4112754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1110699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27/08/2016</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1424760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27/08/2016</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4149854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27/08/2016</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319772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3946192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1594669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2985519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27/08/2016</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053511D-1535-4FD1-927E-654F160D5C15}" type="slidenum">
              <a:rPr lang="fr-FR" smtClean="0"/>
              <a:t>‹N°›</a:t>
            </a:fld>
            <a:endParaRPr lang="fr-FR" dirty="0"/>
          </a:p>
        </p:txBody>
      </p:sp>
    </p:spTree>
    <p:extLst>
      <p:ext uri="{BB962C8B-B14F-4D97-AF65-F5344CB8AC3E}">
        <p14:creationId xmlns:p14="http://schemas.microsoft.com/office/powerpoint/2010/main" val="155026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ge gen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dirty="0"/>
              <a:t>Modifiez le style du titre</a:t>
            </a:r>
            <a:endParaRPr kumimoji="0" lang="en-US" dirty="0"/>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7" name="Espace réservé de la date 6"/>
          <p:cNvSpPr>
            <a:spLocks noGrp="1"/>
          </p:cNvSpPr>
          <p:nvPr>
            <p:ph type="dt" sz="half" idx="14"/>
          </p:nvPr>
        </p:nvSpPr>
        <p:spPr/>
        <p:txBody>
          <a:bodyPr rtlCol="0"/>
          <a:lstStyle>
            <a:lvl1pPr>
              <a:defRPr/>
            </a:lvl1pPr>
          </a:lstStyle>
          <a:p>
            <a:r>
              <a:rPr lang="fr-FR" dirty="0"/>
              <a:t>27/08/2016</a:t>
            </a:r>
          </a:p>
        </p:txBody>
      </p:sp>
      <p:sp>
        <p:nvSpPr>
          <p:cNvPr id="10" name="Espace réservé du pied de page 9"/>
          <p:cNvSpPr>
            <a:spLocks noGrp="1"/>
          </p:cNvSpPr>
          <p:nvPr>
            <p:ph type="ftr" sz="quarter" idx="16"/>
          </p:nvPr>
        </p:nvSpPr>
        <p:spPr/>
        <p:txBody>
          <a:bodyPr rtlCol="0"/>
          <a:lstStyle/>
          <a:p>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27/08/2016</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FCF529D-5BB3-430B-A695-11C0115B27DE}" type="slidenum">
              <a:rPr lang="fr-FR" smtClean="0"/>
              <a:t>‹N°›</a:t>
            </a:fld>
            <a:endParaRPr lang="fr-FR" dirty="0"/>
          </a:p>
        </p:txBody>
      </p:sp>
    </p:spTree>
    <p:extLst>
      <p:ext uri="{BB962C8B-B14F-4D97-AF65-F5344CB8AC3E}">
        <p14:creationId xmlns:p14="http://schemas.microsoft.com/office/powerpoint/2010/main" val="384029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r>
              <a:rPr lang="fr-FR" dirty="0"/>
              <a:t>27/08/2016</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FCF529D-5BB3-430B-A695-11C0115B27DE}" type="slidenum">
              <a:rPr lang="fr-FR" smtClean="0"/>
              <a:t>‹N°›</a:t>
            </a:fld>
            <a:endParaRPr lang="fr-FR"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r>
              <a:rPr lang="fr-FR" dirty="0"/>
              <a:t>27/08/2016</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FCF529D-5BB3-430B-A695-11C0115B27DE}" type="slidenum">
              <a:rPr lang="fr-FR" smtClean="0"/>
              <a:t>‹N°›</a:t>
            </a:fld>
            <a:endParaRPr lang="fr-FR"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r>
              <a:rPr lang="fr-FR" dirty="0"/>
              <a:t>27/08/2016</a:t>
            </a:r>
          </a:p>
        </p:txBody>
      </p:sp>
      <p:sp>
        <p:nvSpPr>
          <p:cNvPr id="7" name="Espace réservé du numéro de diapositive 6"/>
          <p:cNvSpPr>
            <a:spLocks noGrp="1"/>
          </p:cNvSpPr>
          <p:nvPr>
            <p:ph type="sldNum" sz="quarter" idx="11"/>
          </p:nvPr>
        </p:nvSpPr>
        <p:spPr/>
        <p:txBody>
          <a:bodyPr rtlCol="0"/>
          <a:lstStyle/>
          <a:p>
            <a:fld id="{2FCF529D-5BB3-430B-A695-11C0115B27DE}" type="slidenum">
              <a:rPr lang="fr-FR" smtClean="0"/>
              <a:t>‹N°›</a:t>
            </a:fld>
            <a:endParaRPr lang="fr-FR" dirty="0"/>
          </a:p>
        </p:txBody>
      </p:sp>
      <p:sp>
        <p:nvSpPr>
          <p:cNvPr id="8" name="Espace réservé du pied de page 7"/>
          <p:cNvSpPr>
            <a:spLocks noGrp="1"/>
          </p:cNvSpPr>
          <p:nvPr>
            <p:ph type="ftr" sz="quarter" idx="12"/>
          </p:nvPr>
        </p:nvSpPr>
        <p:spPr/>
        <p:txBody>
          <a:bodyPr rtlCol="0"/>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fr-FR" dirty="0"/>
              <a:t>27/08/2016</a:t>
            </a: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FCF529D-5BB3-430B-A695-11C0115B27DE}"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709" r:id="rId2"/>
    <p:sldLayoutId id="2147483710" r:id="rId3"/>
    <p:sldLayoutId id="2147483711" r:id="rId4"/>
    <p:sldLayoutId id="2147483662" r:id="rId5"/>
    <p:sldLayoutId id="2147483708"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712" r:id="rId15"/>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27/08/2016</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14018-AEBF-4021-873F-1D8901CDE175}" type="slidenum">
              <a:rPr lang="fr-FR" smtClean="0"/>
              <a:t>‹N°›</a:t>
            </a:fld>
            <a:endParaRPr lang="fr-FR" dirty="0"/>
          </a:p>
        </p:txBody>
      </p:sp>
    </p:spTree>
    <p:extLst>
      <p:ext uri="{BB962C8B-B14F-4D97-AF65-F5344CB8AC3E}">
        <p14:creationId xmlns:p14="http://schemas.microsoft.com/office/powerpoint/2010/main" val="38269365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27/08/2016</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C4DB9-55D1-4AEB-9E38-5656BF04B8FE}" type="slidenum">
              <a:rPr lang="fr-FR" smtClean="0"/>
              <a:t>‹N°›</a:t>
            </a:fld>
            <a:endParaRPr lang="fr-FR" dirty="0"/>
          </a:p>
        </p:txBody>
      </p:sp>
    </p:spTree>
    <p:extLst>
      <p:ext uri="{BB962C8B-B14F-4D97-AF65-F5344CB8AC3E}">
        <p14:creationId xmlns:p14="http://schemas.microsoft.com/office/powerpoint/2010/main" val="1273540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27/08/2016</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3511D-1535-4FD1-927E-654F160D5C15}" type="slidenum">
              <a:rPr lang="fr-FR" smtClean="0"/>
              <a:t>‹N°›</a:t>
            </a:fld>
            <a:endParaRPr lang="fr-FR" dirty="0"/>
          </a:p>
        </p:txBody>
      </p:sp>
    </p:spTree>
    <p:extLst>
      <p:ext uri="{BB962C8B-B14F-4D97-AF65-F5344CB8AC3E}">
        <p14:creationId xmlns:p14="http://schemas.microsoft.com/office/powerpoint/2010/main" val="1096450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aurence\Desktop\power_point\power_Page_3.jpg"/>
          <p:cNvPicPr>
            <a:picLocks noChangeAspect="1" noChangeArrowheads="1"/>
          </p:cNvPicPr>
          <p:nvPr/>
        </p:nvPicPr>
        <p:blipFill>
          <a:blip r:embed="rId3" cstate="print"/>
          <a:srcRect/>
          <a:stretch>
            <a:fillRect/>
          </a:stretch>
        </p:blipFill>
        <p:spPr bwMode="auto">
          <a:xfrm>
            <a:off x="251520" y="545458"/>
            <a:ext cx="7488832" cy="5618638"/>
          </a:xfrm>
          <a:prstGeom prst="rect">
            <a:avLst/>
          </a:prstGeom>
          <a:noFill/>
        </p:spPr>
      </p:pic>
    </p:spTree>
    <p:extLst>
      <p:ext uri="{BB962C8B-B14F-4D97-AF65-F5344CB8AC3E}">
        <p14:creationId xmlns:p14="http://schemas.microsoft.com/office/powerpoint/2010/main" val="189832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87424"/>
            <a:ext cx="8429396" cy="1118075"/>
          </a:xfrm>
        </p:spPr>
        <p:txBody>
          <a:bodyPr>
            <a:normAutofit/>
          </a:bodyPr>
          <a:lstStyle/>
          <a:p>
            <a:r>
              <a:rPr lang="fr-FR" sz="2000" b="1" dirty="0">
                <a:solidFill>
                  <a:schemeClr val="accent1">
                    <a:lumMod val="75000"/>
                  </a:schemeClr>
                </a:solidFill>
                <a:latin typeface="Helvetica"/>
                <a:cs typeface="Helvetica"/>
              </a:rPr>
              <a:t>V. Grandes tendances de ce </a:t>
            </a:r>
            <a:r>
              <a:rPr lang="fr-FR" sz="2000" b="1" dirty="0" err="1">
                <a:solidFill>
                  <a:schemeClr val="accent1">
                    <a:lumMod val="75000"/>
                  </a:schemeClr>
                </a:solidFill>
                <a:latin typeface="Helvetica"/>
                <a:cs typeface="Helvetica"/>
              </a:rPr>
              <a:t>barometre</a:t>
            </a:r>
            <a:endParaRPr lang="fr-FR" sz="2000" b="1" dirty="0">
              <a:solidFill>
                <a:schemeClr val="accent1">
                  <a:lumMod val="75000"/>
                </a:schemeClr>
              </a:solidFill>
              <a:latin typeface="Helvetica"/>
              <a:cs typeface="Helvetica"/>
            </a:endParaRPr>
          </a:p>
        </p:txBody>
      </p:sp>
      <p:sp>
        <p:nvSpPr>
          <p:cNvPr id="8" name="ZoneTexte 7"/>
          <p:cNvSpPr txBox="1"/>
          <p:nvPr/>
        </p:nvSpPr>
        <p:spPr>
          <a:xfrm>
            <a:off x="179512" y="908720"/>
            <a:ext cx="8211142" cy="4401205"/>
          </a:xfrm>
          <a:prstGeom prst="rect">
            <a:avLst/>
          </a:prstGeom>
          <a:noFill/>
        </p:spPr>
        <p:txBody>
          <a:bodyPr wrap="square" rtlCol="0">
            <a:spAutoFit/>
          </a:bodyPr>
          <a:lstStyle/>
          <a:p>
            <a:pPr marL="158265" indent="-158265" algn="just">
              <a:buFont typeface="Arial" charset="0"/>
              <a:buChar char="•"/>
            </a:pPr>
            <a:r>
              <a:rPr lang="fr-FR" sz="1400" b="1" dirty="0">
                <a:latin typeface="Helvetica" panose="020B0604020202020204" pitchFamily="34" charset="0"/>
                <a:cs typeface="Helvetica" panose="020B0604020202020204" pitchFamily="34" charset="0"/>
              </a:rPr>
              <a:t>Inscription au registre mondial </a:t>
            </a:r>
            <a:r>
              <a:rPr lang="fr-FR" sz="1400" dirty="0">
                <a:latin typeface="Helvetica" panose="020B0604020202020204" pitchFamily="34" charset="0"/>
                <a:cs typeface="Helvetica" panose="020B0604020202020204" pitchFamily="34" charset="0"/>
              </a:rPr>
              <a:t>des Français établis hors de France : 5,9% des français sur l’échantillon pas inscrits ou ne savent pas s’ils le sont.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Renforcement de la communication sur la procédure d’inscription au registre mondial des français à l’étranger. </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Communication consulaire : </a:t>
            </a:r>
            <a:r>
              <a:rPr lang="fr-FR" sz="1400" dirty="0">
                <a:latin typeface="Helvetica" panose="020B0604020202020204" pitchFamily="34" charset="0"/>
                <a:cs typeface="Helvetica" panose="020B0604020202020204" pitchFamily="34" charset="0"/>
              </a:rPr>
              <a:t>toutes circonscriptions confondues, les Français établis hors de France expriment leur souhait de pouvoir contacter leur consulat en cas de problème et d’être informés des évènements importants en première instance.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Lors de l’inscription au registre, poser la question des types d’informations recherchées.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Continuer à développer une présence sur les réseaux sociaux </a:t>
            </a:r>
            <a:r>
              <a:rPr lang="fr-FR" sz="1400" dirty="0" err="1">
                <a:latin typeface="Helvetica" panose="020B0604020202020204" pitchFamily="34" charset="0"/>
                <a:cs typeface="Helvetica" panose="020B0604020202020204" pitchFamily="34" charset="0"/>
              </a:rPr>
              <a:t>aﬁn</a:t>
            </a:r>
            <a:r>
              <a:rPr lang="fr-FR" sz="1400" dirty="0">
                <a:latin typeface="Helvetica" panose="020B0604020202020204" pitchFamily="34" charset="0"/>
                <a:cs typeface="Helvetica" panose="020B0604020202020204" pitchFamily="34" charset="0"/>
              </a:rPr>
              <a:t> d’interagir plus directement avec les français de l’étranger</a:t>
            </a:r>
          </a:p>
          <a:p>
            <a:pPr algn="just"/>
            <a:endParaRPr lang="fr-FR" sz="1400" b="1"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Représentation des Français de l’étranger: </a:t>
            </a:r>
            <a:r>
              <a:rPr lang="fr-FR" sz="1400" dirty="0">
                <a:latin typeface="Helvetica" panose="020B0604020202020204" pitchFamily="34" charset="0"/>
                <a:cs typeface="Helvetica" panose="020B0604020202020204" pitchFamily="34" charset="0"/>
              </a:rPr>
              <a:t>les français à l’étranger se sentent majoritairement « moyennement bien représentés » bien qu’une grande proportion soit « sans opinion ». Cas particulier la circonscription 4 où y a plus de personnes qui se sentent très bien représentées que de personnes qui ne se sentent pas représentées.</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personnes qui ne se sentent pas du tout représentées ont tendance à être plus jeunes (en dessous de 55 ans) que le reste de la population.</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une stratégie intéressante serait d’encadrer les jeunes parents qui viennent de s’installer à l’étranger.</a:t>
            </a:r>
          </a:p>
        </p:txBody>
      </p:sp>
    </p:spTree>
    <p:extLst>
      <p:ext uri="{BB962C8B-B14F-4D97-AF65-F5344CB8AC3E}">
        <p14:creationId xmlns:p14="http://schemas.microsoft.com/office/powerpoint/2010/main" val="46978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87424"/>
            <a:ext cx="8429396" cy="1118075"/>
          </a:xfrm>
        </p:spPr>
        <p:txBody>
          <a:bodyPr>
            <a:normAutofit/>
          </a:bodyPr>
          <a:lstStyle/>
          <a:p>
            <a:r>
              <a:rPr lang="fr-FR" sz="2000" b="1" dirty="0">
                <a:solidFill>
                  <a:schemeClr val="accent1">
                    <a:lumMod val="75000"/>
                  </a:schemeClr>
                </a:solidFill>
                <a:latin typeface="Helvetica"/>
                <a:cs typeface="Helvetica"/>
              </a:rPr>
              <a:t>VI. Grand </a:t>
            </a:r>
            <a:r>
              <a:rPr lang="fr-FR" sz="2000" b="1" dirty="0" err="1">
                <a:solidFill>
                  <a:schemeClr val="accent1">
                    <a:lumMod val="75000"/>
                  </a:schemeClr>
                </a:solidFill>
                <a:latin typeface="Helvetica"/>
                <a:cs typeface="Helvetica"/>
              </a:rPr>
              <a:t>Debat</a:t>
            </a:r>
            <a:endParaRPr lang="fr-FR" sz="2000" b="1" dirty="0">
              <a:solidFill>
                <a:schemeClr val="accent1">
                  <a:lumMod val="75000"/>
                </a:schemeClr>
              </a:solidFill>
              <a:latin typeface="Helvetica"/>
              <a:cs typeface="Helvetica"/>
            </a:endParaRPr>
          </a:p>
        </p:txBody>
      </p:sp>
      <p:sp>
        <p:nvSpPr>
          <p:cNvPr id="8" name="ZoneTexte 7"/>
          <p:cNvSpPr txBox="1"/>
          <p:nvPr/>
        </p:nvSpPr>
        <p:spPr>
          <a:xfrm>
            <a:off x="287524" y="824157"/>
            <a:ext cx="7992888" cy="4832092"/>
          </a:xfrm>
          <a:prstGeom prst="rect">
            <a:avLst/>
          </a:prstGeom>
          <a:noFill/>
        </p:spPr>
        <p:txBody>
          <a:bodyPr wrap="square" rtlCol="0">
            <a:spAutoFit/>
          </a:bodyPr>
          <a:lstStyle/>
          <a:p>
            <a:pPr marL="158265" lvl="0" indent="-158265">
              <a:buFont typeface="Arial" charset="0"/>
              <a:buChar char="•"/>
            </a:pPr>
            <a:r>
              <a:rPr lang="fr-FR" sz="1400" b="1" dirty="0">
                <a:latin typeface="Helvetica" panose="020B0604020202020204" pitchFamily="34" charset="0"/>
                <a:cs typeface="Helvetica" panose="020B0604020202020204" pitchFamily="34" charset="0"/>
              </a:rPr>
              <a:t>L’écologie</a:t>
            </a:r>
          </a:p>
          <a:p>
            <a:pPr marL="285750" indent="-285750">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La circonscription 4 comporte un grand nombre de personnes extrêmement impliquées (5) et un faible nombre de personnes peu impliquées. Cela concerne la Belgique, les Pays-Bas et le Luxembourg. A l’inverse la circonscription 9 (le Maghreb et l’Afrique de l’Ouest) a le plus faible ratio. </a:t>
            </a:r>
          </a:p>
          <a:p>
            <a:pPr marL="158265" indent="-158265">
              <a:buFont typeface="Arial" charset="0"/>
              <a:buChar char="•"/>
            </a:pPr>
            <a:endParaRPr lang="fr-FR" sz="1400" dirty="0">
              <a:latin typeface="Helvetica" panose="020B0604020202020204" pitchFamily="34" charset="0"/>
              <a:cs typeface="Helvetica" panose="020B0604020202020204" pitchFamily="34" charset="0"/>
            </a:endParaRPr>
          </a:p>
          <a:p>
            <a:pPr marL="158265" indent="-158265">
              <a:buFont typeface="Arial" charset="0"/>
              <a:buChar char="•"/>
            </a:pPr>
            <a:r>
              <a:rPr lang="fr-FR" sz="1400" b="1" dirty="0">
                <a:latin typeface="Helvetica" panose="020B0604020202020204" pitchFamily="34" charset="0"/>
                <a:cs typeface="Helvetica" panose="020B0604020202020204" pitchFamily="34" charset="0"/>
              </a:rPr>
              <a:t>La fiscalité </a:t>
            </a:r>
          </a:p>
          <a:p>
            <a:pPr marL="285750" indent="-285750">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 thème de la </a:t>
            </a:r>
            <a:r>
              <a:rPr lang="fr-FR" sz="1400" dirty="0" err="1">
                <a:latin typeface="Helvetica" panose="020B0604020202020204" pitchFamily="34" charset="0"/>
                <a:cs typeface="Helvetica" panose="020B0604020202020204" pitchFamily="34" charset="0"/>
              </a:rPr>
              <a:t>ﬁscalité</a:t>
            </a:r>
            <a:r>
              <a:rPr lang="fr-FR" sz="1400" dirty="0">
                <a:latin typeface="Helvetica" panose="020B0604020202020204" pitchFamily="34" charset="0"/>
                <a:cs typeface="Helvetica" panose="020B0604020202020204" pitchFamily="34" charset="0"/>
              </a:rPr>
              <a:t> et des dépenses publiques intéresse moins que le thème de la transition écologique. Dans la circonscription 11 le rapport est le plus élevé, la </a:t>
            </a:r>
            <a:r>
              <a:rPr lang="fr-FR" sz="1400" dirty="0" err="1">
                <a:latin typeface="Helvetica" panose="020B0604020202020204" pitchFamily="34" charset="0"/>
                <a:cs typeface="Helvetica" panose="020B0604020202020204" pitchFamily="34" charset="0"/>
              </a:rPr>
              <a:t>ﬁscalité</a:t>
            </a:r>
            <a:r>
              <a:rPr lang="fr-FR" sz="1400" dirty="0">
                <a:latin typeface="Helvetica" panose="020B0604020202020204" pitchFamily="34" charset="0"/>
                <a:cs typeface="Helvetica" panose="020B0604020202020204" pitchFamily="34" charset="0"/>
              </a:rPr>
              <a:t> est un sujet plus important dans cette circonscription qu’ailleurs. La circonscription 11 regroupe l’Inde et la Chine par exemple. Or, beaucoup de français en Chine sont des chefs d’entreprise.</a:t>
            </a:r>
          </a:p>
          <a:p>
            <a:pPr marL="158265" indent="-158265">
              <a:buFont typeface="Arial" charset="0"/>
              <a:buChar char="•"/>
            </a:pPr>
            <a:endParaRPr lang="fr-FR" sz="1400" b="1" dirty="0">
              <a:latin typeface="Helvetica" panose="020B0604020202020204" pitchFamily="34" charset="0"/>
              <a:cs typeface="Helvetica" panose="020B0604020202020204" pitchFamily="34" charset="0"/>
            </a:endParaRPr>
          </a:p>
          <a:p>
            <a:pPr marL="158265" lvl="0" indent="-158265">
              <a:buFont typeface="Arial" charset="0"/>
              <a:buChar char="•"/>
            </a:pPr>
            <a:r>
              <a:rPr lang="fr-FR" sz="1400" b="1" dirty="0">
                <a:latin typeface="Helvetica" panose="020B0604020202020204" pitchFamily="34" charset="0"/>
                <a:cs typeface="Helvetica" panose="020B0604020202020204" pitchFamily="34" charset="0"/>
              </a:rPr>
              <a:t> Démocratie, citoyenneté et immigration</a:t>
            </a:r>
          </a:p>
          <a:p>
            <a:pPr marL="285750" indent="-285750">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 thème de la démocratie et de la citoyenneté intéresse moins que celui de l’écologie mais plus que celui sur la </a:t>
            </a:r>
            <a:r>
              <a:rPr lang="fr-FR" sz="1400" dirty="0" err="1">
                <a:latin typeface="Helvetica" panose="020B0604020202020204" pitchFamily="34" charset="0"/>
                <a:cs typeface="Helvetica" panose="020B0604020202020204" pitchFamily="34" charset="0"/>
              </a:rPr>
              <a:t>ﬁscalité</a:t>
            </a:r>
            <a:r>
              <a:rPr lang="fr-FR" sz="1400" dirty="0">
                <a:latin typeface="Helvetica" panose="020B0604020202020204" pitchFamily="34" charset="0"/>
                <a:cs typeface="Helvetica" panose="020B0604020202020204" pitchFamily="34" charset="0"/>
              </a:rPr>
              <a:t>. C’est la circonscription 2 qui se sent la plus concernée vis-à-vis de ce thème alors que la circonscription 4 (Belgique, les Pays-Bas et le Luxembourg) est la moins intéressée par ce thème-là.</a:t>
            </a:r>
          </a:p>
          <a:p>
            <a:pPr marL="285750" indent="-285750">
              <a:buFont typeface="Wingdings" panose="05000000000000000000" pitchFamily="2" charset="2"/>
              <a:buChar char="ü"/>
            </a:pPr>
            <a:endParaRPr lang="fr-FR" sz="1400" dirty="0">
              <a:latin typeface="Helvetica" panose="020B0604020202020204" pitchFamily="34" charset="0"/>
              <a:cs typeface="Helvetica" panose="020B0604020202020204" pitchFamily="34" charset="0"/>
            </a:endParaRPr>
          </a:p>
          <a:p>
            <a:pPr marL="158265" indent="-158265">
              <a:buFont typeface="Arial" charset="0"/>
              <a:buChar char="•"/>
            </a:pPr>
            <a:r>
              <a:rPr lang="fr-FR" sz="1400" b="1" dirty="0">
                <a:latin typeface="Helvetica" panose="020B0604020202020204" pitchFamily="34" charset="0"/>
                <a:cs typeface="Helvetica" panose="020B0604020202020204" pitchFamily="34" charset="0"/>
              </a:rPr>
              <a:t>Organisation de l’Etat et des services publics</a:t>
            </a:r>
          </a:p>
          <a:p>
            <a:pPr marL="285750" indent="-285750">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L’intérêt pour ce thème est plus faible que pour les autres, et plutôt homogène : le phénomène est universel. On peut supposer que ce thème va plus intéresser les fonctionnaires</a:t>
            </a:r>
          </a:p>
          <a:p>
            <a:pPr marL="285750" indent="-285750">
              <a:buFont typeface="Wingdings" panose="05000000000000000000" pitchFamily="2" charset="2"/>
              <a:buChar char="ü"/>
            </a:pPr>
            <a:endParaRPr lang="fr-FR" sz="1400" dirty="0">
              <a:latin typeface="Helvetica" panose="020B0604020202020204" pitchFamily="34" charset="0"/>
              <a:cs typeface="Helvetica" panose="020B0604020202020204" pitchFamily="34" charset="0"/>
            </a:endParaRPr>
          </a:p>
        </p:txBody>
      </p:sp>
      <p:sp>
        <p:nvSpPr>
          <p:cNvPr id="3" name="Rectangle 2"/>
          <p:cNvSpPr/>
          <p:nvPr/>
        </p:nvSpPr>
        <p:spPr>
          <a:xfrm>
            <a:off x="539552" y="5534312"/>
            <a:ext cx="7488832" cy="1219693"/>
          </a:xfrm>
          <a:prstGeom prst="rect">
            <a:avLst/>
          </a:prstGeom>
        </p:spPr>
        <p:txBody>
          <a:bodyPr wrap="square">
            <a:spAutoFit/>
          </a:bodyPr>
          <a:lstStyle/>
          <a:p>
            <a:pPr algn="just"/>
            <a:r>
              <a:rPr lang="fr-FR" b="1" kern="150" dirty="0">
                <a:latin typeface="Calibri" panose="020F0502020204030204" pitchFamily="34" charset="0"/>
                <a:ea typeface="CenturyGothic-Bold"/>
                <a:cs typeface="Tahoma" panose="020B0604030504040204" pitchFamily="34" charset="0"/>
              </a:rPr>
              <a:t>De manière générale, seule une minorité (&lt;30%) des Français établis à l’étranger font partie d’une association dans leur pays de résidence et sont intéressés au GDN !</a:t>
            </a:r>
            <a:endParaRPr lang="fr-FR" sz="2000" kern="150" dirty="0">
              <a:latin typeface="Times New Roman" panose="02020603050405020304" pitchFamily="18" charset="0"/>
              <a:ea typeface="Andale Sans UI"/>
              <a:cs typeface="Tahoma" panose="020B0604030504040204" pitchFamily="34" charset="0"/>
            </a:endParaRPr>
          </a:p>
          <a:p>
            <a:pPr algn="just">
              <a:lnSpc>
                <a:spcPct val="107000"/>
              </a:lnSpc>
              <a:spcAft>
                <a:spcPts val="800"/>
              </a:spcAft>
            </a:pPr>
            <a:r>
              <a:rPr lang="fr-FR" dirty="0">
                <a:latin typeface="Calibri" panose="020F0502020204030204" pitchFamily="34" charset="0"/>
                <a:ea typeface="DengXian" panose="02010600030101010101" pitchFamily="2" charset="-122"/>
                <a:cs typeface="Calibri" panose="020F0502020204030204" pitchFamily="34" charset="0"/>
              </a:rPr>
              <a:t> </a:t>
            </a:r>
            <a:endParaRPr lang="fr-FR"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7281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6574" y="4575742"/>
            <a:ext cx="6172200" cy="1229522"/>
          </a:xfrm>
        </p:spPr>
        <p:txBody>
          <a:bodyPr>
            <a:normAutofit fontScale="90000"/>
          </a:bodyPr>
          <a:lstStyle/>
          <a:p>
            <a:r>
              <a:rPr lang="fr-FR" dirty="0">
                <a:latin typeface="Helvetica" panose="020B0604020202020204" pitchFamily="34" charset="0"/>
                <a:cs typeface="Helvetica" panose="020B0604020202020204" pitchFamily="34" charset="0"/>
              </a:rPr>
              <a:t>Le baromètre des attentes et des besoins des </a:t>
            </a:r>
            <a:r>
              <a:rPr lang="fr-FR" dirty="0" err="1">
                <a:latin typeface="Helvetica" panose="020B0604020202020204" pitchFamily="34" charset="0"/>
                <a:cs typeface="Helvetica" panose="020B0604020202020204" pitchFamily="34" charset="0"/>
              </a:rPr>
              <a:t>Français-es</a:t>
            </a:r>
            <a:r>
              <a:rPr lang="fr-FR" dirty="0">
                <a:latin typeface="Helvetica" panose="020B0604020202020204" pitchFamily="34" charset="0"/>
                <a:cs typeface="Helvetica" panose="020B0604020202020204" pitchFamily="34" charset="0"/>
              </a:rPr>
              <a:t> de l’étranger</a:t>
            </a:r>
          </a:p>
        </p:txBody>
      </p:sp>
      <p:sp>
        <p:nvSpPr>
          <p:cNvPr id="3" name="Sous-titre 2"/>
          <p:cNvSpPr>
            <a:spLocks noGrp="1"/>
          </p:cNvSpPr>
          <p:nvPr>
            <p:ph type="subTitle" idx="1"/>
          </p:nvPr>
        </p:nvSpPr>
        <p:spPr>
          <a:xfrm>
            <a:off x="2339752" y="5805264"/>
            <a:ext cx="7056784" cy="1371600"/>
          </a:xfrm>
        </p:spPr>
        <p:txBody>
          <a:bodyPr/>
          <a:lstStyle/>
          <a:p>
            <a:endParaRPr lang="fr-FR" dirty="0">
              <a:latin typeface="Helvetica" panose="020B0604020202020204" pitchFamily="34" charset="0"/>
              <a:cs typeface="Helvetica" panose="020B0604020202020204"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17" y="116632"/>
            <a:ext cx="4331764" cy="4032448"/>
          </a:xfrm>
          <a:prstGeom prst="rect">
            <a:avLst/>
          </a:prstGeom>
        </p:spPr>
      </p:pic>
    </p:spTree>
    <p:extLst>
      <p:ext uri="{BB962C8B-B14F-4D97-AF65-F5344CB8AC3E}">
        <p14:creationId xmlns:p14="http://schemas.microsoft.com/office/powerpoint/2010/main" val="268637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94306"/>
            <a:ext cx="8748464" cy="612269"/>
          </a:xfrm>
        </p:spPr>
        <p:txBody>
          <a:bodyPr>
            <a:normAutofit fontScale="90000"/>
          </a:bodyPr>
          <a:lstStyle/>
          <a:p>
            <a:br>
              <a:rPr lang="fr-FR" sz="2200" b="1" dirty="0">
                <a:solidFill>
                  <a:schemeClr val="accent1">
                    <a:lumMod val="75000"/>
                  </a:schemeClr>
                </a:solidFill>
                <a:latin typeface="Helvetica"/>
                <a:cs typeface="Helvetica"/>
              </a:rPr>
            </a:br>
            <a:r>
              <a:rPr lang="fr-FR" sz="2200" b="1" dirty="0">
                <a:solidFill>
                  <a:schemeClr val="accent1">
                    <a:lumMod val="75000"/>
                  </a:schemeClr>
                </a:solidFill>
                <a:latin typeface="Helvetica"/>
                <a:cs typeface="Helvetica"/>
              </a:rPr>
              <a:t>I. Le baromètre des attentes et des besoins des </a:t>
            </a:r>
            <a:r>
              <a:rPr lang="fr-FR" sz="2200" b="1" dirty="0" err="1">
                <a:solidFill>
                  <a:schemeClr val="accent1">
                    <a:lumMod val="75000"/>
                  </a:schemeClr>
                </a:solidFill>
                <a:latin typeface="Helvetica"/>
                <a:cs typeface="Helvetica"/>
              </a:rPr>
              <a:t>Français-es</a:t>
            </a:r>
            <a:r>
              <a:rPr lang="fr-FR" sz="2200" b="1" dirty="0">
                <a:solidFill>
                  <a:schemeClr val="accent1">
                    <a:lumMod val="75000"/>
                  </a:schemeClr>
                </a:solidFill>
                <a:latin typeface="Helvetica"/>
                <a:cs typeface="Helvetica"/>
              </a:rPr>
              <a:t> de l’étranger: analyse globale des réponses recueillies</a:t>
            </a:r>
            <a:br>
              <a:rPr lang="fr-FR" sz="2700" dirty="0">
                <a:solidFill>
                  <a:srgbClr val="122D63"/>
                </a:solidFill>
              </a:rPr>
            </a:br>
            <a:br>
              <a:rPr lang="fr-FR" sz="3200" dirty="0"/>
            </a:br>
            <a:endParaRPr lang="fr-FR" dirty="0"/>
          </a:p>
        </p:txBody>
      </p:sp>
      <p:pic>
        <p:nvPicPr>
          <p:cNvPr id="8" name="Picture 1" descr="Picture 1"/>
          <p:cNvPicPr/>
          <p:nvPr/>
        </p:nvPicPr>
        <p:blipFill>
          <a:blip r:embed="rId3" cstate="print"/>
          <a:stretch>
            <a:fillRect/>
          </a:stretch>
        </p:blipFill>
        <p:spPr>
          <a:xfrm>
            <a:off x="517396" y="1275214"/>
            <a:ext cx="4054604" cy="5023015"/>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t="1" r="43700" b="104"/>
          <a:stretch/>
        </p:blipFill>
        <p:spPr>
          <a:xfrm>
            <a:off x="5148064" y="4077072"/>
            <a:ext cx="2966336" cy="2088609"/>
          </a:xfrm>
          <a:prstGeom prst="rect">
            <a:avLst/>
          </a:prstGeom>
        </p:spPr>
      </p:pic>
      <p:sp>
        <p:nvSpPr>
          <p:cNvPr id="13" name="ZoneTexte 12"/>
          <p:cNvSpPr txBox="1"/>
          <p:nvPr/>
        </p:nvSpPr>
        <p:spPr>
          <a:xfrm>
            <a:off x="5648644" y="3859772"/>
            <a:ext cx="2459350" cy="433324"/>
          </a:xfrm>
          <a:prstGeom prst="rect">
            <a:avLst/>
          </a:prstGeom>
          <a:noFill/>
        </p:spPr>
        <p:txBody>
          <a:bodyPr wrap="square" rtlCol="0">
            <a:spAutoFit/>
          </a:bodyPr>
          <a:lstStyle/>
          <a:p>
            <a:pPr algn="ctr"/>
            <a:r>
              <a:rPr lang="fr-FR" sz="1108" u="sng" dirty="0">
                <a:latin typeface="Helvetica" panose="020B0604020202020204" pitchFamily="34" charset="0"/>
                <a:cs typeface="Helvetica" panose="020B0604020202020204" pitchFamily="34" charset="0"/>
              </a:rPr>
              <a:t>Genre des répondants</a:t>
            </a:r>
          </a:p>
          <a:p>
            <a:pPr algn="ctr"/>
            <a:endParaRPr lang="fr-FR" sz="1108" u="sng" dirty="0" err="1">
              <a:latin typeface="Helvetica" panose="020B0604020202020204" pitchFamily="34" charset="0"/>
              <a:cs typeface="Helvetica" panose="020B0604020202020204" pitchFamily="34" charset="0"/>
            </a:endParaRPr>
          </a:p>
        </p:txBody>
      </p:sp>
      <p:sp>
        <p:nvSpPr>
          <p:cNvPr id="14" name="ZoneTexte 13"/>
          <p:cNvSpPr txBox="1"/>
          <p:nvPr/>
        </p:nvSpPr>
        <p:spPr>
          <a:xfrm>
            <a:off x="1447961" y="1094100"/>
            <a:ext cx="1728192" cy="390684"/>
          </a:xfrm>
          <a:prstGeom prst="rect">
            <a:avLst/>
          </a:prstGeom>
          <a:noFill/>
        </p:spPr>
        <p:txBody>
          <a:bodyPr wrap="square" rtlCol="0">
            <a:spAutoFit/>
          </a:bodyPr>
          <a:lstStyle/>
          <a:p>
            <a:pPr algn="ctr"/>
            <a:r>
              <a:rPr lang="fr-FR" sz="1108" u="sng" dirty="0">
                <a:latin typeface="Helvetica" panose="020B0604020202020204" pitchFamily="34" charset="0"/>
                <a:cs typeface="Helvetica" panose="020B0604020202020204" pitchFamily="34" charset="0"/>
              </a:rPr>
              <a:t>Âge des répondants</a:t>
            </a:r>
          </a:p>
          <a:p>
            <a:endParaRPr lang="fr-FR" sz="831" dirty="0" err="1">
              <a:latin typeface="Arial" pitchFamily="34" charset="0"/>
              <a:cs typeface="Arial" pitchFamily="34"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289068"/>
            <a:ext cx="3958810" cy="2469340"/>
          </a:xfrm>
          <a:prstGeom prst="rect">
            <a:avLst/>
          </a:prstGeom>
        </p:spPr>
      </p:pic>
      <p:sp>
        <p:nvSpPr>
          <p:cNvPr id="12" name="ZoneTexte 11"/>
          <p:cNvSpPr txBox="1"/>
          <p:nvPr/>
        </p:nvSpPr>
        <p:spPr>
          <a:xfrm>
            <a:off x="5103752" y="1135211"/>
            <a:ext cx="3190508" cy="262829"/>
          </a:xfrm>
          <a:prstGeom prst="rect">
            <a:avLst/>
          </a:prstGeom>
          <a:noFill/>
        </p:spPr>
        <p:txBody>
          <a:bodyPr wrap="square" rtlCol="0">
            <a:spAutoFit/>
          </a:bodyPr>
          <a:lstStyle/>
          <a:p>
            <a:pPr algn="ctr"/>
            <a:r>
              <a:rPr lang="fr-FR" sz="1108" u="sng" dirty="0">
                <a:latin typeface="Helvetica" panose="020B0604020202020204" pitchFamily="34" charset="0"/>
                <a:cs typeface="Helvetica" panose="020B0604020202020204" pitchFamily="34" charset="0"/>
              </a:rPr>
              <a:t>Nombre d’années vécues à l’étranger</a:t>
            </a:r>
          </a:p>
        </p:txBody>
      </p:sp>
      <p:sp>
        <p:nvSpPr>
          <p:cNvPr id="3" name="ZoneTexte 2"/>
          <p:cNvSpPr txBox="1"/>
          <p:nvPr/>
        </p:nvSpPr>
        <p:spPr>
          <a:xfrm>
            <a:off x="4216323" y="6209328"/>
            <a:ext cx="711354" cy="220188"/>
          </a:xfrm>
          <a:prstGeom prst="rect">
            <a:avLst/>
          </a:prstGeom>
          <a:noFill/>
        </p:spPr>
        <p:txBody>
          <a:bodyPr wrap="square" rtlCol="0">
            <a:spAutoFit/>
          </a:bodyPr>
          <a:lstStyle/>
          <a:p>
            <a:r>
              <a:rPr lang="fr-FR" sz="831" dirty="0">
                <a:latin typeface="Arial" pitchFamily="34" charset="0"/>
                <a:cs typeface="Arial" pitchFamily="34" charset="0"/>
              </a:rPr>
              <a:t>n= 16 400</a:t>
            </a:r>
          </a:p>
        </p:txBody>
      </p:sp>
    </p:spTree>
    <p:extLst>
      <p:ext uri="{BB962C8B-B14F-4D97-AF65-F5344CB8AC3E}">
        <p14:creationId xmlns:p14="http://schemas.microsoft.com/office/powerpoint/2010/main" val="18175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7007"/>
            <a:ext cx="8717428" cy="708842"/>
          </a:xfrm>
        </p:spPr>
        <p:txBody>
          <a:bodyPr>
            <a:noAutofit/>
          </a:bodyPr>
          <a:lstStyle/>
          <a:p>
            <a:r>
              <a:rPr lang="fr-FR" sz="2000" b="1" dirty="0">
                <a:solidFill>
                  <a:schemeClr val="accent1">
                    <a:lumMod val="75000"/>
                  </a:schemeClr>
                </a:solidFill>
                <a:latin typeface="Helvetica"/>
                <a:cs typeface="Helvetica"/>
              </a:rPr>
              <a:t>II. Le baromètre des attentes et des besoins des </a:t>
            </a:r>
            <a:r>
              <a:rPr lang="fr-FR" sz="2000" b="1" dirty="0" err="1">
                <a:solidFill>
                  <a:schemeClr val="accent1">
                    <a:lumMod val="75000"/>
                  </a:schemeClr>
                </a:solidFill>
                <a:latin typeface="Helvetica"/>
                <a:cs typeface="Helvetica"/>
              </a:rPr>
              <a:t>Français-es</a:t>
            </a:r>
            <a:r>
              <a:rPr lang="fr-FR" sz="2000" b="1" dirty="0">
                <a:solidFill>
                  <a:schemeClr val="accent1">
                    <a:lumMod val="75000"/>
                  </a:schemeClr>
                </a:solidFill>
                <a:latin typeface="Helvetica"/>
                <a:cs typeface="Helvetica"/>
              </a:rPr>
              <a:t> de l’étranger: analyse globale des réponses recueillies</a:t>
            </a:r>
          </a:p>
        </p:txBody>
      </p:sp>
      <p:graphicFrame>
        <p:nvGraphicFramePr>
          <p:cNvPr id="7" name="Graphique 6"/>
          <p:cNvGraphicFramePr>
            <a:graphicFrameLocks/>
          </p:cNvGraphicFramePr>
          <p:nvPr>
            <p:extLst>
              <p:ext uri="{D42A27DB-BD31-4B8C-83A1-F6EECF244321}">
                <p14:modId xmlns:p14="http://schemas.microsoft.com/office/powerpoint/2010/main" val="2008559889"/>
              </p:ext>
            </p:extLst>
          </p:nvPr>
        </p:nvGraphicFramePr>
        <p:xfrm>
          <a:off x="4211960" y="1301994"/>
          <a:ext cx="4680521" cy="2924633"/>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2015897"/>
            <a:ext cx="4408460" cy="3429327"/>
          </a:xfrm>
          <a:prstGeom prst="rect">
            <a:avLst/>
          </a:prstGeom>
        </p:spPr>
      </p:pic>
      <p:sp>
        <p:nvSpPr>
          <p:cNvPr id="9" name="ZoneTexte 8"/>
          <p:cNvSpPr txBox="1"/>
          <p:nvPr/>
        </p:nvSpPr>
        <p:spPr>
          <a:xfrm>
            <a:off x="539552" y="1582573"/>
            <a:ext cx="2859454" cy="433324"/>
          </a:xfrm>
          <a:prstGeom prst="rect">
            <a:avLst/>
          </a:prstGeom>
          <a:noFill/>
        </p:spPr>
        <p:txBody>
          <a:bodyPr wrap="square" rtlCol="0">
            <a:spAutoFit/>
          </a:bodyPr>
          <a:lstStyle/>
          <a:p>
            <a:pPr algn="ctr"/>
            <a:r>
              <a:rPr lang="fr-FR" sz="1108" u="sng" dirty="0">
                <a:latin typeface="Helvetica" panose="020B0604020202020204" pitchFamily="34" charset="0"/>
                <a:cs typeface="Helvetica" panose="020B0604020202020204" pitchFamily="34" charset="0"/>
              </a:rPr>
              <a:t>Situation professionnelle des Français de l’étranger</a:t>
            </a:r>
          </a:p>
        </p:txBody>
      </p:sp>
      <p:sp>
        <p:nvSpPr>
          <p:cNvPr id="10" name="ZoneTexte 9"/>
          <p:cNvSpPr txBox="1"/>
          <p:nvPr/>
        </p:nvSpPr>
        <p:spPr>
          <a:xfrm>
            <a:off x="4837876" y="4226627"/>
            <a:ext cx="3456384" cy="220188"/>
          </a:xfrm>
          <a:prstGeom prst="rect">
            <a:avLst/>
          </a:prstGeom>
          <a:noFill/>
        </p:spPr>
        <p:txBody>
          <a:bodyPr wrap="square" rtlCol="0">
            <a:spAutoFit/>
          </a:bodyPr>
          <a:lstStyle/>
          <a:p>
            <a:endParaRPr lang="fr-FR" sz="831" dirty="0" err="1">
              <a:latin typeface="Arial" pitchFamily="34" charset="0"/>
              <a:cs typeface="Arial" pitchFamily="34" charset="0"/>
            </a:endParaRPr>
          </a:p>
        </p:txBody>
      </p:sp>
      <p:sp>
        <p:nvSpPr>
          <p:cNvPr id="11" name="ZoneTexte 10"/>
          <p:cNvSpPr txBox="1"/>
          <p:nvPr/>
        </p:nvSpPr>
        <p:spPr>
          <a:xfrm>
            <a:off x="4836482" y="4330075"/>
            <a:ext cx="3589322" cy="433324"/>
          </a:xfrm>
          <a:prstGeom prst="rect">
            <a:avLst/>
          </a:prstGeom>
          <a:noFill/>
        </p:spPr>
        <p:txBody>
          <a:bodyPr wrap="square" rtlCol="0">
            <a:spAutoFit/>
          </a:bodyPr>
          <a:lstStyle/>
          <a:p>
            <a:pPr algn="ctr"/>
            <a:r>
              <a:rPr lang="fr-FR" sz="1108" u="sng" dirty="0">
                <a:latin typeface="Helvetica" panose="020B0604020202020204" pitchFamily="34" charset="0"/>
                <a:cs typeface="Helvetica" panose="020B0604020202020204" pitchFamily="34" charset="0"/>
              </a:rPr>
              <a:t>Représentation de chaque circonscription par rapport au total des réponses</a:t>
            </a:r>
          </a:p>
        </p:txBody>
      </p:sp>
    </p:spTree>
    <p:extLst>
      <p:ext uri="{BB962C8B-B14F-4D97-AF65-F5344CB8AC3E}">
        <p14:creationId xmlns:p14="http://schemas.microsoft.com/office/powerpoint/2010/main" val="18744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52"/>
            <a:ext cx="8429396" cy="1121324"/>
          </a:xfrm>
        </p:spPr>
        <p:txBody>
          <a:bodyPr>
            <a:normAutofit/>
          </a:bodyPr>
          <a:lstStyle/>
          <a:p>
            <a:r>
              <a:rPr lang="fr-FR" sz="2000" b="1" dirty="0">
                <a:solidFill>
                  <a:schemeClr val="accent1">
                    <a:lumMod val="75000"/>
                  </a:schemeClr>
                </a:solidFill>
                <a:latin typeface="Helvetica"/>
                <a:cs typeface="Helvetica"/>
              </a:rPr>
              <a:t>III. Le baromètre des attentes et des besoins des </a:t>
            </a:r>
            <a:r>
              <a:rPr lang="fr-FR" sz="2000" b="1" dirty="0" err="1">
                <a:solidFill>
                  <a:schemeClr val="accent1">
                    <a:lumMod val="75000"/>
                  </a:schemeClr>
                </a:solidFill>
                <a:latin typeface="Helvetica"/>
                <a:cs typeface="Helvetica"/>
              </a:rPr>
              <a:t>Français-es</a:t>
            </a:r>
            <a:r>
              <a:rPr lang="fr-FR" sz="2000" b="1" dirty="0">
                <a:solidFill>
                  <a:schemeClr val="accent1">
                    <a:lumMod val="75000"/>
                  </a:schemeClr>
                </a:solidFill>
                <a:latin typeface="Helvetica"/>
                <a:cs typeface="Helvetica"/>
              </a:rPr>
              <a:t> de l’étranger: analyse globale des réponses recueillies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24101"/>
            <a:ext cx="5003977" cy="3749697"/>
          </a:xfrm>
          <a:prstGeom prst="rect">
            <a:avLst/>
          </a:prstGeom>
        </p:spPr>
      </p:pic>
      <p:sp>
        <p:nvSpPr>
          <p:cNvPr id="8" name="ZoneTexte 7"/>
          <p:cNvSpPr txBox="1"/>
          <p:nvPr/>
        </p:nvSpPr>
        <p:spPr>
          <a:xfrm>
            <a:off x="5364088" y="1624101"/>
            <a:ext cx="3508497" cy="3754874"/>
          </a:xfrm>
          <a:prstGeom prst="rect">
            <a:avLst/>
          </a:prstGeom>
          <a:noFill/>
        </p:spPr>
        <p:txBody>
          <a:bodyPr wrap="square" rtlCol="0">
            <a:spAutoFit/>
          </a:bodyPr>
          <a:lstStyle/>
          <a:p>
            <a:r>
              <a:rPr lang="fr-FR" sz="1400" u="sng" dirty="0">
                <a:latin typeface="Helvetica" panose="020B0604020202020204" pitchFamily="34" charset="0"/>
                <a:cs typeface="Helvetica" panose="020B0604020202020204" pitchFamily="34" charset="0"/>
              </a:rPr>
              <a:t>Préoccupations principales:</a:t>
            </a:r>
          </a:p>
          <a:p>
            <a:endParaRPr lang="fr-FR" sz="1400" u="sng" dirty="0">
              <a:latin typeface="Helvetica" panose="020B0604020202020204" pitchFamily="34" charset="0"/>
              <a:cs typeface="Helvetica" panose="020B0604020202020204" pitchFamily="34" charset="0"/>
            </a:endParaRPr>
          </a:p>
          <a:p>
            <a:pPr marL="158265" indent="-158265">
              <a:buFont typeface="Arial" charset="0"/>
              <a:buChar char="•"/>
            </a:pPr>
            <a:r>
              <a:rPr lang="fr-FR" sz="1400" b="1" dirty="0">
                <a:latin typeface="Helvetica" panose="020B0604020202020204" pitchFamily="34" charset="0"/>
                <a:cs typeface="Helvetica" panose="020B0604020202020204" pitchFamily="34" charset="0"/>
              </a:rPr>
              <a:t>La retraite</a:t>
            </a:r>
            <a:r>
              <a:rPr lang="fr-FR" sz="1400" dirty="0">
                <a:latin typeface="Helvetica" panose="020B0604020202020204" pitchFamily="34" charset="0"/>
                <a:cs typeface="Helvetica" panose="020B0604020202020204" pitchFamily="34" charset="0"/>
              </a:rPr>
              <a:t>, dans approximativement 47% des cas </a:t>
            </a:r>
          </a:p>
          <a:p>
            <a:pPr marL="158265" indent="-158265">
              <a:buFont typeface="Arial" charset="0"/>
              <a:buChar char="•"/>
            </a:pPr>
            <a:r>
              <a:rPr lang="fr-FR" sz="1400" b="1" dirty="0">
                <a:latin typeface="Helvetica" panose="020B0604020202020204" pitchFamily="34" charset="0"/>
                <a:cs typeface="Helvetica" panose="020B0604020202020204" pitchFamily="34" charset="0"/>
              </a:rPr>
              <a:t>La fiscalité et le droit</a:t>
            </a:r>
            <a:r>
              <a:rPr lang="fr-FR" sz="1400" dirty="0">
                <a:latin typeface="Helvetica" panose="020B0604020202020204" pitchFamily="34" charset="0"/>
                <a:cs typeface="Helvetica" panose="020B0604020202020204" pitchFamily="34" charset="0"/>
              </a:rPr>
              <a:t>, dans 17% des réponses</a:t>
            </a:r>
          </a:p>
          <a:p>
            <a:pPr marL="158265" indent="-158265">
              <a:buFont typeface="Arial" charset="0"/>
              <a:buChar char="•"/>
            </a:pPr>
            <a:r>
              <a:rPr lang="fr-FR" sz="1400" b="1" dirty="0">
                <a:latin typeface="Helvetica" panose="020B0604020202020204" pitchFamily="34" charset="0"/>
                <a:cs typeface="Helvetica" panose="020B0604020202020204" pitchFamily="34" charset="0"/>
              </a:rPr>
              <a:t>La santé</a:t>
            </a:r>
            <a:r>
              <a:rPr lang="fr-FR" sz="1400" dirty="0">
                <a:latin typeface="Helvetica" panose="020B0604020202020204" pitchFamily="34" charset="0"/>
                <a:cs typeface="Helvetica" panose="020B0604020202020204" pitchFamily="34" charset="0"/>
              </a:rPr>
              <a:t>: l’accès et le coût des soins (dans 17% des cas)</a:t>
            </a:r>
          </a:p>
          <a:p>
            <a:pPr marL="158265" indent="-158265">
              <a:buFont typeface="Arial" charset="0"/>
              <a:buChar char="•"/>
            </a:pPr>
            <a:r>
              <a:rPr lang="fr-FR" sz="1400" b="1" dirty="0">
                <a:latin typeface="Helvetica" panose="020B0604020202020204" pitchFamily="34" charset="0"/>
                <a:cs typeface="Helvetica" panose="020B0604020202020204" pitchFamily="34" charset="0"/>
              </a:rPr>
              <a:t>Le retour en France</a:t>
            </a:r>
            <a:r>
              <a:rPr lang="fr-FR" sz="1400" dirty="0">
                <a:latin typeface="Helvetica" panose="020B0604020202020204" pitchFamily="34" charset="0"/>
                <a:cs typeface="Helvetica" panose="020B0604020202020204" pitchFamily="34" charset="0"/>
              </a:rPr>
              <a:t>, dans 15% des réponses</a:t>
            </a:r>
          </a:p>
          <a:p>
            <a:pPr marL="158265" indent="-158265">
              <a:buFont typeface="Arial" charset="0"/>
              <a:buChar char="•"/>
            </a:pPr>
            <a:r>
              <a:rPr lang="fr-FR" sz="1400" b="1" dirty="0">
                <a:latin typeface="Helvetica" panose="020B0604020202020204" pitchFamily="34" charset="0"/>
                <a:cs typeface="Helvetica" panose="020B0604020202020204" pitchFamily="34" charset="0"/>
              </a:rPr>
              <a:t>L’éducation des enfants</a:t>
            </a:r>
            <a:r>
              <a:rPr lang="fr-FR" sz="1400" dirty="0">
                <a:latin typeface="Helvetica" panose="020B0604020202020204" pitchFamily="34" charset="0"/>
                <a:cs typeface="Helvetica" panose="020B0604020202020204" pitchFamily="34" charset="0"/>
              </a:rPr>
              <a:t>, dans 12% des cas</a:t>
            </a:r>
          </a:p>
          <a:p>
            <a:pPr marL="158265" indent="-158265">
              <a:buFont typeface="Arial" charset="0"/>
              <a:buChar char="•"/>
            </a:pPr>
            <a:r>
              <a:rPr lang="fr-FR" sz="1400" b="1" dirty="0">
                <a:latin typeface="Helvetica" panose="020B0604020202020204" pitchFamily="34" charset="0"/>
                <a:cs typeface="Helvetica" panose="020B0604020202020204" pitchFamily="34" charset="0"/>
              </a:rPr>
              <a:t>La complexité des démarches administratives</a:t>
            </a:r>
            <a:r>
              <a:rPr lang="fr-FR" sz="1400" dirty="0">
                <a:latin typeface="Helvetica" panose="020B0604020202020204" pitchFamily="34" charset="0"/>
                <a:cs typeface="Helvetica" panose="020B0604020202020204" pitchFamily="34" charset="0"/>
              </a:rPr>
              <a:t>, dans 8% des réponses</a:t>
            </a:r>
          </a:p>
          <a:p>
            <a:pPr marL="158265" indent="-158265">
              <a:buFont typeface="Arial" charset="0"/>
              <a:buChar char="•"/>
            </a:pPr>
            <a:r>
              <a:rPr lang="fr-FR" sz="1400" dirty="0">
                <a:latin typeface="Helvetica" panose="020B0604020202020204" pitchFamily="34" charset="0"/>
                <a:cs typeface="Helvetica" panose="020B0604020202020204" pitchFamily="34" charset="0"/>
              </a:rPr>
              <a:t>Des préoccupations variées principalement liées à la localisation</a:t>
            </a:r>
          </a:p>
        </p:txBody>
      </p:sp>
      <p:sp>
        <p:nvSpPr>
          <p:cNvPr id="3" name="Rectangle 2">
            <a:extLst>
              <a:ext uri="{FF2B5EF4-FFF2-40B4-BE49-F238E27FC236}">
                <a16:creationId xmlns:a16="http://schemas.microsoft.com/office/drawing/2014/main" id="{95026C06-9B1C-4440-8432-C45F25AC09CA}"/>
              </a:ext>
            </a:extLst>
          </p:cNvPr>
          <p:cNvSpPr/>
          <p:nvPr/>
        </p:nvSpPr>
        <p:spPr>
          <a:xfrm>
            <a:off x="539552" y="6021288"/>
            <a:ext cx="7344816" cy="584775"/>
          </a:xfrm>
          <a:prstGeom prst="rect">
            <a:avLst/>
          </a:prstGeom>
        </p:spPr>
        <p:txBody>
          <a:bodyPr wrap="square">
            <a:spAutoFit/>
          </a:bodyPr>
          <a:lstStyle/>
          <a:p>
            <a:pPr algn="ctr"/>
            <a:r>
              <a:rPr lang="fr-FR" sz="1600" b="1" dirty="0">
                <a:solidFill>
                  <a:srgbClr val="000000"/>
                </a:solidFill>
                <a:latin typeface="Arial" panose="020B0604020202020204" pitchFamily="34" charset="0"/>
                <a:ea typeface="Times New Roman" panose="02020603050405020304" pitchFamily="18" charset="0"/>
              </a:rPr>
              <a:t>1 français sur 2 a des préoccupations relatives à son statut de français hors de France</a:t>
            </a:r>
            <a:endParaRPr lang="fr-FR" sz="1600" b="1" dirty="0"/>
          </a:p>
        </p:txBody>
      </p:sp>
    </p:spTree>
    <p:extLst>
      <p:ext uri="{BB962C8B-B14F-4D97-AF65-F5344CB8AC3E}">
        <p14:creationId xmlns:p14="http://schemas.microsoft.com/office/powerpoint/2010/main" val="385652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87424"/>
            <a:ext cx="8429396" cy="1118075"/>
          </a:xfrm>
        </p:spPr>
        <p:txBody>
          <a:bodyPr>
            <a:normAutofit/>
          </a:bodyPr>
          <a:lstStyle/>
          <a:p>
            <a:r>
              <a:rPr lang="fr-FR" sz="2000" b="1" dirty="0">
                <a:solidFill>
                  <a:schemeClr val="accent1">
                    <a:lumMod val="75000"/>
                  </a:schemeClr>
                </a:solidFill>
                <a:latin typeface="Helvetica"/>
                <a:cs typeface="Helvetica"/>
              </a:rPr>
              <a:t>IV. Résultats Marquants Par Circonscription (1)</a:t>
            </a:r>
          </a:p>
        </p:txBody>
      </p:sp>
      <p:sp>
        <p:nvSpPr>
          <p:cNvPr id="8" name="ZoneTexte 7"/>
          <p:cNvSpPr txBox="1"/>
          <p:nvPr/>
        </p:nvSpPr>
        <p:spPr>
          <a:xfrm>
            <a:off x="179512" y="692696"/>
            <a:ext cx="8568952" cy="6555641"/>
          </a:xfrm>
          <a:prstGeom prst="rect">
            <a:avLst/>
          </a:prstGeom>
          <a:noFill/>
        </p:spPr>
        <p:txBody>
          <a:bodyPr wrap="square" rtlCol="0">
            <a:spAutoFit/>
          </a:bodyPr>
          <a:lstStyle/>
          <a:p>
            <a:pPr marL="158265" indent="-158265" algn="just">
              <a:buFont typeface="Arial" charset="0"/>
              <a:buChar char="•"/>
            </a:pPr>
            <a:r>
              <a:rPr lang="fr-FR" sz="1400" b="1" dirty="0">
                <a:latin typeface="Helvetica" panose="020B0604020202020204" pitchFamily="34" charset="0"/>
                <a:cs typeface="Helvetica" panose="020B0604020202020204" pitchFamily="34" charset="0"/>
              </a:rPr>
              <a:t>1</a:t>
            </a:r>
            <a:r>
              <a:rPr lang="fr-FR" sz="1400" b="1" baseline="30000" dirty="0">
                <a:latin typeface="Helvetica" panose="020B0604020202020204" pitchFamily="34" charset="0"/>
                <a:cs typeface="Helvetica" panose="020B0604020202020204" pitchFamily="34" charset="0"/>
              </a:rPr>
              <a:t>ère</a:t>
            </a:r>
            <a:r>
              <a:rPr lang="fr-FR" sz="1400" b="1" dirty="0">
                <a:latin typeface="Helvetica" panose="020B0604020202020204" pitchFamily="34" charset="0"/>
                <a:cs typeface="Helvetica" panose="020B0604020202020204" pitchFamily="34" charset="0"/>
              </a:rPr>
              <a:t> circonscription (Etats-Unis, Canada)</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1/5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50% des sondés en contrat local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Lien avec la France : l’actualité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Grand Débat: la transition écologique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 lien avec les élus, rencontres conviviales</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2</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(Amérique centrale et latine)</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1/5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30% des sondés en contrat local, 20% de retraités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santé, retraite, accès à l’éducation française, situation éco du pays d’accueil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Grand Débat: démocratie, citoyenneté, immigration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 lien avec les élus, rencontres conviviales</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3</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(Europe du Nord)</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15%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55% des sondés en contrat local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a:t>
            </a:r>
            <a:r>
              <a:rPr lang="fr-FR" sz="1400" dirty="0" err="1">
                <a:latin typeface="Helvetica" panose="020B0604020202020204" pitchFamily="34" charset="0"/>
                <a:cs typeface="Helvetica" panose="020B0604020202020204" pitchFamily="34" charset="0"/>
              </a:rPr>
              <a:t>Brexit</a:t>
            </a:r>
            <a:r>
              <a:rPr lang="fr-FR" sz="1400" dirty="0">
                <a:latin typeface="Helvetica" panose="020B0604020202020204" pitchFamily="34" charset="0"/>
                <a:cs typeface="Helvetica" panose="020B0604020202020204" pitchFamily="34" charset="0"/>
              </a:rPr>
              <a:t>, santé, retraite</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Grand Débat: transition écologique, démocratie, citoyenneté, immigration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lien avec les élus, rencontres conviviales</a:t>
            </a:r>
          </a:p>
          <a:p>
            <a:pPr marL="285750" indent="-285750" algn="just">
              <a:buFont typeface="Wingdings" panose="05000000000000000000" pitchFamily="2" charset="2"/>
              <a:buChar char="ü"/>
            </a:pPr>
            <a:endParaRPr lang="fr-FR" sz="1400" dirty="0">
              <a:latin typeface="Helvetica" panose="020B0604020202020204" pitchFamily="34" charset="0"/>
              <a:cs typeface="Helvetica" panose="020B0604020202020204" pitchFamily="34" charset="0"/>
            </a:endParaRPr>
          </a:p>
          <a:p>
            <a:pPr algn="just"/>
            <a:endParaRPr lang="fr-FR" sz="1400" dirty="0">
              <a:latin typeface="Helvetica" panose="020B0604020202020204" pitchFamily="34" charset="0"/>
              <a:cs typeface="Helvetica" panose="020B0604020202020204" pitchFamily="34" charset="0"/>
            </a:endParaRPr>
          </a:p>
          <a:p>
            <a:pPr algn="just"/>
            <a:endParaRPr lang="fr-FR" sz="1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8263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87424"/>
            <a:ext cx="8429396" cy="1118075"/>
          </a:xfrm>
        </p:spPr>
        <p:txBody>
          <a:bodyPr>
            <a:normAutofit/>
          </a:bodyPr>
          <a:lstStyle/>
          <a:p>
            <a:r>
              <a:rPr lang="fr-FR" sz="2000" b="1" dirty="0">
                <a:solidFill>
                  <a:schemeClr val="accent1">
                    <a:lumMod val="75000"/>
                  </a:schemeClr>
                </a:solidFill>
                <a:latin typeface="Helvetica"/>
                <a:cs typeface="Helvetica"/>
              </a:rPr>
              <a:t>IV. Résultats Marquants Par Circonscription (2)</a:t>
            </a:r>
          </a:p>
        </p:txBody>
      </p:sp>
      <p:sp>
        <p:nvSpPr>
          <p:cNvPr id="8" name="ZoneTexte 7"/>
          <p:cNvSpPr txBox="1"/>
          <p:nvPr/>
        </p:nvSpPr>
        <p:spPr>
          <a:xfrm>
            <a:off x="179512" y="764704"/>
            <a:ext cx="8211142" cy="5262979"/>
          </a:xfrm>
          <a:prstGeom prst="rect">
            <a:avLst/>
          </a:prstGeom>
          <a:noFill/>
        </p:spPr>
        <p:txBody>
          <a:bodyPr wrap="square" rtlCol="0">
            <a:spAutoFit/>
          </a:bodyPr>
          <a:lstStyle/>
          <a:p>
            <a:pPr marL="158265" indent="-158265" algn="just">
              <a:buFont typeface="Arial" charset="0"/>
              <a:buChar char="•"/>
            </a:pPr>
            <a:r>
              <a:rPr lang="fr-FR" sz="1400" b="1" dirty="0">
                <a:latin typeface="Helvetica" panose="020B0604020202020204" pitchFamily="34" charset="0"/>
                <a:cs typeface="Helvetica" panose="020B0604020202020204" pitchFamily="34" charset="0"/>
              </a:rPr>
              <a:t>4</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(Belgique, Pays-Bas, Luxembourg)</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15%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46% des sondés en contrat local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retraite, éducation, démarches administratives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transition écologique, démocratie, citoyenneté, immigration</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5</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(Espagne, Monaco, Portugal, Andorre)</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9%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30% des sondés en contrat local, 30% de retraités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statut de Français de l’étranger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démocratie, citoyenneté, éducation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6</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(Suisse, Liechtenstein)</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10%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56% des sondés en contrat local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retraite,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transition écologique</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a:t>
            </a:r>
          </a:p>
          <a:p>
            <a:pPr algn="just"/>
            <a:endParaRPr lang="fr-FR" sz="1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7065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87424"/>
            <a:ext cx="8429396" cy="1118075"/>
          </a:xfrm>
        </p:spPr>
        <p:txBody>
          <a:bodyPr>
            <a:normAutofit/>
          </a:bodyPr>
          <a:lstStyle/>
          <a:p>
            <a:r>
              <a:rPr lang="fr-FR" sz="2000" b="1" dirty="0">
                <a:solidFill>
                  <a:schemeClr val="accent1">
                    <a:lumMod val="75000"/>
                  </a:schemeClr>
                </a:solidFill>
                <a:latin typeface="Helvetica"/>
                <a:cs typeface="Helvetica"/>
              </a:rPr>
              <a:t>IV. Résultats Marquants Par Circonscription (3)</a:t>
            </a:r>
          </a:p>
        </p:txBody>
      </p:sp>
      <p:sp>
        <p:nvSpPr>
          <p:cNvPr id="8" name="ZoneTexte 7"/>
          <p:cNvSpPr txBox="1"/>
          <p:nvPr/>
        </p:nvSpPr>
        <p:spPr>
          <a:xfrm>
            <a:off x="179512" y="764704"/>
            <a:ext cx="8211142" cy="5693866"/>
          </a:xfrm>
          <a:prstGeom prst="rect">
            <a:avLst/>
          </a:prstGeom>
          <a:noFill/>
        </p:spPr>
        <p:txBody>
          <a:bodyPr wrap="square" rtlCol="0">
            <a:spAutoFit/>
          </a:bodyPr>
          <a:lstStyle/>
          <a:p>
            <a:pPr marL="158265" indent="-158265" algn="just">
              <a:buFont typeface="Arial" charset="0"/>
              <a:buChar char="•"/>
            </a:pPr>
            <a:r>
              <a:rPr lang="fr-FR" sz="1400" b="1" dirty="0">
                <a:latin typeface="Helvetica" panose="020B0604020202020204" pitchFamily="34" charset="0"/>
                <a:cs typeface="Helvetica" panose="020B0604020202020204" pitchFamily="34" charset="0"/>
              </a:rPr>
              <a:t>7</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(Allemagne, Autriche, Pologne, Roumanie)</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50% des Français n’envisage pas de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46% des sondés en contrat local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retraite, éducation, démarches administratives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CC</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transition écologique, démocratie, citoyenneté, immigration</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 accès aux élus </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8</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(Italie, Malte, Grèce, </a:t>
            </a:r>
            <a:r>
              <a:rPr lang="fr-FR" sz="1400" b="1" dirty="0" err="1">
                <a:latin typeface="Helvetica" panose="020B0604020202020204" pitchFamily="34" charset="0"/>
                <a:cs typeface="Helvetica" panose="020B0604020202020204" pitchFamily="34" charset="0"/>
              </a:rPr>
              <a:t>Israel</a:t>
            </a:r>
            <a:r>
              <a:rPr lang="fr-FR" sz="1400" b="1" dirty="0">
                <a:latin typeface="Helvetica" panose="020B0604020202020204" pitchFamily="34" charset="0"/>
                <a:cs typeface="Helvetica" panose="020B0604020202020204" pitchFamily="34" charset="0"/>
              </a:rPr>
              <a:t>) </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15%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30% des sondés en contrat local, 20% de retraités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statut de Français de l’étranger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CC</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transition écologique, démocratie, citoyenneté, éducation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 accès aux élus </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9</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(Afrique du Nord et de l’Ouest)</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30%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25% des sondés en contrat local, 25% de retraités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éducation, statut de Français de l’étranger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transition écologique, démocratie, citoyenneté, organisation de l’Etat</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 solidarité </a:t>
            </a:r>
          </a:p>
          <a:p>
            <a:pPr algn="just"/>
            <a:endParaRPr lang="fr-FR" sz="1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1777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87424"/>
            <a:ext cx="8429396" cy="1118075"/>
          </a:xfrm>
        </p:spPr>
        <p:txBody>
          <a:bodyPr>
            <a:normAutofit/>
          </a:bodyPr>
          <a:lstStyle/>
          <a:p>
            <a:r>
              <a:rPr lang="fr-FR" sz="2000" b="1" dirty="0">
                <a:solidFill>
                  <a:schemeClr val="accent1">
                    <a:lumMod val="75000"/>
                  </a:schemeClr>
                </a:solidFill>
                <a:latin typeface="Helvetica"/>
                <a:cs typeface="Helvetica"/>
              </a:rPr>
              <a:t>IV. Résultats Marquants Par Circonscription (4)</a:t>
            </a:r>
          </a:p>
        </p:txBody>
      </p:sp>
      <p:sp>
        <p:nvSpPr>
          <p:cNvPr id="8" name="ZoneTexte 7"/>
          <p:cNvSpPr txBox="1"/>
          <p:nvPr/>
        </p:nvSpPr>
        <p:spPr>
          <a:xfrm>
            <a:off x="179512" y="764704"/>
            <a:ext cx="8211142" cy="4185761"/>
          </a:xfrm>
          <a:prstGeom prst="rect">
            <a:avLst/>
          </a:prstGeom>
          <a:noFill/>
        </p:spPr>
        <p:txBody>
          <a:bodyPr wrap="square" rtlCol="0">
            <a:spAutoFit/>
          </a:bodyPr>
          <a:lstStyle/>
          <a:p>
            <a:pPr marL="158265" indent="-158265" algn="just">
              <a:buFont typeface="Arial" charset="0"/>
              <a:buChar char="•"/>
            </a:pPr>
            <a:r>
              <a:rPr lang="fr-FR" sz="1400" b="1" dirty="0">
                <a:latin typeface="Helvetica" panose="020B0604020202020204" pitchFamily="34" charset="0"/>
                <a:cs typeface="Helvetica" panose="020B0604020202020204" pitchFamily="34" charset="0"/>
              </a:rPr>
              <a:t>10</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(Afrique du Sud et Australe)</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32%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35% des sondés en contrat local, 15% expatriés</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statut de Français de l’étranger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démocratie, citoyenneté, immigration, fiscalité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a:t>
            </a:r>
          </a:p>
          <a:p>
            <a:pPr algn="just"/>
            <a:endParaRPr lang="fr-FR" sz="1400" dirty="0">
              <a:latin typeface="Helvetica" panose="020B0604020202020204" pitchFamily="34" charset="0"/>
              <a:cs typeface="Helvetica" panose="020B0604020202020204" pitchFamily="34" charset="0"/>
            </a:endParaRPr>
          </a:p>
          <a:p>
            <a:pPr marL="158265" indent="-158265" algn="just">
              <a:buFont typeface="Arial" charset="0"/>
              <a:buChar char="•"/>
            </a:pPr>
            <a:r>
              <a:rPr lang="fr-FR" sz="1400" b="1" dirty="0">
                <a:latin typeface="Helvetica" panose="020B0604020202020204" pitchFamily="34" charset="0"/>
                <a:cs typeface="Helvetica" panose="020B0604020202020204" pitchFamily="34" charset="0"/>
              </a:rPr>
              <a:t>11</a:t>
            </a:r>
            <a:r>
              <a:rPr lang="fr-FR" sz="1400" b="1" baseline="30000" dirty="0">
                <a:latin typeface="Helvetica" panose="020B0604020202020204" pitchFamily="34" charset="0"/>
                <a:cs typeface="Helvetica" panose="020B0604020202020204" pitchFamily="34" charset="0"/>
              </a:rPr>
              <a:t>ème</a:t>
            </a:r>
            <a:r>
              <a:rPr lang="fr-FR" sz="1400" b="1" dirty="0">
                <a:latin typeface="Helvetica" panose="020B0604020202020204" pitchFamily="34" charset="0"/>
                <a:cs typeface="Helvetica" panose="020B0604020202020204" pitchFamily="34" charset="0"/>
              </a:rPr>
              <a:t> circonscription (de la Russie à l’Australie)</a:t>
            </a:r>
            <a:endParaRPr lang="fr-FR"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19% des Français envisage un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40% des sondés en contrat local, 17% de retraités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Principales préoccupations: retraite, retour en France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Les Français se considèrent le mieux représentés par leur représentés par leur Conseiller Consulaire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Thème prioritaire GDN: démocratie, citoyenneté, immigration, transition écologique  </a:t>
            </a:r>
          </a:p>
          <a:p>
            <a:pPr marL="285750" indent="-285750" algn="just">
              <a:buFont typeface="Wingdings" panose="05000000000000000000" pitchFamily="2" charset="2"/>
              <a:buChar char="ü"/>
            </a:pPr>
            <a:r>
              <a:rPr lang="fr-FR" sz="1400" dirty="0">
                <a:latin typeface="Helvetica" panose="020B0604020202020204" pitchFamily="34" charset="0"/>
                <a:cs typeface="Helvetica" panose="020B0604020202020204" pitchFamily="34" charset="0"/>
              </a:rPr>
              <a:t>Actions pour les associations: aide administrative, défense des droits</a:t>
            </a:r>
          </a:p>
          <a:p>
            <a:pPr algn="just"/>
            <a:endParaRPr lang="fr-FR" sz="1400" dirty="0">
              <a:latin typeface="Helvetica" panose="020B0604020202020204" pitchFamily="34" charset="0"/>
              <a:cs typeface="Helvetica" panose="020B0604020202020204" pitchFamily="34" charset="0"/>
            </a:endParaRPr>
          </a:p>
          <a:p>
            <a:pPr algn="just"/>
            <a:endParaRPr lang="fr-FR" sz="1400" b="1" dirty="0">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FE243D73-2FE2-43C0-81C4-9893BBD72DE0}"/>
              </a:ext>
            </a:extLst>
          </p:cNvPr>
          <p:cNvSpPr/>
          <p:nvPr/>
        </p:nvSpPr>
        <p:spPr>
          <a:xfrm>
            <a:off x="972715" y="5085184"/>
            <a:ext cx="6842990" cy="584775"/>
          </a:xfrm>
          <a:prstGeom prst="rect">
            <a:avLst/>
          </a:prstGeom>
        </p:spPr>
        <p:txBody>
          <a:bodyPr wrap="square">
            <a:spAutoFit/>
          </a:bodyPr>
          <a:lstStyle/>
          <a:p>
            <a:pPr algn="ctr">
              <a:spcAft>
                <a:spcPts val="0"/>
              </a:spcAft>
            </a:pPr>
            <a:r>
              <a:rPr lang="fr-FR" sz="1600" b="1" dirty="0">
                <a:solidFill>
                  <a:srgbClr val="000000"/>
                </a:solidFill>
                <a:latin typeface="Arial" panose="020B0604020202020204" pitchFamily="34" charset="0"/>
              </a:rPr>
              <a:t>Les Français de l’étranger se sentent majoritairement bien représentés par leurs conseillers consulaires.</a:t>
            </a:r>
          </a:p>
        </p:txBody>
      </p:sp>
    </p:spTree>
    <p:extLst>
      <p:ext uri="{BB962C8B-B14F-4D97-AF65-F5344CB8AC3E}">
        <p14:creationId xmlns:p14="http://schemas.microsoft.com/office/powerpoint/2010/main" val="2524637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1">
      <a:dk1>
        <a:sysClr val="windowText" lastClr="000000"/>
      </a:dk1>
      <a:lt1>
        <a:sysClr val="window" lastClr="FFFFFF"/>
      </a:lt1>
      <a:dk2>
        <a:srgbClr val="534949"/>
      </a:dk2>
      <a:lt2>
        <a:srgbClr val="CCD1B9"/>
      </a:lt2>
      <a:accent1>
        <a:srgbClr val="C00000"/>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3029</TotalTime>
  <Words>1456</Words>
  <Application>Microsoft Office PowerPoint</Application>
  <PresentationFormat>Affichage à l'écran (4:3)</PresentationFormat>
  <Paragraphs>172</Paragraphs>
  <Slides>11</Slides>
  <Notes>11</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11</vt:i4>
      </vt:variant>
    </vt:vector>
  </HeadingPairs>
  <TitlesOfParts>
    <vt:vector size="22" baseType="lpstr">
      <vt:lpstr>Arial</vt:lpstr>
      <vt:lpstr>Calibri</vt:lpstr>
      <vt:lpstr>Century Schoolbook</vt:lpstr>
      <vt:lpstr>Helvetica</vt:lpstr>
      <vt:lpstr>Times New Roman</vt:lpstr>
      <vt:lpstr>Wingdings</vt:lpstr>
      <vt:lpstr>Wingdings 2</vt:lpstr>
      <vt:lpstr>Oriel</vt:lpstr>
      <vt:lpstr>2_Conception personnalisée</vt:lpstr>
      <vt:lpstr>1_Conception personnalisée</vt:lpstr>
      <vt:lpstr>Conception personnalisée</vt:lpstr>
      <vt:lpstr>Présentation PowerPoint</vt:lpstr>
      <vt:lpstr>Le baromètre des attentes et des besoins des Français-es de l’étranger</vt:lpstr>
      <vt:lpstr> I. Le baromètre des attentes et des besoins des Français-es de l’étranger: analyse globale des réponses recueillies  </vt:lpstr>
      <vt:lpstr>II. Le baromètre des attentes et des besoins des Français-es de l’étranger: analyse globale des réponses recueillies</vt:lpstr>
      <vt:lpstr>III. Le baromètre des attentes et des besoins des Français-es de l’étranger: analyse globale des réponses recueillies</vt:lpstr>
      <vt:lpstr>IV. Résultats Marquants Par Circonscription (1)</vt:lpstr>
      <vt:lpstr>IV. Résultats Marquants Par Circonscription (2)</vt:lpstr>
      <vt:lpstr>IV. Résultats Marquants Par Circonscription (3)</vt:lpstr>
      <vt:lpstr>IV. Résultats Marquants Par Circonscription (4)</vt:lpstr>
      <vt:lpstr>V. Grandes tendances de ce barometre</vt:lpstr>
      <vt:lpstr>VI. Grand Debat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helene.pinazo</dc:creator>
  <cp:lastModifiedBy>Laure Pallez</cp:lastModifiedBy>
  <cp:revision>217</cp:revision>
  <dcterms:created xsi:type="dcterms:W3CDTF">2016-08-16T13:54:56Z</dcterms:created>
  <dcterms:modified xsi:type="dcterms:W3CDTF">2019-08-31T11:48:02Z</dcterms:modified>
</cp:coreProperties>
</file>