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4"/>
  </p:notesMasterIdLst>
  <p:sldIdLst>
    <p:sldId id="257" r:id="rId5"/>
    <p:sldId id="258" r:id="rId6"/>
    <p:sldId id="259" r:id="rId7"/>
    <p:sldId id="260" r:id="rId8"/>
    <p:sldId id="262" r:id="rId9"/>
    <p:sldId id="261" r:id="rId10"/>
    <p:sldId id="263" r:id="rId11"/>
    <p:sldId id="269" r:id="rId12"/>
    <p:sldId id="272" r:id="rId13"/>
    <p:sldId id="271" r:id="rId14"/>
    <p:sldId id="287" r:id="rId15"/>
    <p:sldId id="274" r:id="rId16"/>
    <p:sldId id="288" r:id="rId17"/>
    <p:sldId id="275" r:id="rId18"/>
    <p:sldId id="276" r:id="rId19"/>
    <p:sldId id="289" r:id="rId20"/>
    <p:sldId id="290" r:id="rId21"/>
    <p:sldId id="277" r:id="rId22"/>
    <p:sldId id="291" r:id="rId2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618" autoAdjust="0"/>
    <p:restoredTop sz="86397" autoAdjust="0"/>
  </p:normalViewPr>
  <p:slideViewPr>
    <p:cSldViewPr>
      <p:cViewPr varScale="1">
        <p:scale>
          <a:sx n="79" d="100"/>
          <a:sy n="79" d="100"/>
        </p:scale>
        <p:origin x="592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3728A0-5604-B542-9C82-6BBAAC510067}" type="datetimeFigureOut">
              <a:rPr lang="fr-FR" smtClean="0"/>
              <a:t>23/08/2019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192E09-8565-9140-AC62-961AA30F90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0301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sui.org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192E09-8565-9140-AC62-961AA30F9099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02296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92E09-8565-9140-AC62-961AA30F9099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77029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92E09-8565-9140-AC62-961AA30F9099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701079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92E09-8565-9140-AC62-961AA30F9099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77029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92E09-8565-9140-AC62-961AA30F9099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77029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err="1"/>
              <a:t>Metiers</a:t>
            </a:r>
            <a:r>
              <a:rPr lang="fr-FR" dirty="0"/>
              <a:t> de l’enseignement de l’éducation et de la formation avec option enseignement français à l’étranger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92E09-8565-9140-AC62-961AA30F9099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561953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92E09-8565-9140-AC62-961AA30F9099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389239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92E09-8565-9140-AC62-961AA30F9099}" type="slidenum">
              <a:rPr lang="fr-FR" smtClean="0"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770293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92E09-8565-9140-AC62-961AA30F9099}" type="slidenum">
              <a:rPr lang="fr-FR" smtClean="0"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94849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MLF créée en 1902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Util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Publ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1907 : organisée en réseaux : Egypte  4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etab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Amerique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nord 24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étab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-Pays golfe 7- Espagne 11 - Liban 10</a:t>
            </a:r>
          </a:p>
          <a:p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Office scolaire et universitaire international (</a:t>
            </a:r>
            <a:r>
              <a:rPr lang="fr-FR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OSUI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 : Association sans but lucratif créé en 1996  par la Mission laïque française dont il est l’émanation directe, pour répondre à la demande croissante adressée par les familles marocaines à l’enseignement français à l’étranger, demande que le réseau géré par l’AEFE ne pouvait plus satisfaire à lui seul. 11 établissements.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Ne reçoit aucune subvention de l’État sauf mise à disposition de quelques rares chefs d’établissements. 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92E09-8565-9140-AC62-961AA30F9099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98504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192E09-8565-9140-AC62-961AA30F9099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45133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192E09-8565-9140-AC62-961AA30F9099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30102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400" dirty="0"/>
              <a:t>Le suivi de l’homologation est imparfait</a:t>
            </a:r>
            <a:r>
              <a:rPr lang="fr-FR" sz="1400" baseline="0" dirty="0"/>
              <a:t> et devrait être revu dans le cadre d’une éventuelle réforme de réseau d’enseignement.</a:t>
            </a:r>
            <a:endParaRPr lang="fr-FR" sz="14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92E09-8565-9140-AC62-961AA30F9099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42292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92E09-8565-9140-AC62-961AA30F9099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77029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92E09-8565-9140-AC62-961AA30F9099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77029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92E09-8565-9140-AC62-961AA30F9099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77029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Les</a:t>
            </a:r>
            <a:r>
              <a:rPr lang="fr-FR" baseline="0" dirty="0"/>
              <a:t> </a:t>
            </a:r>
            <a:r>
              <a:rPr lang="fr-FR" dirty="0"/>
              <a:t>établissements partenaires sont</a:t>
            </a:r>
            <a:r>
              <a:rPr lang="fr-FR" baseline="0" dirty="0"/>
              <a:t> déjà majoritaires dans le réseau. Il faut veiller à ce que les accords de partenariat soient plus rigoureux, tant au plan pédagogique (suivi de l’homologation-qualité de l’enseignement) qu’au plan financier. La transparence de la gestion doit être la règle. La provenance des  fonds mis en </a:t>
            </a:r>
            <a:r>
              <a:rPr lang="fr-FR" baseline="0" dirty="0" err="1"/>
              <a:t>oeuvre</a:t>
            </a:r>
            <a:r>
              <a:rPr lang="fr-FR" baseline="0" dirty="0"/>
              <a:t> doit </a:t>
            </a:r>
            <a:r>
              <a:rPr lang="fr-FR" baseline="0" dirty="0" err="1"/>
              <a:t>etre</a:t>
            </a:r>
            <a:r>
              <a:rPr lang="fr-FR" baseline="0" dirty="0"/>
              <a:t> clairement établie. </a:t>
            </a:r>
          </a:p>
          <a:p>
            <a:r>
              <a:rPr lang="fr-FR" baseline="0" dirty="0"/>
              <a:t>La </a:t>
            </a:r>
            <a:r>
              <a:rPr lang="fr-FR" baseline="0" dirty="0" err="1"/>
              <a:t>pérénité</a:t>
            </a:r>
            <a:r>
              <a:rPr lang="fr-FR" baseline="0" dirty="0"/>
              <a:t> des établissements doit être garantie.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92E09-8565-9140-AC62-961AA30F9099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34635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2334-7E8B-4320-A1E2-4B05AC15A670}" type="datetimeFigureOut">
              <a:rPr lang="fr-FR" smtClean="0"/>
              <a:pPr/>
              <a:t>23/08/2019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582E2-60D7-40E7-AECB-CED9E7320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2334-7E8B-4320-A1E2-4B05AC15A670}" type="datetimeFigureOut">
              <a:rPr lang="fr-FR" smtClean="0"/>
              <a:pPr/>
              <a:t>23/08/2019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582E2-60D7-40E7-AECB-CED9E7320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2334-7E8B-4320-A1E2-4B05AC15A670}" type="datetimeFigureOut">
              <a:rPr lang="fr-FR" smtClean="0"/>
              <a:pPr/>
              <a:t>23/08/2019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582E2-60D7-40E7-AECB-CED9E7320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2334-7E8B-4320-A1E2-4B05AC15A670}" type="datetimeFigureOut">
              <a:rPr lang="fr-FR" smtClean="0"/>
              <a:pPr/>
              <a:t>23/08/2019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582E2-60D7-40E7-AECB-CED9E7320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2334-7E8B-4320-A1E2-4B05AC15A670}" type="datetimeFigureOut">
              <a:rPr lang="fr-FR" smtClean="0"/>
              <a:pPr/>
              <a:t>23/08/2019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582E2-60D7-40E7-AECB-CED9E7320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2334-7E8B-4320-A1E2-4B05AC15A670}" type="datetimeFigureOut">
              <a:rPr lang="fr-FR" smtClean="0"/>
              <a:pPr/>
              <a:t>23/08/2019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582E2-60D7-40E7-AECB-CED9E7320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2334-7E8B-4320-A1E2-4B05AC15A670}" type="datetimeFigureOut">
              <a:rPr lang="fr-FR" smtClean="0"/>
              <a:pPr/>
              <a:t>23/08/2019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582E2-60D7-40E7-AECB-CED9E7320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2334-7E8B-4320-A1E2-4B05AC15A670}" type="datetimeFigureOut">
              <a:rPr lang="fr-FR" smtClean="0"/>
              <a:pPr/>
              <a:t>23/08/2019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582E2-60D7-40E7-AECB-CED9E7320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2334-7E8B-4320-A1E2-4B05AC15A670}" type="datetimeFigureOut">
              <a:rPr lang="fr-FR" smtClean="0"/>
              <a:pPr/>
              <a:t>23/08/2019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582E2-60D7-40E7-AECB-CED9E7320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2334-7E8B-4320-A1E2-4B05AC15A670}" type="datetimeFigureOut">
              <a:rPr lang="fr-FR" smtClean="0"/>
              <a:pPr/>
              <a:t>23/08/2019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582E2-60D7-40E7-AECB-CED9E7320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Faire glisser l'image vers l'espace réservé ou cliquer sur l'icône pour l'ajouter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2334-7E8B-4320-A1E2-4B05AC15A670}" type="datetimeFigureOut">
              <a:rPr lang="fr-FR" smtClean="0"/>
              <a:pPr/>
              <a:t>23/08/2019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582E2-60D7-40E7-AECB-CED9E7320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302334-7E8B-4320-A1E2-4B05AC15A670}" type="datetimeFigureOut">
              <a:rPr lang="fr-FR" smtClean="0"/>
              <a:pPr/>
              <a:t>23/08/2019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582E2-60D7-40E7-AECB-CED9E7320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5" name="Picture 391" descr="C:\Users\Tom\AppData\Local\Microsoft\Windows\Temporary Internet Files\Content.IE5\CVCJG8ZL\MPj0439393000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476672" y="-603448"/>
            <a:ext cx="5220072" cy="6858000"/>
          </a:xfrm>
          <a:prstGeom prst="rect">
            <a:avLst/>
          </a:prstGeom>
          <a:noFill/>
        </p:spPr>
      </p:pic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707904" y="2492896"/>
            <a:ext cx="5248672" cy="792088"/>
          </a:xfrm>
        </p:spPr>
        <p:txBody>
          <a:bodyPr/>
          <a:lstStyle/>
          <a:p>
            <a:r>
              <a:rPr lang="fr-FR" b="1" dirty="0">
                <a:solidFill>
                  <a:schemeClr val="tx1"/>
                </a:solidFill>
              </a:rPr>
              <a:t>496 établissements </a:t>
            </a: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-14378" y="4293096"/>
            <a:ext cx="2858186" cy="1902073"/>
          </a:xfrm>
        </p:spPr>
        <p:txBody>
          <a:bodyPr>
            <a:normAutofit/>
          </a:bodyPr>
          <a:lstStyle/>
          <a:p>
            <a:r>
              <a:rPr lang="fr-FR" b="1" dirty="0"/>
              <a:t> 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5292080" y="3501008"/>
            <a:ext cx="1944216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/>
              <a:t>137 PAYS</a:t>
            </a:r>
          </a:p>
        </p:txBody>
      </p:sp>
      <p:sp>
        <p:nvSpPr>
          <p:cNvPr id="6" name="Rectangle 5"/>
          <p:cNvSpPr/>
          <p:nvPr/>
        </p:nvSpPr>
        <p:spPr>
          <a:xfrm>
            <a:off x="4788024" y="4509120"/>
            <a:ext cx="32403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3200" b="1" dirty="0"/>
              <a:t>356 000 élèves dont </a:t>
            </a:r>
          </a:p>
          <a:p>
            <a:pPr algn="ctr"/>
            <a:r>
              <a:rPr lang="fr-FR" sz="3200" b="1" dirty="0"/>
              <a:t>125 000 Français  </a:t>
            </a:r>
          </a:p>
        </p:txBody>
      </p:sp>
      <p:sp>
        <p:nvSpPr>
          <p:cNvPr id="9" name="Rectangle 8"/>
          <p:cNvSpPr/>
          <p:nvPr/>
        </p:nvSpPr>
        <p:spPr>
          <a:xfrm>
            <a:off x="-50805" y="4953942"/>
            <a:ext cx="181449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b="1" dirty="0"/>
              <a:t>L’enseignement Français à l’étranger </a:t>
            </a:r>
            <a:endParaRPr lang="fr-FR" dirty="0"/>
          </a:p>
        </p:txBody>
      </p:sp>
      <p:sp>
        <p:nvSpPr>
          <p:cNvPr id="8" name="Sous-titre 2"/>
          <p:cNvSpPr txBox="1">
            <a:spLocks/>
          </p:cNvSpPr>
          <p:nvPr/>
        </p:nvSpPr>
        <p:spPr>
          <a:xfrm>
            <a:off x="4283968" y="692696"/>
            <a:ext cx="3672408" cy="9361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/>
              <a:t>LE RÉSEAU </a:t>
            </a:r>
          </a:p>
        </p:txBody>
      </p:sp>
    </p:spTree>
    <p:extLst>
      <p:ext uri="{BB962C8B-B14F-4D97-AF65-F5344CB8AC3E}">
        <p14:creationId xmlns:p14="http://schemas.microsoft.com/office/powerpoint/2010/main" val="360889111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5" name="Picture 391" descr="C:\Users\Tom\AppData\Local\Microsoft\Windows\Temporary Internet Files\Content.IE5\CVCJG8ZL\MPj0439393000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476672" y="-603448"/>
            <a:ext cx="5220072" cy="6858000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4499992" y="323944"/>
            <a:ext cx="38164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3600" b="1" dirty="0"/>
              <a:t>Les conséquences 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0" y="5301208"/>
            <a:ext cx="17281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L’enseignement Français à l’étranger</a:t>
            </a:r>
          </a:p>
        </p:txBody>
      </p:sp>
      <p:sp>
        <p:nvSpPr>
          <p:cNvPr id="3" name="Rectangle 2"/>
          <p:cNvSpPr/>
          <p:nvPr/>
        </p:nvSpPr>
        <p:spPr>
          <a:xfrm>
            <a:off x="4086200" y="1200110"/>
            <a:ext cx="464400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800" b="1" dirty="0"/>
              <a:t>La suppression sur les trois ans à venir de plus de 500 postes d’enseignants titulaires</a:t>
            </a:r>
            <a:r>
              <a:rPr lang="fr-FR" sz="2800" dirty="0"/>
              <a:t>, </a:t>
            </a:r>
            <a:r>
              <a:rPr lang="fr-FR" sz="2800" b="1" dirty="0"/>
              <a:t>soit 8 % des effectifs actuels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D61A670A-EE49-474D-990C-CCF4B8313A2F}"/>
              </a:ext>
            </a:extLst>
          </p:cNvPr>
          <p:cNvSpPr txBox="1"/>
          <p:nvPr/>
        </p:nvSpPr>
        <p:spPr>
          <a:xfrm>
            <a:off x="4788024" y="3933056"/>
            <a:ext cx="338437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/>
              <a:t>L’augmentation des frais de scolarité payés par les familles </a:t>
            </a:r>
          </a:p>
        </p:txBody>
      </p:sp>
    </p:spTree>
    <p:extLst>
      <p:ext uri="{BB962C8B-B14F-4D97-AF65-F5344CB8AC3E}">
        <p14:creationId xmlns:p14="http://schemas.microsoft.com/office/powerpoint/2010/main" val="3576514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5" name="Picture 391" descr="C:\Users\Tom\AppData\Local\Microsoft\Windows\Temporary Internet Files\Content.IE5\CVCJG8ZL\MPj0439393000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476672" y="-603448"/>
            <a:ext cx="5220072" cy="6858000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4499992" y="44624"/>
            <a:ext cx="38164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3600" b="1" dirty="0"/>
              <a:t>Les réponses du gouvernement  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0" y="5301208"/>
            <a:ext cx="17281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L’enseignement Français à l’étranger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3059832" y="1340768"/>
            <a:ext cx="554461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charset="2"/>
              <a:buChar char="q"/>
            </a:pPr>
            <a:r>
              <a:rPr lang="fr-FR" sz="2800" b="1" dirty="0"/>
              <a:t>Mission interministérielle et d’inspections générales chargée de faire des propositions (dit Rapport </a:t>
            </a:r>
            <a:r>
              <a:rPr lang="fr-FR" sz="2800" b="1" dirty="0" err="1"/>
              <a:t>Bossière</a:t>
            </a:r>
            <a:r>
              <a:rPr lang="fr-FR" sz="2800" b="1" dirty="0"/>
              <a:t>) Sept 2018</a:t>
            </a:r>
          </a:p>
          <a:p>
            <a:pPr marL="457200" indent="-457200">
              <a:buFont typeface="Wingdings" charset="2"/>
              <a:buChar char="q"/>
            </a:pPr>
            <a:endParaRPr lang="fr-FR" sz="2800" b="1" dirty="0"/>
          </a:p>
          <a:p>
            <a:pPr marL="457200" indent="-457200">
              <a:buFont typeface="Wingdings" pitchFamily="2" charset="2"/>
              <a:buChar char="q"/>
            </a:pPr>
            <a:r>
              <a:rPr lang="fr-FR" sz="2800" b="1" dirty="0"/>
              <a:t>Rapport de la députée Samantha </a:t>
            </a:r>
            <a:r>
              <a:rPr lang="fr-FR" sz="2800" b="1" dirty="0" err="1"/>
              <a:t>Cazebonne</a:t>
            </a:r>
            <a:r>
              <a:rPr lang="fr-FR" sz="2800" b="1" dirty="0"/>
              <a:t> Janvier 2019</a:t>
            </a:r>
          </a:p>
          <a:p>
            <a:endParaRPr lang="fr-FR" sz="2800" b="1" dirty="0"/>
          </a:p>
          <a:p>
            <a:pPr marL="457200" indent="-457200">
              <a:buFont typeface="Wingdings" pitchFamily="2" charset="2"/>
              <a:buChar char="q"/>
            </a:pPr>
            <a:r>
              <a:rPr lang="fr-FR" sz="2800" b="1" dirty="0"/>
              <a:t>Séminaire  sur le plan de développement de l’enseignement le 20 Mai 2019</a:t>
            </a:r>
          </a:p>
          <a:p>
            <a:endParaRPr lang="fr-FR" sz="2800" b="1" dirty="0"/>
          </a:p>
        </p:txBody>
      </p:sp>
    </p:spTree>
    <p:extLst>
      <p:ext uri="{BB962C8B-B14F-4D97-AF65-F5344CB8AC3E}">
        <p14:creationId xmlns:p14="http://schemas.microsoft.com/office/powerpoint/2010/main" val="253111765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5" name="Picture 391" descr="C:\Users\Tom\AppData\Local\Microsoft\Windows\Temporary Internet Files\Content.IE5\CVCJG8ZL\MPj0439393000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476672" y="-603448"/>
            <a:ext cx="5220072" cy="6858000"/>
          </a:xfrm>
          <a:prstGeom prst="rect">
            <a:avLst/>
          </a:prstGeom>
          <a:noFill/>
        </p:spPr>
      </p:pic>
      <p:sp>
        <p:nvSpPr>
          <p:cNvPr id="8" name="ZoneTexte 7"/>
          <p:cNvSpPr txBox="1"/>
          <p:nvPr/>
        </p:nvSpPr>
        <p:spPr>
          <a:xfrm>
            <a:off x="0" y="5301208"/>
            <a:ext cx="17281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L’enseignement Français à l’étranger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3347864" y="1764099"/>
            <a:ext cx="561662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/>
              <a:t>La réforme annoncée depuis plus d’un an tiendra-t-elle compte de ces « concertations » </a:t>
            </a:r>
          </a:p>
          <a:p>
            <a:endParaRPr lang="fr-FR" sz="2800" b="1" dirty="0"/>
          </a:p>
          <a:p>
            <a:r>
              <a:rPr lang="fr-FR" sz="2800" b="1" dirty="0"/>
              <a:t>Rien n’est moins sûr puisque tout semble être décidé en « Haut lieu ». </a:t>
            </a:r>
          </a:p>
          <a:p>
            <a:endParaRPr lang="fr-FR" sz="2800" b="1" dirty="0"/>
          </a:p>
        </p:txBody>
      </p:sp>
    </p:spTree>
    <p:extLst>
      <p:ext uri="{BB962C8B-B14F-4D97-AF65-F5344CB8AC3E}">
        <p14:creationId xmlns:p14="http://schemas.microsoft.com/office/powerpoint/2010/main" val="142700284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5" name="Picture 391" descr="C:\Users\Tom\AppData\Local\Microsoft\Windows\Temporary Internet Files\Content.IE5\CVCJG8ZL\MPj0439393000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476672" y="-603448"/>
            <a:ext cx="5220072" cy="6858000"/>
          </a:xfrm>
          <a:prstGeom prst="rect">
            <a:avLst/>
          </a:prstGeom>
          <a:noFill/>
        </p:spPr>
      </p:pic>
      <p:sp>
        <p:nvSpPr>
          <p:cNvPr id="8" name="ZoneTexte 7"/>
          <p:cNvSpPr txBox="1"/>
          <p:nvPr/>
        </p:nvSpPr>
        <p:spPr>
          <a:xfrm>
            <a:off x="0" y="5301208"/>
            <a:ext cx="17281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L’enseignement Français à l’étranger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1AEF25EE-E6BB-7C41-9726-AEB7529E4313}"/>
              </a:ext>
            </a:extLst>
          </p:cNvPr>
          <p:cNvSpPr txBox="1"/>
          <p:nvPr/>
        </p:nvSpPr>
        <p:spPr>
          <a:xfrm>
            <a:off x="2627784" y="260648"/>
            <a:ext cx="5976664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/>
              <a:t>Un séminaire corseté</a:t>
            </a:r>
          </a:p>
          <a:p>
            <a:endParaRPr lang="fr-FR" sz="3200" b="1" dirty="0"/>
          </a:p>
          <a:p>
            <a:r>
              <a:rPr lang="fr-FR" sz="2800" b="1" dirty="0"/>
              <a:t>Quatre ateliers  : </a:t>
            </a:r>
          </a:p>
          <a:p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dirty="0"/>
              <a:t>Expansion d'une offre éducative de qualité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dirty="0"/>
              <a:t>Consolidation du rôle de l'AEFE en matière d'appui au développement du réseau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dirty="0"/>
              <a:t>Valorisation du modèle de l'EFE en renforçant l'attractivité de l'offre pédagogique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dirty="0"/>
              <a:t>Adaptation du développement aux enjeux locaux et aux besoins des familles </a:t>
            </a:r>
            <a:r>
              <a:rPr lang="fr-FR" sz="28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6745427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5" name="Picture 391" descr="C:\Users\Tom\AppData\Local\Microsoft\Windows\Temporary Internet Files\Content.IE5\CVCJG8ZL\MPj0439393000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476672" y="-603448"/>
            <a:ext cx="5220072" cy="6858000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4499992" y="404664"/>
            <a:ext cx="38164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3600" b="1" dirty="0"/>
              <a:t>Une bonne nouvelle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0" y="5301208"/>
            <a:ext cx="17281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L’enseignement Français à l’étranger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3923928" y="1474906"/>
            <a:ext cx="504056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2800" b="1" dirty="0"/>
          </a:p>
          <a:p>
            <a:pPr marL="457200" indent="-457200">
              <a:buFont typeface="Wingdings" charset="2"/>
              <a:buChar char="q"/>
            </a:pPr>
            <a:r>
              <a:rPr lang="fr-FR" sz="2800" b="1" dirty="0"/>
              <a:t>Jean Baptiste Lemoyne souligne la nécessité de consolider le budget de l'opérateur public AEFE et de donner des moyens supplémentaires pour développer l'enseignement français à l’étranger</a:t>
            </a:r>
          </a:p>
        </p:txBody>
      </p:sp>
    </p:spTree>
    <p:extLst>
      <p:ext uri="{BB962C8B-B14F-4D97-AF65-F5344CB8AC3E}">
        <p14:creationId xmlns:p14="http://schemas.microsoft.com/office/powerpoint/2010/main" val="120963015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5" name="Picture 391" descr="C:\Users\Tom\AppData\Local\Microsoft\Windows\Temporary Internet Files\Content.IE5\CVCJG8ZL\MPj0439393000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476672" y="-603448"/>
            <a:ext cx="5220072" cy="6858000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3384376" y="404664"/>
            <a:ext cx="52200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3600" dirty="0"/>
              <a:t>Propositions ressorties des tables rondes </a:t>
            </a:r>
            <a:endParaRPr lang="fr-FR" sz="3600" b="1" dirty="0"/>
          </a:p>
        </p:txBody>
      </p:sp>
      <p:sp>
        <p:nvSpPr>
          <p:cNvPr id="8" name="ZoneTexte 7"/>
          <p:cNvSpPr txBox="1"/>
          <p:nvPr/>
        </p:nvSpPr>
        <p:spPr>
          <a:xfrm>
            <a:off x="0" y="5301208"/>
            <a:ext cx="17281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L’enseignement Français à l’étranger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3923928" y="1474906"/>
            <a:ext cx="5040560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  <a:p>
            <a:pPr lvl="0"/>
            <a:r>
              <a:rPr lang="fr-FR" dirty="0"/>
              <a:t>Doubler les effectifs c'est doubler les personnels enseignants.</a:t>
            </a:r>
          </a:p>
          <a:p>
            <a:pPr lvl="0"/>
            <a:r>
              <a:rPr lang="fr-FR" dirty="0"/>
              <a:t>Les ressources humaines de qualité sont indispensables : titulaires de l'EN (possibilité d'augmenter le plafond d'emplois ?), formation initiale et continue des non-titulaires localement / ESPE/ DU de Clermont Ferrand / au niveau master MEEF, création d'un certificat d'enseignement à l'étranger</a:t>
            </a:r>
          </a:p>
          <a:p>
            <a:pPr lvl="0"/>
            <a:r>
              <a:rPr lang="fr-FR" dirty="0"/>
              <a:t>Veiller au statut des RL</a:t>
            </a:r>
          </a:p>
          <a:p>
            <a:endParaRPr lang="fr-FR" sz="2800" b="1" dirty="0"/>
          </a:p>
        </p:txBody>
      </p:sp>
    </p:spTree>
    <p:extLst>
      <p:ext uri="{BB962C8B-B14F-4D97-AF65-F5344CB8AC3E}">
        <p14:creationId xmlns:p14="http://schemas.microsoft.com/office/powerpoint/2010/main" val="403455540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5" name="Picture 391" descr="C:\Users\Tom\AppData\Local\Microsoft\Windows\Temporary Internet Files\Content.IE5\CVCJG8ZL\MPj0439393000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476672" y="-603448"/>
            <a:ext cx="5220072" cy="6858000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3384376" y="404664"/>
            <a:ext cx="52200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3600" dirty="0"/>
              <a:t>Propositions ressorties des tables rondes </a:t>
            </a:r>
            <a:endParaRPr lang="fr-FR" sz="3600" b="1" dirty="0"/>
          </a:p>
        </p:txBody>
      </p:sp>
      <p:sp>
        <p:nvSpPr>
          <p:cNvPr id="8" name="ZoneTexte 7"/>
          <p:cNvSpPr txBox="1"/>
          <p:nvPr/>
        </p:nvSpPr>
        <p:spPr>
          <a:xfrm>
            <a:off x="0" y="5301208"/>
            <a:ext cx="17281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L’enseignement Français à l’étranger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2555776" y="1474906"/>
            <a:ext cx="6408712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FR" sz="2800" dirty="0"/>
              <a:t>Le constat : doubler les effectifs c'est doubler les personnels enseignants.</a:t>
            </a:r>
          </a:p>
          <a:p>
            <a:pPr lvl="0"/>
            <a:endParaRPr lang="fr-FR" sz="28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FR" sz="2800" dirty="0"/>
              <a:t>Les ressources humaines de qualité sont indispensables : titulaires de l'EN (possibilité d'augmenter le plafond d'emplois ?) formation initiale et continue des non-titulaires localement / ESPE/ DU / master MEEF, avec option d'enseignement à l'étranger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FR" sz="2800" dirty="0"/>
              <a:t>Veiller au statut des recrutés locaux</a:t>
            </a:r>
          </a:p>
          <a:p>
            <a:endParaRPr lang="fr-FR" sz="2800" b="1" dirty="0"/>
          </a:p>
        </p:txBody>
      </p:sp>
    </p:spTree>
    <p:extLst>
      <p:ext uri="{BB962C8B-B14F-4D97-AF65-F5344CB8AC3E}">
        <p14:creationId xmlns:p14="http://schemas.microsoft.com/office/powerpoint/2010/main" val="186543069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5" name="Picture 391" descr="C:\Users\Tom\AppData\Local\Microsoft\Windows\Temporary Internet Files\Content.IE5\CVCJG8ZL\MPj0439393000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476672" y="-603448"/>
            <a:ext cx="5220072" cy="6858000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3131840" y="404664"/>
            <a:ext cx="5400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3600" dirty="0"/>
              <a:t>Propositions ressorties des tables rondes</a:t>
            </a:r>
            <a:endParaRPr lang="fr-FR" sz="3600" b="1" dirty="0"/>
          </a:p>
        </p:txBody>
      </p:sp>
      <p:sp>
        <p:nvSpPr>
          <p:cNvPr id="8" name="ZoneTexte 7"/>
          <p:cNvSpPr txBox="1"/>
          <p:nvPr/>
        </p:nvSpPr>
        <p:spPr>
          <a:xfrm>
            <a:off x="0" y="5301208"/>
            <a:ext cx="17281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L’enseignement Français à l’étranger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2339752" y="1772816"/>
            <a:ext cx="662473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2800" dirty="0"/>
              <a:t>Simplifier les procédures d'homologation : </a:t>
            </a:r>
            <a:r>
              <a:rPr lang="fr-FR" sz="2800" b="1" dirty="0"/>
              <a:t>alléger mais ne pas brader</a:t>
            </a:r>
          </a:p>
          <a:p>
            <a:pPr lvl="0"/>
            <a:endParaRPr lang="fr-FR" sz="2800" dirty="0"/>
          </a:p>
          <a:p>
            <a:pPr lvl="0"/>
            <a:r>
              <a:rPr lang="fr-FR" sz="2800" dirty="0"/>
              <a:t>Veiller à la complémentarité :</a:t>
            </a:r>
          </a:p>
          <a:p>
            <a:pPr lvl="0"/>
            <a:r>
              <a:rPr lang="fr-FR" sz="2800" b="1" dirty="0"/>
              <a:t>ne pas cannibaliser les établissements existants</a:t>
            </a:r>
          </a:p>
          <a:p>
            <a:pPr lvl="0"/>
            <a:endParaRPr lang="fr-FR" sz="2800" dirty="0"/>
          </a:p>
          <a:p>
            <a:pPr lvl="0"/>
            <a:r>
              <a:rPr lang="fr-FR" sz="2800" dirty="0"/>
              <a:t>Développer les établissements partenaires après analyse par pays réalisée par les ambassades</a:t>
            </a:r>
          </a:p>
        </p:txBody>
      </p:sp>
    </p:spTree>
    <p:extLst>
      <p:ext uri="{BB962C8B-B14F-4D97-AF65-F5344CB8AC3E}">
        <p14:creationId xmlns:p14="http://schemas.microsoft.com/office/powerpoint/2010/main" val="251967078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5" name="Picture 391" descr="C:\Users\Tom\AppData\Local\Microsoft\Windows\Temporary Internet Files\Content.IE5\CVCJG8ZL\MPj0439393000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476672" y="-603448"/>
            <a:ext cx="5220072" cy="6858000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3131840" y="404664"/>
            <a:ext cx="5400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3600" dirty="0"/>
              <a:t>Propositions ressorties des tables rondes</a:t>
            </a:r>
            <a:endParaRPr lang="fr-FR" sz="3600" b="1" dirty="0"/>
          </a:p>
        </p:txBody>
      </p:sp>
      <p:sp>
        <p:nvSpPr>
          <p:cNvPr id="8" name="ZoneTexte 7"/>
          <p:cNvSpPr txBox="1"/>
          <p:nvPr/>
        </p:nvSpPr>
        <p:spPr>
          <a:xfrm>
            <a:off x="0" y="5301208"/>
            <a:ext cx="17281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L’enseignement Français à l’étranger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2555776" y="1772816"/>
            <a:ext cx="640871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Wingdings" pitchFamily="2" charset="2"/>
              <a:buChar char="q"/>
            </a:pPr>
            <a:r>
              <a:rPr lang="fr-FR" sz="2800" dirty="0"/>
              <a:t>Développer les sections bi-bac et l'enseignement technologique là où c'est possible</a:t>
            </a:r>
          </a:p>
          <a:p>
            <a:pPr lvl="0"/>
            <a:endParaRPr lang="fr-FR" sz="2800" dirty="0"/>
          </a:p>
          <a:p>
            <a:pPr marL="457200" lvl="0" indent="-457200">
              <a:buFont typeface="Wingdings" pitchFamily="2" charset="2"/>
              <a:buChar char="q"/>
            </a:pPr>
            <a:r>
              <a:rPr lang="fr-FR" sz="2800" dirty="0"/>
              <a:t>Préciser le rôle des familles</a:t>
            </a:r>
          </a:p>
          <a:p>
            <a:pPr lvl="0"/>
            <a:endParaRPr lang="fr-FR" sz="2800" dirty="0"/>
          </a:p>
          <a:p>
            <a:pPr marL="457200" lvl="0" indent="-457200">
              <a:buFont typeface="Wingdings" pitchFamily="2" charset="2"/>
              <a:buChar char="q"/>
            </a:pPr>
            <a:r>
              <a:rPr lang="fr-FR" sz="2800" dirty="0"/>
              <a:t>Renforcer le dialogue avec MENJ</a:t>
            </a:r>
          </a:p>
          <a:p>
            <a:pPr lvl="0"/>
            <a:endParaRPr lang="fr-FR" sz="2800" dirty="0"/>
          </a:p>
          <a:p>
            <a:pPr marL="457200" lvl="0" indent="-457200">
              <a:buFont typeface="Wingdings" pitchFamily="2" charset="2"/>
              <a:buChar char="q"/>
            </a:pPr>
            <a:r>
              <a:rPr lang="fr-FR" sz="2800" dirty="0"/>
              <a:t>Expliquer le système d'enseignement français, ses atouts, ses spécificités ...</a:t>
            </a:r>
          </a:p>
        </p:txBody>
      </p:sp>
    </p:spTree>
    <p:extLst>
      <p:ext uri="{BB962C8B-B14F-4D97-AF65-F5344CB8AC3E}">
        <p14:creationId xmlns:p14="http://schemas.microsoft.com/office/powerpoint/2010/main" val="407590132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5" name="Picture 391" descr="C:\Users\Tom\AppData\Local\Microsoft\Windows\Temporary Internet Files\Content.IE5\CVCJG8ZL\MPj0439393000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476672" y="-603448"/>
            <a:ext cx="5220072" cy="6858000"/>
          </a:xfrm>
          <a:prstGeom prst="rect">
            <a:avLst/>
          </a:prstGeom>
          <a:noFill/>
        </p:spPr>
      </p:pic>
      <p:sp>
        <p:nvSpPr>
          <p:cNvPr id="8" name="ZoneTexte 7"/>
          <p:cNvSpPr txBox="1"/>
          <p:nvPr/>
        </p:nvSpPr>
        <p:spPr>
          <a:xfrm>
            <a:off x="0" y="5301208"/>
            <a:ext cx="17281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L’enseignement Français à l’étranger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2555776" y="1772816"/>
            <a:ext cx="640871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/>
              <a:t>Il ne nous reste qu'à attendre les décisions du Président de la République, annoncées pour l’été… de quelle année ?</a:t>
            </a:r>
          </a:p>
        </p:txBody>
      </p:sp>
    </p:spTree>
    <p:extLst>
      <p:ext uri="{BB962C8B-B14F-4D97-AF65-F5344CB8AC3E}">
        <p14:creationId xmlns:p14="http://schemas.microsoft.com/office/powerpoint/2010/main" val="142139025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5" name="Picture 391" descr="C:\Users\Tom\AppData\Local\Microsoft\Windows\Temporary Internet Files\Content.IE5\CVCJG8ZL\MPj0439393000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476672" y="-603448"/>
            <a:ext cx="5220072" cy="6858000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3779912" y="476672"/>
            <a:ext cx="486003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800" b="1" dirty="0"/>
              <a:t>6 287 personnels titulaires détachés auprès de l’AEFE</a:t>
            </a:r>
          </a:p>
          <a:p>
            <a:pPr algn="ctr"/>
            <a:r>
              <a:rPr lang="fr-FR" sz="2800" i="1" dirty="0"/>
              <a:t>6 479 N-1 </a:t>
            </a:r>
          </a:p>
        </p:txBody>
      </p:sp>
      <p:sp>
        <p:nvSpPr>
          <p:cNvPr id="9" name="Rectangle 8"/>
          <p:cNvSpPr/>
          <p:nvPr/>
        </p:nvSpPr>
        <p:spPr>
          <a:xfrm>
            <a:off x="3923928" y="1988840"/>
            <a:ext cx="4860032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3200" b="1" i="1" dirty="0"/>
              <a:t>995 expatriés </a:t>
            </a:r>
          </a:p>
          <a:p>
            <a:pPr algn="ctr"/>
            <a:r>
              <a:rPr lang="fr-FR" sz="2800" i="1" dirty="0"/>
              <a:t>(1 068 N-1) </a:t>
            </a:r>
          </a:p>
          <a:p>
            <a:pPr algn="ctr"/>
            <a:endParaRPr lang="fr-FR" b="1" i="1" dirty="0"/>
          </a:p>
          <a:p>
            <a:pPr algn="ctr"/>
            <a:r>
              <a:rPr lang="fr-FR" sz="3200" b="1" i="1" dirty="0"/>
              <a:t> 5292 résidents</a:t>
            </a:r>
          </a:p>
          <a:p>
            <a:pPr algn="ctr"/>
            <a:r>
              <a:rPr lang="fr-FR" sz="2800" i="1" dirty="0"/>
              <a:t>(5411 N-1)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4561544" y="4424452"/>
            <a:ext cx="392392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/>
              <a:t>Et environ  30 000 personnels recrutés </a:t>
            </a:r>
            <a:r>
              <a:rPr lang="fr-FR" sz="2800" b="1"/>
              <a:t>localement </a:t>
            </a:r>
            <a:endParaRPr lang="fr-FR" sz="2800" dirty="0"/>
          </a:p>
        </p:txBody>
      </p:sp>
      <p:sp>
        <p:nvSpPr>
          <p:cNvPr id="11" name="ZoneTexte 10"/>
          <p:cNvSpPr txBox="1"/>
          <p:nvPr/>
        </p:nvSpPr>
        <p:spPr>
          <a:xfrm>
            <a:off x="0" y="5301208"/>
            <a:ext cx="17281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L’enseignement Français à l’étranger</a:t>
            </a:r>
          </a:p>
        </p:txBody>
      </p:sp>
    </p:spTree>
    <p:extLst>
      <p:ext uri="{BB962C8B-B14F-4D97-AF65-F5344CB8AC3E}">
        <p14:creationId xmlns:p14="http://schemas.microsoft.com/office/powerpoint/2010/main" val="71461569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5" name="Picture 391" descr="C:\Users\Tom\AppData\Local\Microsoft\Windows\Temporary Internet Files\Content.IE5\CVCJG8ZL\MPj0439393000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476672" y="-603448"/>
            <a:ext cx="5220072" cy="6858000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2627784" y="476672"/>
            <a:ext cx="6336704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b="1" dirty="0"/>
              <a:t>Pilotage géographique</a:t>
            </a:r>
            <a:r>
              <a:rPr lang="fr-FR" sz="3200" dirty="0"/>
              <a:t> : DGM (Direction générale de la mondialisation du Ministère des affaires européennes et étrangères)</a:t>
            </a:r>
          </a:p>
          <a:p>
            <a:pPr algn="ctr"/>
            <a:r>
              <a:rPr lang="fr-FR" dirty="0"/>
              <a:t> 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2771800" y="3429000"/>
            <a:ext cx="583264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/>
              <a:t>Pilotage pédagogique : </a:t>
            </a:r>
            <a:r>
              <a:rPr lang="fr-FR" sz="3200" dirty="0"/>
              <a:t>Ministère de l’éducation nationale </a:t>
            </a:r>
          </a:p>
          <a:p>
            <a:r>
              <a:rPr lang="fr-FR" sz="3200" dirty="0"/>
              <a:t>Homologation et détachement des personnels titulaires  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0" y="5301208"/>
            <a:ext cx="17281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L’enseignement Français à l’étranger</a:t>
            </a:r>
          </a:p>
        </p:txBody>
      </p:sp>
    </p:spTree>
    <p:extLst>
      <p:ext uri="{BB962C8B-B14F-4D97-AF65-F5344CB8AC3E}">
        <p14:creationId xmlns:p14="http://schemas.microsoft.com/office/powerpoint/2010/main" val="292940258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5" name="Picture 391" descr="C:\Users\Tom\AppData\Local\Microsoft\Windows\Temporary Internet Files\Content.IE5\CVCJG8ZL\MPj0439393000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476672" y="-603448"/>
            <a:ext cx="5220072" cy="6858000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2627784" y="476672"/>
            <a:ext cx="633670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3200" b="1" dirty="0"/>
              <a:t>Deux opérateurs principaux </a:t>
            </a:r>
          </a:p>
          <a:p>
            <a:pPr algn="ctr"/>
            <a:r>
              <a:rPr lang="fr-FR" dirty="0"/>
              <a:t> 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0" y="5301208"/>
            <a:ext cx="17281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L’enseignement Français à l’étranger</a:t>
            </a: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3484764"/>
              </p:ext>
            </p:extLst>
          </p:nvPr>
        </p:nvGraphicFramePr>
        <p:xfrm>
          <a:off x="2699792" y="1412776"/>
          <a:ext cx="6096000" cy="39471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AEFE</a:t>
                      </a:r>
                      <a:r>
                        <a:rPr lang="fr-FR" sz="3200" dirty="0">
                          <a:effectLst/>
                        </a:rPr>
                        <a:t> </a:t>
                      </a:r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/>
                        <a:t>MLF-OSUI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383 établissements </a:t>
                      </a:r>
                    </a:p>
                    <a:p>
                      <a:endParaRPr lang="fr-FR" sz="2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fr-FR" sz="2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290 000 élèves</a:t>
                      </a:r>
                      <a:r>
                        <a:rPr lang="fr-FR" sz="2800" dirty="0">
                          <a:effectLst/>
                        </a:rPr>
                        <a:t> </a:t>
                      </a:r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109 établissements </a:t>
                      </a:r>
                      <a:r>
                        <a:rPr lang="fr-FR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fr-FR" sz="24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dont 8 conventionnés AEFE</a:t>
                      </a:r>
                      <a:r>
                        <a:rPr lang="fr-FR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r>
                        <a:rPr lang="fr-FR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60 000 élèves</a:t>
                      </a:r>
                      <a:r>
                        <a:rPr lang="fr-FR" sz="2800" dirty="0">
                          <a:effectLst/>
                        </a:rPr>
                        <a:t> </a:t>
                      </a:r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Établissement public 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Association loi 1901</a:t>
                      </a:r>
                      <a:r>
                        <a:rPr lang="fr-FR" sz="2400" b="1" dirty="0">
                          <a:effectLst/>
                        </a:rPr>
                        <a:t> </a:t>
                      </a:r>
                      <a:endParaRPr lang="fr-FR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ZoneTexte 1">
            <a:extLst>
              <a:ext uri="{FF2B5EF4-FFF2-40B4-BE49-F238E27FC236}">
                <a16:creationId xmlns:a16="http://schemas.microsoft.com/office/drawing/2014/main" id="{2BE89CD4-ADD9-3C40-AB37-D5B858A0AD9A}"/>
              </a:ext>
            </a:extLst>
          </p:cNvPr>
          <p:cNvSpPr txBox="1"/>
          <p:nvPr/>
        </p:nvSpPr>
        <p:spPr>
          <a:xfrm>
            <a:off x="2843808" y="5661248"/>
            <a:ext cx="5220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Apparition d’investisseurs privés </a:t>
            </a:r>
          </a:p>
        </p:txBody>
      </p:sp>
    </p:spTree>
    <p:extLst>
      <p:ext uri="{BB962C8B-B14F-4D97-AF65-F5344CB8AC3E}">
        <p14:creationId xmlns:p14="http://schemas.microsoft.com/office/powerpoint/2010/main" val="238281393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5" name="Picture 391" descr="C:\Users\Tom\AppData\Local\Microsoft\Windows\Temporary Internet Files\Content.IE5\CVCJG8ZL\MPj0439393000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476672" y="-603448"/>
            <a:ext cx="5220072" cy="6858000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2627784" y="476672"/>
            <a:ext cx="63367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3200" b="1" dirty="0"/>
              <a:t>Types d’établissements</a:t>
            </a:r>
          </a:p>
          <a:p>
            <a:pPr algn="ctr"/>
            <a:endParaRPr lang="fr-FR" sz="3200" b="1" dirty="0"/>
          </a:p>
          <a:p>
            <a:pPr algn="ctr"/>
            <a:r>
              <a:rPr lang="fr-FR" dirty="0"/>
              <a:t> 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0" y="5301208"/>
            <a:ext cx="17281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L’enseignement Français à l’étranger</a:t>
            </a: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8607995"/>
              </p:ext>
            </p:extLst>
          </p:nvPr>
        </p:nvGraphicFramePr>
        <p:xfrm>
          <a:off x="2339751" y="1412776"/>
          <a:ext cx="6624738" cy="32004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082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82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82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EGD </a:t>
                      </a:r>
                      <a:br>
                        <a:rPr lang="fr-FR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fr-FR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Gestion directe</a:t>
                      </a:r>
                    </a:p>
                    <a:p>
                      <a:pPr algn="ctr"/>
                      <a:r>
                        <a:rPr lang="fr-FR" sz="2400" b="1" i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Services déconcentrés de l’Agence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Conventionnés</a:t>
                      </a:r>
                    </a:p>
                    <a:p>
                      <a:pPr algn="ctr"/>
                      <a:r>
                        <a:rPr lang="fr-FR" sz="2400" b="1" i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Gérés par des associations ou fondations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Partenaires</a:t>
                      </a:r>
                    </a:p>
                    <a:p>
                      <a:pPr algn="ctr"/>
                      <a:r>
                        <a:rPr lang="fr-FR" sz="2400" b="1" i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Statuts variés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endParaRPr lang="fr-F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74 établissements</a:t>
                      </a:r>
                      <a:r>
                        <a:rPr lang="fr-FR" sz="2400" b="1" dirty="0">
                          <a:effectLst/>
                        </a:rPr>
                        <a:t> 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153 établissements</a:t>
                      </a:r>
                      <a:r>
                        <a:rPr lang="fr-FR" sz="2400" b="1" dirty="0">
                          <a:effectLst/>
                        </a:rPr>
                        <a:t> 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265 établissements</a:t>
                      </a:r>
                      <a:r>
                        <a:rPr lang="fr-FR" sz="2400" b="1" dirty="0">
                          <a:effectLst/>
                        </a:rPr>
                        <a:t> </a:t>
                      </a:r>
                      <a:endParaRPr lang="fr-FR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248486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5" name="Picture 391" descr="C:\Users\Tom\AppData\Local\Microsoft\Windows\Temporary Internet Files\Content.IE5\CVCJG8ZL\MPj0439393000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476672" y="-603448"/>
            <a:ext cx="5220072" cy="6858000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2627784" y="404664"/>
            <a:ext cx="6336704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3200" b="1" dirty="0"/>
              <a:t>Ont en commun d’être homologués par le MENJ</a:t>
            </a:r>
          </a:p>
          <a:p>
            <a:r>
              <a:rPr lang="fr-FR" sz="2800" i="1" dirty="0"/>
              <a:t>Enseignement conforme aux programmes, objectifs pédagogiques et règles d’organisation du système scolaire français.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0" y="5301208"/>
            <a:ext cx="17281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L’enseignement Français à l’étranger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1F298324-68DD-E041-9807-84822FC44209}"/>
              </a:ext>
            </a:extLst>
          </p:cNvPr>
          <p:cNvSpPr txBox="1"/>
          <p:nvPr/>
        </p:nvSpPr>
        <p:spPr>
          <a:xfrm>
            <a:off x="2627784" y="3485326"/>
            <a:ext cx="612068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Déplorons que certains nouveaux partenaires bénéficient d’une « Pré homologation avant même l’ouverture de l’établissement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FF883A39-CBD4-A440-92C4-3C6FDA50B8CA}"/>
              </a:ext>
            </a:extLst>
          </p:cNvPr>
          <p:cNvSpPr txBox="1"/>
          <p:nvPr/>
        </p:nvSpPr>
        <p:spPr>
          <a:xfrm>
            <a:off x="2434107" y="5578207"/>
            <a:ext cx="63367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chemeClr val="bg1"/>
                </a:solidFill>
                <a:highlight>
                  <a:srgbClr val="FF0000"/>
                </a:highlight>
              </a:rPr>
              <a:t> L’homologation ne doit pas être bradée</a:t>
            </a:r>
          </a:p>
        </p:txBody>
      </p:sp>
    </p:spTree>
    <p:extLst>
      <p:ext uri="{BB962C8B-B14F-4D97-AF65-F5344CB8AC3E}">
        <p14:creationId xmlns:p14="http://schemas.microsoft.com/office/powerpoint/2010/main" val="121672646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5" name="Picture 391" descr="C:\Users\Tom\AppData\Local\Microsoft\Windows\Temporary Internet Files\Content.IE5\CVCJG8ZL\MPj0439393000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476672" y="-603448"/>
            <a:ext cx="5220072" cy="6858000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2411760" y="1362248"/>
            <a:ext cx="633670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3200" b="1" dirty="0"/>
              <a:t>L’homologation ouvre droit  </a:t>
            </a:r>
          </a:p>
          <a:p>
            <a:pPr algn="ctr"/>
            <a:endParaRPr lang="fr-FR" sz="3200" b="1" dirty="0"/>
          </a:p>
          <a:p>
            <a:pPr algn="ctr"/>
            <a:r>
              <a:rPr lang="fr-FR" sz="2800" i="1" dirty="0"/>
              <a:t>à un soutien pédagogique et à la formation continue </a:t>
            </a:r>
            <a:endParaRPr lang="fr-FR" sz="2800" dirty="0"/>
          </a:p>
          <a:p>
            <a:pPr algn="ctr"/>
            <a:r>
              <a:rPr lang="fr-FR" sz="2800" i="1" dirty="0"/>
              <a:t>10 inspecteurs 2d degré-17 du 1</a:t>
            </a:r>
            <a:r>
              <a:rPr lang="fr-FR" sz="2800" i="1" baseline="30000" dirty="0"/>
              <a:t>er</a:t>
            </a:r>
            <a:r>
              <a:rPr lang="fr-FR" sz="2800" i="1" dirty="0"/>
              <a:t> degré  444 enseignants formateurs</a:t>
            </a:r>
            <a:endParaRPr lang="fr-FR" sz="2800" dirty="0"/>
          </a:p>
          <a:p>
            <a:pPr algn="ctr"/>
            <a:r>
              <a:rPr lang="fr-FR" sz="2800" i="1" dirty="0"/>
              <a:t> </a:t>
            </a:r>
            <a:endParaRPr lang="fr-FR" sz="2800" dirty="0"/>
          </a:p>
          <a:p>
            <a:pPr algn="ctr"/>
            <a:r>
              <a:rPr lang="fr-FR" sz="3200" b="1" dirty="0"/>
              <a:t>L’homologation donne accès </a:t>
            </a:r>
          </a:p>
          <a:p>
            <a:pPr algn="ctr"/>
            <a:r>
              <a:rPr lang="fr-FR" sz="2800" i="1" dirty="0"/>
              <a:t>au système de bourses scolaires </a:t>
            </a:r>
            <a:endParaRPr lang="fr-FR" sz="2800" dirty="0"/>
          </a:p>
        </p:txBody>
      </p:sp>
      <p:sp>
        <p:nvSpPr>
          <p:cNvPr id="8" name="ZoneTexte 7"/>
          <p:cNvSpPr txBox="1"/>
          <p:nvPr/>
        </p:nvSpPr>
        <p:spPr>
          <a:xfrm>
            <a:off x="0" y="5301208"/>
            <a:ext cx="17281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L’enseignement Français à l’étranger</a:t>
            </a:r>
          </a:p>
        </p:txBody>
      </p:sp>
    </p:spTree>
    <p:extLst>
      <p:ext uri="{BB962C8B-B14F-4D97-AF65-F5344CB8AC3E}">
        <p14:creationId xmlns:p14="http://schemas.microsoft.com/office/powerpoint/2010/main" val="273890447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5" name="Picture 391" descr="C:\Users\Tom\AppData\Local\Microsoft\Windows\Temporary Internet Files\Content.IE5\CVCJG8ZL\MPj0439393000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476672" y="-603448"/>
            <a:ext cx="5220072" cy="6858000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3923928" y="260648"/>
            <a:ext cx="4752528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3200" b="1" dirty="0"/>
              <a:t>Ce qui a fragilisé le réseau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0" y="5301208"/>
            <a:ext cx="17281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L’enseignement Français à l’étranger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3923928" y="1340768"/>
            <a:ext cx="489654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/>
              <a:t>2005 : transfert de la charge de l’immobilier des EGD à l’AEFE sans compensation financière</a:t>
            </a:r>
          </a:p>
        </p:txBody>
      </p:sp>
      <p:sp>
        <p:nvSpPr>
          <p:cNvPr id="4" name="Rectangle 3"/>
          <p:cNvSpPr/>
          <p:nvPr/>
        </p:nvSpPr>
        <p:spPr>
          <a:xfrm>
            <a:off x="3923928" y="3212976"/>
            <a:ext cx="4968552" cy="35394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fr-FR" sz="2800" b="1" dirty="0"/>
              <a:t>2009 : transfert à l’AEFE du coût de la part employeur des pensions civiles des détachés Compensée pour 120M€ non réévaluée cette charge pèse pour 173M€ en 2018 et représente 72% du déficit de l’AEFE </a:t>
            </a:r>
          </a:p>
        </p:txBody>
      </p:sp>
    </p:spTree>
    <p:extLst>
      <p:ext uri="{BB962C8B-B14F-4D97-AF65-F5344CB8AC3E}">
        <p14:creationId xmlns:p14="http://schemas.microsoft.com/office/powerpoint/2010/main" val="23085704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5" name="Picture 391" descr="C:\Users\Tom\AppData\Local\Microsoft\Windows\Temporary Internet Files\Content.IE5\CVCJG8ZL\MPj0439393000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476672" y="-603448"/>
            <a:ext cx="5220072" cy="6858000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3275856" y="116632"/>
            <a:ext cx="5400600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3200" b="1" dirty="0"/>
              <a:t>Ce qui a fragilisé le réseau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0" y="5301208"/>
            <a:ext cx="17281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L’enseignement Français à l’étranger</a:t>
            </a:r>
          </a:p>
        </p:txBody>
      </p:sp>
      <p:sp>
        <p:nvSpPr>
          <p:cNvPr id="4" name="Rectangle 3"/>
          <p:cNvSpPr/>
          <p:nvPr/>
        </p:nvSpPr>
        <p:spPr>
          <a:xfrm>
            <a:off x="3779912" y="1164133"/>
            <a:ext cx="496855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fr-FR" sz="2800" b="1" dirty="0"/>
              <a:t>Le désengagement régulier de l’État : </a:t>
            </a:r>
          </a:p>
          <a:p>
            <a:pPr algn="ctr">
              <a:defRPr/>
            </a:pPr>
            <a:r>
              <a:rPr lang="fr-FR" sz="2800" b="1" dirty="0"/>
              <a:t>- 8,2% entre 2012 et 2015</a:t>
            </a:r>
          </a:p>
          <a:p>
            <a:pPr>
              <a:defRPr/>
            </a:pPr>
            <a:endParaRPr lang="fr-FR" sz="2800" b="1" dirty="0"/>
          </a:p>
          <a:p>
            <a:pPr algn="ctr">
              <a:defRPr/>
            </a:pPr>
            <a:r>
              <a:rPr lang="fr-FR" sz="2800" b="1" dirty="0"/>
              <a:t> 402 M€ en 2015</a:t>
            </a:r>
          </a:p>
          <a:p>
            <a:pPr algn="ctr">
              <a:defRPr/>
            </a:pPr>
            <a:r>
              <a:rPr lang="fr-FR" sz="2800" b="1" dirty="0"/>
              <a:t>384 M€ en 2018</a:t>
            </a:r>
          </a:p>
          <a:p>
            <a:pPr algn="ctr">
              <a:defRPr/>
            </a:pPr>
            <a:endParaRPr lang="fr-FR" sz="2800" b="1" dirty="0"/>
          </a:p>
          <a:p>
            <a:pPr algn="ctr">
              <a:defRPr/>
            </a:pPr>
            <a:r>
              <a:rPr lang="fr-FR" sz="2800" b="1" dirty="0"/>
              <a:t>Prélèvement de 33M€ sur le budget 2017</a:t>
            </a:r>
          </a:p>
          <a:p>
            <a:pPr>
              <a:defRPr/>
            </a:pPr>
            <a:endParaRPr lang="fr-FR" sz="2800" b="1" dirty="0"/>
          </a:p>
        </p:txBody>
      </p:sp>
    </p:spTree>
    <p:extLst>
      <p:ext uri="{BB962C8B-B14F-4D97-AF65-F5344CB8AC3E}">
        <p14:creationId xmlns:p14="http://schemas.microsoft.com/office/powerpoint/2010/main" val="280824827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M3000745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9924D1ECC420D47A2456556BC94F7370400BDF4491DEA4973499845289601F88B9F" ma:contentTypeVersion="55" ma:contentTypeDescription="Create a new document." ma:contentTypeScope="" ma:versionID="41eb558a2b826e6e4f9defd990175bec">
  <xsd:schema xmlns:xsd="http://www.w3.org/2001/XMLSchema" xmlns:xs="http://www.w3.org/2001/XMLSchema" xmlns:p="http://schemas.microsoft.com/office/2006/metadata/properties" xmlns:ns2="6d93d202-47fc-4405-873a-cab67cc5f1b2" xmlns:ns3="64acb2c5-0a2b-4bda-bd34-58e36cbb80d2" targetNamespace="http://schemas.microsoft.com/office/2006/metadata/properties" ma:root="true" ma:fieldsID="19deea0185cf7bc57eee9b90b1ba2ace" ns2:_="" ns3:_="">
    <xsd:import namespace="6d93d202-47fc-4405-873a-cab67cc5f1b2"/>
    <xsd:import namespace="64acb2c5-0a2b-4bda-bd34-58e36cbb80d2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  <xsd:element ref="ns3:Description0" minOccurs="0"/>
                <xsd:element ref="ns3:Compone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93d202-47fc-4405-873a-cab67cc5f1b2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0:00:00Z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dc79c007-7f28-4db9-9ba1-525d19a3279b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80C6DD30-196A-4C6B-B1BF-A43F3B8ACD4F}" ma:internalName="CSXSubmissionMarket" ma:readOnly="false" ma:showField="MarketName" ma:web="6d93d202-47fc-4405-873a-cab67cc5f1b2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bb16b974-ed24-4278-8820-8e232d38904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7E2D4CA2-442A-4FDA-AA57-71B8C7B2C53C}" ma:internalName="InProjectListLookup" ma:readOnly="true" ma:showField="InProjectList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fd9a49dc-3dbf-4047-b62d-1d587abe7b40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7E2D4CA2-442A-4FDA-AA57-71B8C7B2C53C}" ma:internalName="LastCompleteVersionLookup" ma:readOnly="true" ma:showField="LastCompleteVersion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7E2D4CA2-442A-4FDA-AA57-71B8C7B2C53C}" ma:internalName="LastPreviewErrorLookup" ma:readOnly="true" ma:showField="LastPreviewError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7E2D4CA2-442A-4FDA-AA57-71B8C7B2C53C}" ma:internalName="LastPreviewResultLookup" ma:readOnly="true" ma:showField="LastPreviewResult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7E2D4CA2-442A-4FDA-AA57-71B8C7B2C53C}" ma:internalName="LastPreviewAttemptDateLookup" ma:readOnly="true" ma:showField="LastPreviewAttemptDate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7E2D4CA2-442A-4FDA-AA57-71B8C7B2C53C}" ma:internalName="LastPreviewedByLookup" ma:readOnly="true" ma:showField="LastPreviewedBy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7E2D4CA2-442A-4FDA-AA57-71B8C7B2C53C}" ma:internalName="LastPreviewTimeLookup" ma:readOnly="true" ma:showField="LastPreviewTime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7E2D4CA2-442A-4FDA-AA57-71B8C7B2C53C}" ma:internalName="LastPreviewVersionLookup" ma:readOnly="true" ma:showField="LastPreviewVersion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7E2D4CA2-442A-4FDA-AA57-71B8C7B2C53C}" ma:internalName="LastPublishErrorLookup" ma:readOnly="true" ma:showField="LastPublishError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7E2D4CA2-442A-4FDA-AA57-71B8C7B2C53C}" ma:internalName="LastPublishResultLookup" ma:readOnly="true" ma:showField="LastPublishResult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7E2D4CA2-442A-4FDA-AA57-71B8C7B2C53C}" ma:internalName="LastPublishAttemptDateLookup" ma:readOnly="true" ma:showField="LastPublishAttemptDate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7E2D4CA2-442A-4FDA-AA57-71B8C7B2C53C}" ma:internalName="LastPublishedByLookup" ma:readOnly="true" ma:showField="LastPublishedBy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7E2D4CA2-442A-4FDA-AA57-71B8C7B2C53C}" ma:internalName="LastPublishTimeLookup" ma:readOnly="true" ma:showField="LastPublishTime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7E2D4CA2-442A-4FDA-AA57-71B8C7B2C53C}" ma:internalName="LastPublishVersionLookup" ma:readOnly="true" ma:showField="LastPublishVersion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4CDE398E-75A7-4993-8C61-2BFD31F64754}" ma:internalName="LocLastLocAttemptVersionLookup" ma:readOnly="false" ma:showField="LastLocAttemptVersion" ma:web="6d93d202-47fc-4405-873a-cab67cc5f1b2">
      <xsd:simpleType>
        <xsd:restriction base="dms:Lookup"/>
      </xsd:simpleType>
    </xsd:element>
    <xsd:element name="LocLastLocAttemptVersionTypeLookup" ma:index="72" nillable="true" ma:displayName="Loc Last Loc Attempt Version Type" ma:default="" ma:list="{4CDE398E-75A7-4993-8C61-2BFD31F64754}" ma:internalName="LocLastLocAttemptVersionTypeLookup" ma:readOnly="true" ma:showField="LastLocAttemptVersionType" ma:web="6d93d202-47fc-4405-873a-cab67cc5f1b2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4CDE398E-75A7-4993-8C61-2BFD31F64754}" ma:internalName="LocNewPublishedVersionLookup" ma:readOnly="true" ma:showField="NewPublishedVersion" ma:web="6d93d202-47fc-4405-873a-cab67cc5f1b2">
      <xsd:simpleType>
        <xsd:restriction base="dms:Lookup"/>
      </xsd:simpleType>
    </xsd:element>
    <xsd:element name="LocOverallHandbackStatusLookup" ma:index="76" nillable="true" ma:displayName="Loc Overall Handback Status" ma:default="" ma:list="{4CDE398E-75A7-4993-8C61-2BFD31F64754}" ma:internalName="LocOverallHandbackStatusLookup" ma:readOnly="true" ma:showField="OverallHandbackStatus" ma:web="6d93d202-47fc-4405-873a-cab67cc5f1b2">
      <xsd:simpleType>
        <xsd:restriction base="dms:Lookup"/>
      </xsd:simpleType>
    </xsd:element>
    <xsd:element name="LocOverallLocStatusLookup" ma:index="77" nillable="true" ma:displayName="Loc Overall Localize Status" ma:default="" ma:list="{4CDE398E-75A7-4993-8C61-2BFD31F64754}" ma:internalName="LocOverallLocStatusLookup" ma:readOnly="true" ma:showField="OverallLocStatus" ma:web="6d93d202-47fc-4405-873a-cab67cc5f1b2">
      <xsd:simpleType>
        <xsd:restriction base="dms:Lookup"/>
      </xsd:simpleType>
    </xsd:element>
    <xsd:element name="LocOverallPreviewStatusLookup" ma:index="78" nillable="true" ma:displayName="Loc Overall Preview Status" ma:default="" ma:list="{4CDE398E-75A7-4993-8C61-2BFD31F64754}" ma:internalName="LocOverallPreviewStatusLookup" ma:readOnly="true" ma:showField="OverallPreviewStatus" ma:web="6d93d202-47fc-4405-873a-cab67cc5f1b2">
      <xsd:simpleType>
        <xsd:restriction base="dms:Lookup"/>
      </xsd:simpleType>
    </xsd:element>
    <xsd:element name="LocOverallPublishStatusLookup" ma:index="79" nillable="true" ma:displayName="Loc Overall Publish Status" ma:default="" ma:list="{4CDE398E-75A7-4993-8C61-2BFD31F64754}" ma:internalName="LocOverallPublishStatusLookup" ma:readOnly="true" ma:showField="OverallPublishStatus" ma:web="6d93d202-47fc-4405-873a-cab67cc5f1b2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4CDE398E-75A7-4993-8C61-2BFD31F64754}" ma:internalName="LocProcessedForHandoffsLookup" ma:readOnly="true" ma:showField="ProcessedForHandoffs" ma:web="6d93d202-47fc-4405-873a-cab67cc5f1b2">
      <xsd:simpleType>
        <xsd:restriction base="dms:Lookup"/>
      </xsd:simpleType>
    </xsd:element>
    <xsd:element name="LocProcessedForMarketsLookup" ma:index="82" nillable="true" ma:displayName="Loc Processed For Markets" ma:default="" ma:list="{4CDE398E-75A7-4993-8C61-2BFD31F64754}" ma:internalName="LocProcessedForMarketsLookup" ma:readOnly="true" ma:showField="ProcessedForMarkets" ma:web="6d93d202-47fc-4405-873a-cab67cc5f1b2">
      <xsd:simpleType>
        <xsd:restriction base="dms:Lookup"/>
      </xsd:simpleType>
    </xsd:element>
    <xsd:element name="LocPublishedDependentAssetsLookup" ma:index="83" nillable="true" ma:displayName="Loc Published Dependent Assets" ma:default="" ma:list="{4CDE398E-75A7-4993-8C61-2BFD31F64754}" ma:internalName="LocPublishedDependentAssetsLookup" ma:readOnly="true" ma:showField="PublishedDependentAssets" ma:web="6d93d202-47fc-4405-873a-cab67cc5f1b2">
      <xsd:simpleType>
        <xsd:restriction base="dms:Lookup"/>
      </xsd:simpleType>
    </xsd:element>
    <xsd:element name="LocPublishedLinkedAssetsLookup" ma:index="84" nillable="true" ma:displayName="Loc Published Linked Assets" ma:default="" ma:list="{4CDE398E-75A7-4993-8C61-2BFD31F64754}" ma:internalName="LocPublishedLinkedAssetsLookup" ma:readOnly="true" ma:showField="PublishedLinkedAssets" ma:web="6d93d202-47fc-4405-873a-cab67cc5f1b2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db560eb5-700a-4f94-8fda-b57de4261f12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80C6DD30-196A-4C6B-B1BF-A43F3B8ACD4F}" ma:internalName="Markets" ma:readOnly="false" ma:showField="MarketName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7E2D4CA2-442A-4FDA-AA57-71B8C7B2C53C}" ma:internalName="NumOfRatingsLookup" ma:readOnly="true" ma:showField="NumOfRatings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7E2D4CA2-442A-4FDA-AA57-71B8C7B2C53C}" ma:internalName="PublishStatusLookup" ma:readOnly="false" ma:showField="PublishStatus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6e3f7319-fb8f-4449-8902-000ab73a8566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11d213f5-ec09-44b6-a8be-9da225be7a8d}" ma:internalName="TaxCatchAll" ma:showField="CatchAllData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11d213f5-ec09-44b6-a8be-9da225be7a8d}" ma:internalName="TaxCatchAllLabel" ma:readOnly="true" ma:showField="CatchAllDataLabel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acb2c5-0a2b-4bda-bd34-58e36cbb80d2" elementFormDefault="qualified">
    <xsd:import namespace="http://schemas.microsoft.com/office/2006/documentManagement/types"/>
    <xsd:import namespace="http://schemas.microsoft.com/office/infopath/2007/PartnerControls"/>
    <xsd:element name="Description0" ma:index="134" nillable="true" ma:displayName="Description" ma:internalName="Description0">
      <xsd:simpleType>
        <xsd:restriction base="dms:Note"/>
      </xsd:simpleType>
    </xsd:element>
    <xsd:element name="Component" ma:index="135" nillable="true" ma:displayName="Component" ma:internalName="Component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cquiredFrom xmlns="6d93d202-47fc-4405-873a-cab67cc5f1b2" xsi:nil="true"/>
    <IsSearchable xmlns="6d93d202-47fc-4405-873a-cab67cc5f1b2">true</IsSearchable>
    <EditorialStatus xmlns="6d93d202-47fc-4405-873a-cab67cc5f1b2">Complete</EditorialStatus>
    <OriginAsset xmlns="6d93d202-47fc-4405-873a-cab67cc5f1b2" xsi:nil="true"/>
    <ThumbnailAssetId xmlns="6d93d202-47fc-4405-873a-cab67cc5f1b2" xsi:nil="true"/>
    <TrustLevel xmlns="6d93d202-47fc-4405-873a-cab67cc5f1b2">3 Community New</TrustLevel>
    <MarketSpecific xmlns="6d93d202-47fc-4405-873a-cab67cc5f1b2">true</MarketSpecific>
    <TPNamespace xmlns="6d93d202-47fc-4405-873a-cab67cc5f1b2" xsi:nil="true"/>
    <DirectSourceMarket xmlns="6d93d202-47fc-4405-873a-cab67cc5f1b2">english</DirectSourceMarket>
    <MachineTranslated xmlns="6d93d202-47fc-4405-873a-cab67cc5f1b2">false</MachineTranslated>
    <PlannedPubDate xmlns="6d93d202-47fc-4405-873a-cab67cc5f1b2" xsi:nil="true"/>
    <SubmitterId xmlns="6d93d202-47fc-4405-873a-cab67cc5f1b2">9c60ae39-ee33-43c2-b863-454968d0f2cc</SubmitterId>
    <Downloads xmlns="6d93d202-47fc-4405-873a-cab67cc5f1b2">0</Downloads>
    <OriginalSourceMarket xmlns="6d93d202-47fc-4405-873a-cab67cc5f1b2">english</OriginalSourceMarket>
    <PublishTargets xmlns="6d93d202-47fc-4405-873a-cab67cc5f1b2">OfficeOnline</PublishTargets>
    <ArtSampleDocs xmlns="6d93d202-47fc-4405-873a-cab67cc5f1b2" xsi:nil="true"/>
    <ApprovalLog xmlns="6d93d202-47fc-4405-873a-cab67cc5f1b2" xsi:nil="true"/>
    <ApprovalStatus xmlns="6d93d202-47fc-4405-873a-cab67cc5f1b2">InProgress</ApprovalStatus>
    <TPComponent xmlns="6d93d202-47fc-4405-873a-cab67cc5f1b2">PPTFiles</TPComponent>
    <EditorialTags xmlns="6d93d202-47fc-4405-873a-cab67cc5f1b2" xsi:nil="true"/>
    <TPExecutable xmlns="6d93d202-47fc-4405-873a-cab67cc5f1b2" xsi:nil="true"/>
    <LastHandOff xmlns="6d93d202-47fc-4405-873a-cab67cc5f1b2" xsi:nil="true"/>
    <BusinessGroup xmlns="6d93d202-47fc-4405-873a-cab67cc5f1b2" xsi:nil="true"/>
    <TPAppVersion xmlns="6d93d202-47fc-4405-873a-cab67cc5f1b2">12</TPAppVersion>
    <VoteCount xmlns="6d93d202-47fc-4405-873a-cab67cc5f1b2" xsi:nil="true"/>
    <APAuthor xmlns="6d93d202-47fc-4405-873a-cab67cc5f1b2">
      <UserInfo>
        <DisplayName>_o14migrate</DisplayName>
        <AccountId>266</AccountId>
        <AccountType/>
      </UserInfo>
    </APAuthor>
    <TPCommandLine xmlns="6d93d202-47fc-4405-873a-cab67cc5f1b2">{PP} /n {FilePath}</TPCommandLine>
    <UACurrentWords xmlns="6d93d202-47fc-4405-873a-cab67cc5f1b2" xsi:nil="true"/>
    <AssetId xmlns="6d93d202-47fc-4405-873a-cab67cc5f1b2">TP030007457</AssetId>
    <Manager xmlns="6d93d202-47fc-4405-873a-cab67cc5f1b2" xsi:nil="true"/>
    <NumericId xmlns="6d93d202-47fc-4405-873a-cab67cc5f1b2">-1</NumericId>
    <Component xmlns="64acb2c5-0a2b-4bda-bd34-58e36cbb80d2" xsi:nil="true"/>
    <HandoffToMSDN xmlns="6d93d202-47fc-4405-873a-cab67cc5f1b2" xsi:nil="true"/>
    <Markets xmlns="6d93d202-47fc-4405-873a-cab67cc5f1b2">
      <Value>2</Value>
    </Markets>
    <UALocComments xmlns="6d93d202-47fc-4405-873a-cab67cc5f1b2" xsi:nil="true"/>
    <UALocRecommendation xmlns="6d93d202-47fc-4405-873a-cab67cc5f1b2">Localize</UALocRecommendation>
    <AssetStart xmlns="6d93d202-47fc-4405-873a-cab67cc5f1b2">2010-04-16T14:18:27+00:00</AssetStart>
    <CrawlForDependencies xmlns="6d93d202-47fc-4405-873a-cab67cc5f1b2">false</CrawlForDependencies>
    <LastModifiedDateTime xmlns="6d93d202-47fc-4405-873a-cab67cc5f1b2" xsi:nil="true"/>
    <LastPublishResultLookup xmlns="6d93d202-47fc-4405-873a-cab67cc5f1b2" xsi:nil="true"/>
    <PublishStatusLookup xmlns="6d93d202-47fc-4405-873a-cab67cc5f1b2">
      <Value>328440</Value>
      <Value>502064</Value>
    </PublishStatusLookup>
    <AverageRating xmlns="6d93d202-47fc-4405-873a-cab67cc5f1b2" xsi:nil="true"/>
    <CSXUpdate xmlns="6d93d202-47fc-4405-873a-cab67cc5f1b2">false</CSXUpdate>
    <UAProjectedTotalWords xmlns="6d93d202-47fc-4405-873a-cab67cc5f1b2" xsi:nil="true"/>
    <AssetExpire xmlns="6d93d202-47fc-4405-873a-cab67cc5f1b2">2100-01-01T00:00:00+00:00</AssetExpire>
    <AssetType xmlns="6d93d202-47fc-4405-873a-cab67cc5f1b2">TP</AssetType>
    <IntlLangReviewDate xmlns="6d93d202-47fc-4405-873a-cab67cc5f1b2" xsi:nil="true"/>
    <TPFriendlyName xmlns="6d93d202-47fc-4405-873a-cab67cc5f1b2">Thème scolaire - Cahier rouge</TPFriendlyName>
    <IntlLangReview xmlns="6d93d202-47fc-4405-873a-cab67cc5f1b2" xsi:nil="true"/>
    <OOCacheId xmlns="6d93d202-47fc-4405-873a-cab67cc5f1b2" xsi:nil="true"/>
    <PolicheckWords xmlns="6d93d202-47fc-4405-873a-cab67cc5f1b2" xsi:nil="true"/>
    <TemplateStatus xmlns="6d93d202-47fc-4405-873a-cab67cc5f1b2">Complete</TemplateStatus>
    <CSXSubmissionMarket xmlns="6d93d202-47fc-4405-873a-cab67cc5f1b2" xsi:nil="true"/>
    <FriendlyTitle xmlns="6d93d202-47fc-4405-873a-cab67cc5f1b2" xsi:nil="true"/>
    <TPLaunchHelpLinkType xmlns="6d93d202-47fc-4405-873a-cab67cc5f1b2" xsi:nil="true"/>
    <Providers xmlns="6d93d202-47fc-4405-873a-cab67cc5f1b2" xsi:nil="true"/>
    <SourceTitle xmlns="6d93d202-47fc-4405-873a-cab67cc5f1b2">Thème scolaire - Cahier rouge</SourceTitle>
    <TemplateTemplateType xmlns="6d93d202-47fc-4405-873a-cab67cc5f1b2">PowerPoint 12 Default</TemplateTemplateType>
    <TimesCloned xmlns="6d93d202-47fc-4405-873a-cab67cc5f1b2" xsi:nil="true"/>
    <ClipArtFilename xmlns="6d93d202-47fc-4405-873a-cab67cc5f1b2" xsi:nil="true"/>
    <APDescription xmlns="6d93d202-47fc-4405-873a-cab67cc5f1b2" xsi:nil="true"/>
    <TPApplication xmlns="6d93d202-47fc-4405-873a-cab67cc5f1b2">PowerPoint</TPApplication>
    <CSXHash xmlns="6d93d202-47fc-4405-873a-cab67cc5f1b2">IhhUcc6JdhWz1BGMZHhXJddX2Sg=</CSXHash>
    <PrimaryImageGen xmlns="6d93d202-47fc-4405-873a-cab67cc5f1b2">true</PrimaryImageGen>
    <ContentItem xmlns="6d93d202-47fc-4405-873a-cab67cc5f1b2" xsi:nil="true"/>
    <IsDeleted xmlns="6d93d202-47fc-4405-873a-cab67cc5f1b2">false</IsDeleted>
    <ShowIn xmlns="6d93d202-47fc-4405-873a-cab67cc5f1b2">Show everywhere</ShowIn>
    <BugNumber xmlns="6d93d202-47fc-4405-873a-cab67cc5f1b2" xsi:nil="true"/>
    <LegacyData xmlns="6d93d202-47fc-4405-873a-cab67cc5f1b2">ListingID:;Manager:;BuildStatus:Publish Passed;MockupPath:</LegacyData>
    <TPLaunchHelpLink xmlns="6d93d202-47fc-4405-873a-cab67cc5f1b2" xsi:nil="true"/>
    <Milestone xmlns="6d93d202-47fc-4405-873a-cab67cc5f1b2" xsi:nil="true"/>
    <UANotes xmlns="6d93d202-47fc-4405-873a-cab67cc5f1b2" xsi:nil="true"/>
    <Description0 xmlns="64acb2c5-0a2b-4bda-bd34-58e36cbb80d2" xsi:nil="true"/>
    <IntlLangReviewer xmlns="6d93d202-47fc-4405-873a-cab67cc5f1b2" xsi:nil="true"/>
    <IntlLocPriority xmlns="6d93d202-47fc-4405-873a-cab67cc5f1b2" xsi:nil="true"/>
    <OpenTemplate xmlns="6d93d202-47fc-4405-873a-cab67cc5f1b2">true</OpenTemplate>
    <Provider xmlns="6d93d202-47fc-4405-873a-cab67cc5f1b2" xsi:nil="true"/>
    <CSXSubmissionDate xmlns="6d93d202-47fc-4405-873a-cab67cc5f1b2">2009-10-11T07:00:00+00:00</CSXSubmissionDate>
    <TPClientViewer xmlns="6d93d202-47fc-4405-873a-cab67cc5f1b2" xsi:nil="true"/>
    <DSATActionTaken xmlns="6d93d202-47fc-4405-873a-cab67cc5f1b2" xsi:nil="true"/>
    <APEditor xmlns="6d93d202-47fc-4405-873a-cab67cc5f1b2">
      <UserInfo>
        <DisplayName>_o14migrate</DisplayName>
        <AccountId>266</AccountId>
        <AccountType/>
      </UserInfo>
    </APEditor>
    <TPInstallLocation xmlns="6d93d202-47fc-4405-873a-cab67cc5f1b2">{My Templates}</TPInstallLocation>
    <OutputCachingOn xmlns="6d93d202-47fc-4405-873a-cab67cc5f1b2">false</OutputCachingOn>
    <ParentAssetId xmlns="6d93d202-47fc-4405-873a-cab67cc5f1b2" xsi:nil="true"/>
    <LocManualTestRequired xmlns="6d93d202-47fc-4405-873a-cab67cc5f1b2">false</LocManualTestRequired>
    <LocalizationTagsTaxHTField0 xmlns="6d93d202-47fc-4405-873a-cab67cc5f1b2">
      <Terms xmlns="http://schemas.microsoft.com/office/infopath/2007/PartnerControls"/>
    </LocalizationTagsTaxHTField0>
    <CampaignTagsTaxHTField0 xmlns="6d93d202-47fc-4405-873a-cab67cc5f1b2">
      <Terms xmlns="http://schemas.microsoft.com/office/infopath/2007/PartnerControls"/>
    </CampaignTagsTaxHTField0>
    <LocLastLocAttemptVersionLookup xmlns="6d93d202-47fc-4405-873a-cab67cc5f1b2">169819</LocLastLocAttemptVersionLookup>
    <InternalTagsTaxHTField0 xmlns="6d93d202-47fc-4405-873a-cab67cc5f1b2">
      <Terms xmlns="http://schemas.microsoft.com/office/infopath/2007/PartnerControls"/>
    </InternalTagsTaxHTField0>
    <LocRecommendedHandoff xmlns="6d93d202-47fc-4405-873a-cab67cc5f1b2" xsi:nil="true"/>
    <BlockPublish xmlns="6d93d202-47fc-4405-873a-cab67cc5f1b2">false</BlockPublish>
    <LocComments xmlns="6d93d202-47fc-4405-873a-cab67cc5f1b2" xsi:nil="true"/>
    <TaxCatchAll xmlns="6d93d202-47fc-4405-873a-cab67cc5f1b2"/>
    <OriginalRelease xmlns="6d93d202-47fc-4405-873a-cab67cc5f1b2">14</OriginalRelease>
    <RecommendationsModifier xmlns="6d93d202-47fc-4405-873a-cab67cc5f1b2" xsi:nil="true"/>
    <ScenarioTagsTaxHTField0 xmlns="6d93d202-47fc-4405-873a-cab67cc5f1b2">
      <Terms xmlns="http://schemas.microsoft.com/office/infopath/2007/PartnerControls"/>
    </ScenarioTagsTaxHTField0>
    <FeatureTagsTaxHTField0 xmlns="6d93d202-47fc-4405-873a-cab67cc5f1b2">
      <Terms xmlns="http://schemas.microsoft.com/office/infopath/2007/PartnerControls"/>
    </FeatureTagsTaxHTField0>
    <LocMarketGroupTiers2 xmlns="6d93d202-47fc-4405-873a-cab67cc5f1b2" xsi:nil="true"/>
  </documentManagement>
</p:properties>
</file>

<file path=customXml/itemProps1.xml><?xml version="1.0" encoding="utf-8"?>
<ds:datastoreItem xmlns:ds="http://schemas.openxmlformats.org/officeDocument/2006/customXml" ds:itemID="{7F11D354-1823-4839-A22D-737D321246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d93d202-47fc-4405-873a-cab67cc5f1b2"/>
    <ds:schemaRef ds:uri="64acb2c5-0a2b-4bda-bd34-58e36cbb80d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A750A86-229E-4E3D-985D-24FCBF3F43C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F3DA1B4-FF18-437C-9E62-A4E231586A4A}">
  <ds:schemaRefs>
    <ds:schemaRef ds:uri="http://schemas.microsoft.com/office/2006/metadata/properties"/>
    <ds:schemaRef ds:uri="http://schemas.microsoft.com/office/infopath/2007/PartnerControls"/>
    <ds:schemaRef ds:uri="6d93d202-47fc-4405-873a-cab67cc5f1b2"/>
    <ds:schemaRef ds:uri="64acb2c5-0a2b-4bda-bd34-58e36cbb80d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TM30007457</Template>
  <TotalTime>3578</TotalTime>
  <Words>798</Words>
  <Application>Microsoft Macintosh PowerPoint</Application>
  <PresentationFormat>Affichage à l'écran (4:3)</PresentationFormat>
  <Paragraphs>157</Paragraphs>
  <Slides>19</Slides>
  <Notes>17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3" baseType="lpstr">
      <vt:lpstr>Arial</vt:lpstr>
      <vt:lpstr>Calibri</vt:lpstr>
      <vt:lpstr>Wingdings</vt:lpstr>
      <vt:lpstr>TM30007457</vt:lpstr>
      <vt:lpstr>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/>
  <cp:lastModifiedBy>Michele Bloch</cp:lastModifiedBy>
  <cp:revision>75</cp:revision>
  <dcterms:created xsi:type="dcterms:W3CDTF">2009-10-09T22:44:07Z</dcterms:created>
  <dcterms:modified xsi:type="dcterms:W3CDTF">2019-08-23T14:38:20Z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0x01010069924D1ECC420D47A2456556BC94F7370400BDF4491DEA4973499845289601F88B9F</vt:lpwstr>
  </property>
  <property fmtid="{D5CDD505-2E9C-101B-9397-08002B2CF9AE}" pid="3" name="Applications">
    <vt:lpwstr>53;#PowerPoint 12</vt:lpwstr>
  </property>
  <property fmtid="{D5CDD505-2E9C-101B-9397-08002B2CF9AE}" pid="4" name="Order">
    <vt:r8>8625500</vt:r8>
  </property>
  <property fmtid="{D5CDD505-2E9C-101B-9397-08002B2CF9AE}" pid="5" name="APTrustLevel">
    <vt:r8>3</vt:r8>
  </property>
</Properties>
</file>