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5"/>
  </p:notesMasterIdLst>
  <p:sldIdLst>
    <p:sldId id="256" r:id="rId5"/>
    <p:sldId id="266" r:id="rId6"/>
    <p:sldId id="267" r:id="rId7"/>
    <p:sldId id="265" r:id="rId8"/>
    <p:sldId id="257" r:id="rId9"/>
    <p:sldId id="258" r:id="rId10"/>
    <p:sldId id="259" r:id="rId11"/>
    <p:sldId id="260" r:id="rId12"/>
    <p:sldId id="262" r:id="rId13"/>
    <p:sldId id="261" r:id="rId14"/>
    <p:sldId id="263" r:id="rId15"/>
    <p:sldId id="264" r:id="rId16"/>
    <p:sldId id="268" r:id="rId17"/>
    <p:sldId id="269" r:id="rId18"/>
    <p:sldId id="270" r:id="rId19"/>
    <p:sldId id="272" r:id="rId20"/>
    <p:sldId id="271" r:id="rId21"/>
    <p:sldId id="273" r:id="rId22"/>
    <p:sldId id="274" r:id="rId23"/>
    <p:sldId id="275" r:id="rId24"/>
    <p:sldId id="276" r:id="rId25"/>
    <p:sldId id="277" r:id="rId26"/>
    <p:sldId id="279" r:id="rId27"/>
    <p:sldId id="280" r:id="rId28"/>
    <p:sldId id="281" r:id="rId29"/>
    <p:sldId id="282" r:id="rId30"/>
    <p:sldId id="283" r:id="rId31"/>
    <p:sldId id="284" r:id="rId32"/>
    <p:sldId id="285" r:id="rId33"/>
    <p:sldId id="286" r:id="rId3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09" autoAdjust="0"/>
    <p:restoredTop sz="86392" autoAdjust="0"/>
  </p:normalViewPr>
  <p:slideViewPr>
    <p:cSldViewPr>
      <p:cViewPr varScale="1">
        <p:scale>
          <a:sx n="99" d="100"/>
          <a:sy n="99" d="100"/>
        </p:scale>
        <p:origin x="157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3728A0-5604-B542-9C82-6BBAAC510067}" type="datetimeFigureOut">
              <a:rPr lang="fr-FR" smtClean="0"/>
              <a:t>31/08/2018</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192E09-8565-9140-AC62-961AA30F9099}" type="slidenum">
              <a:rPr lang="fr-FR" smtClean="0"/>
              <a:t>‹N°›</a:t>
            </a:fld>
            <a:endParaRPr lang="fr-FR"/>
          </a:p>
        </p:txBody>
      </p:sp>
    </p:spTree>
    <p:extLst>
      <p:ext uri="{BB962C8B-B14F-4D97-AF65-F5344CB8AC3E}">
        <p14:creationId xmlns:p14="http://schemas.microsoft.com/office/powerpoint/2010/main" val="133030123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osui.org"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Certains établissements assurent un enseignement du français avec passage du</a:t>
            </a:r>
            <a:r>
              <a:rPr lang="fr-FR" baseline="0" dirty="0"/>
              <a:t> DELFT =&gt; B2</a:t>
            </a:r>
            <a:endParaRPr lang="fr-FR" dirty="0"/>
          </a:p>
        </p:txBody>
      </p:sp>
      <p:sp>
        <p:nvSpPr>
          <p:cNvPr id="4" name="Espace réservé du numéro de diapositive 3"/>
          <p:cNvSpPr>
            <a:spLocks noGrp="1"/>
          </p:cNvSpPr>
          <p:nvPr>
            <p:ph type="sldNum" sz="quarter" idx="10"/>
          </p:nvPr>
        </p:nvSpPr>
        <p:spPr/>
        <p:txBody>
          <a:bodyPr/>
          <a:lstStyle/>
          <a:p>
            <a:fld id="{25192E09-8565-9140-AC62-961AA30F9099}" type="slidenum">
              <a:rPr lang="fr-FR" smtClean="0"/>
              <a:t>1</a:t>
            </a:fld>
            <a:endParaRPr lang="fr-FR"/>
          </a:p>
        </p:txBody>
      </p:sp>
    </p:spTree>
    <p:extLst>
      <p:ext uri="{BB962C8B-B14F-4D97-AF65-F5344CB8AC3E}">
        <p14:creationId xmlns:p14="http://schemas.microsoft.com/office/powerpoint/2010/main" val="18966280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5192E09-8565-9140-AC62-961AA30F9099}" type="slidenum">
              <a:rPr lang="fr-FR" smtClean="0"/>
              <a:t>17</a:t>
            </a:fld>
            <a:endParaRPr lang="fr-FR"/>
          </a:p>
        </p:txBody>
      </p:sp>
    </p:spTree>
    <p:extLst>
      <p:ext uri="{BB962C8B-B14F-4D97-AF65-F5344CB8AC3E}">
        <p14:creationId xmlns:p14="http://schemas.microsoft.com/office/powerpoint/2010/main" val="18777029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Les</a:t>
            </a:r>
            <a:r>
              <a:rPr lang="fr-FR" baseline="0" dirty="0"/>
              <a:t> </a:t>
            </a:r>
            <a:r>
              <a:rPr lang="fr-FR" dirty="0"/>
              <a:t>établissements partenaires sont</a:t>
            </a:r>
            <a:r>
              <a:rPr lang="fr-FR" baseline="0" dirty="0"/>
              <a:t> déjà majoritaires dans le réseau. Il faut veiller à ce que les accords de partenariat soient plus rigoureux, tant au plan pédagogique (suivi de l’homologation-qualité de l’enseignement) qu’au plan financier. La transparence de la gestion doit être la règle. La provenance des  fonds mis en </a:t>
            </a:r>
            <a:r>
              <a:rPr lang="fr-FR" baseline="0" dirty="0" err="1"/>
              <a:t>oeuvre</a:t>
            </a:r>
            <a:r>
              <a:rPr lang="fr-FR" baseline="0" dirty="0"/>
              <a:t> doit </a:t>
            </a:r>
            <a:r>
              <a:rPr lang="fr-FR" baseline="0" dirty="0" err="1"/>
              <a:t>etre</a:t>
            </a:r>
            <a:r>
              <a:rPr lang="fr-FR" baseline="0" dirty="0"/>
              <a:t> clairement établie. </a:t>
            </a:r>
          </a:p>
          <a:p>
            <a:r>
              <a:rPr lang="fr-FR" baseline="0" dirty="0"/>
              <a:t>La </a:t>
            </a:r>
            <a:r>
              <a:rPr lang="fr-FR" baseline="0" dirty="0" err="1"/>
              <a:t>pérénité</a:t>
            </a:r>
            <a:r>
              <a:rPr lang="fr-FR" baseline="0" dirty="0"/>
              <a:t> des établissements doit être garantie. </a:t>
            </a:r>
            <a:endParaRPr lang="fr-FR" dirty="0"/>
          </a:p>
        </p:txBody>
      </p:sp>
      <p:sp>
        <p:nvSpPr>
          <p:cNvPr id="4" name="Espace réservé du numéro de diapositive 3"/>
          <p:cNvSpPr>
            <a:spLocks noGrp="1"/>
          </p:cNvSpPr>
          <p:nvPr>
            <p:ph type="sldNum" sz="quarter" idx="10"/>
          </p:nvPr>
        </p:nvSpPr>
        <p:spPr/>
        <p:txBody>
          <a:bodyPr/>
          <a:lstStyle/>
          <a:p>
            <a:fld id="{25192E09-8565-9140-AC62-961AA30F9099}" type="slidenum">
              <a:rPr lang="fr-FR" smtClean="0"/>
              <a:t>18</a:t>
            </a:fld>
            <a:endParaRPr lang="fr-FR"/>
          </a:p>
        </p:txBody>
      </p:sp>
    </p:spTree>
    <p:extLst>
      <p:ext uri="{BB962C8B-B14F-4D97-AF65-F5344CB8AC3E}">
        <p14:creationId xmlns:p14="http://schemas.microsoft.com/office/powerpoint/2010/main" val="18777029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5192E09-8565-9140-AC62-961AA30F9099}" type="slidenum">
              <a:rPr lang="fr-FR" smtClean="0"/>
              <a:t>19</a:t>
            </a:fld>
            <a:endParaRPr lang="fr-FR"/>
          </a:p>
        </p:txBody>
      </p:sp>
    </p:spTree>
    <p:extLst>
      <p:ext uri="{BB962C8B-B14F-4D97-AF65-F5344CB8AC3E}">
        <p14:creationId xmlns:p14="http://schemas.microsoft.com/office/powerpoint/2010/main" val="18777029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5192E09-8565-9140-AC62-961AA30F9099}" type="slidenum">
              <a:rPr lang="fr-FR" smtClean="0"/>
              <a:t>20</a:t>
            </a:fld>
            <a:endParaRPr lang="fr-FR"/>
          </a:p>
        </p:txBody>
      </p:sp>
    </p:spTree>
    <p:extLst>
      <p:ext uri="{BB962C8B-B14F-4D97-AF65-F5344CB8AC3E}">
        <p14:creationId xmlns:p14="http://schemas.microsoft.com/office/powerpoint/2010/main" val="18777029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5192E09-8565-9140-AC62-961AA30F9099}" type="slidenum">
              <a:rPr lang="fr-FR" smtClean="0"/>
              <a:t>21</a:t>
            </a:fld>
            <a:endParaRPr lang="fr-FR"/>
          </a:p>
        </p:txBody>
      </p:sp>
    </p:spTree>
    <p:extLst>
      <p:ext uri="{BB962C8B-B14F-4D97-AF65-F5344CB8AC3E}">
        <p14:creationId xmlns:p14="http://schemas.microsoft.com/office/powerpoint/2010/main" val="18777029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5192E09-8565-9140-AC62-961AA30F9099}" type="slidenum">
              <a:rPr lang="fr-FR" smtClean="0"/>
              <a:t>22</a:t>
            </a:fld>
            <a:endParaRPr lang="fr-FR"/>
          </a:p>
        </p:txBody>
      </p:sp>
    </p:spTree>
    <p:extLst>
      <p:ext uri="{BB962C8B-B14F-4D97-AF65-F5344CB8AC3E}">
        <p14:creationId xmlns:p14="http://schemas.microsoft.com/office/powerpoint/2010/main" val="18777029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1200" dirty="0"/>
              <a:t>Seuls les PV sans les références des familles peuvent circuler conformément aux textes</a:t>
            </a:r>
            <a:endParaRPr lang="fr-FR" sz="1400" dirty="0"/>
          </a:p>
          <a:p>
            <a:endParaRPr lang="fr-FR" dirty="0"/>
          </a:p>
        </p:txBody>
      </p:sp>
      <p:sp>
        <p:nvSpPr>
          <p:cNvPr id="4" name="Espace réservé du numéro de diapositive 3"/>
          <p:cNvSpPr>
            <a:spLocks noGrp="1"/>
          </p:cNvSpPr>
          <p:nvPr>
            <p:ph type="sldNum" sz="quarter" idx="10"/>
          </p:nvPr>
        </p:nvSpPr>
        <p:spPr/>
        <p:txBody>
          <a:bodyPr/>
          <a:lstStyle/>
          <a:p>
            <a:fld id="{25192E09-8565-9140-AC62-961AA30F9099}" type="slidenum">
              <a:rPr lang="fr-FR" smtClean="0"/>
              <a:t>29</a:t>
            </a:fld>
            <a:endParaRPr lang="fr-FR"/>
          </a:p>
        </p:txBody>
      </p:sp>
    </p:spTree>
    <p:extLst>
      <p:ext uri="{BB962C8B-B14F-4D97-AF65-F5344CB8AC3E}">
        <p14:creationId xmlns:p14="http://schemas.microsoft.com/office/powerpoint/2010/main" val="1855912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0" i="0" u="none" strike="noStrike" kern="1200" baseline="0" dirty="0">
                <a:solidFill>
                  <a:schemeClr val="tx1"/>
                </a:solidFill>
                <a:latin typeface="+mn-lt"/>
                <a:ea typeface="+mn-ea"/>
                <a:cs typeface="+mn-cs"/>
              </a:rPr>
              <a:t>Dans les établissements français de l'étranger dont les effectifs sont peu</a:t>
            </a:r>
          </a:p>
          <a:p>
            <a:r>
              <a:rPr lang="fr-FR" sz="1200" b="0" i="0" u="none" strike="noStrike" kern="1200" baseline="0" dirty="0">
                <a:solidFill>
                  <a:schemeClr val="tx1"/>
                </a:solidFill>
                <a:latin typeface="+mn-lt"/>
                <a:ea typeface="+mn-ea"/>
                <a:cs typeface="+mn-cs"/>
              </a:rPr>
              <a:t>nombreux, ou qui ne peuvent recruter d'enseignants qualifiés dans certaines matières, on</a:t>
            </a:r>
          </a:p>
          <a:p>
            <a:r>
              <a:rPr lang="fr-FR" sz="1200" b="0" i="0" u="none" strike="noStrike" kern="1200" baseline="0" dirty="0">
                <a:solidFill>
                  <a:schemeClr val="tx1"/>
                </a:solidFill>
                <a:latin typeface="+mn-lt"/>
                <a:ea typeface="+mn-ea"/>
                <a:cs typeface="+mn-cs"/>
              </a:rPr>
              <a:t>a fréquemment recours au Centre National d'Enseignement à Distance</a:t>
            </a:r>
          </a:p>
          <a:p>
            <a:r>
              <a:rPr lang="fr-FR" sz="1200" b="0" i="0" u="none" strike="noStrike" kern="1200" baseline="0" dirty="0">
                <a:solidFill>
                  <a:schemeClr val="tx1"/>
                </a:solidFill>
                <a:latin typeface="+mn-lt"/>
                <a:ea typeface="+mn-ea"/>
                <a:cs typeface="+mn-cs"/>
              </a:rPr>
              <a:t>FLAM Français langue maternelle http://</a:t>
            </a:r>
            <a:r>
              <a:rPr lang="fr-FR" sz="1200" b="0" i="0" u="none" strike="noStrike" kern="1200" baseline="0" dirty="0" err="1">
                <a:solidFill>
                  <a:schemeClr val="tx1"/>
                </a:solidFill>
                <a:latin typeface="+mn-lt"/>
                <a:ea typeface="+mn-ea"/>
                <a:cs typeface="+mn-cs"/>
              </a:rPr>
              <a:t>www.associations-flam.fr</a:t>
            </a:r>
            <a:endParaRPr lang="fr-FR" dirty="0"/>
          </a:p>
        </p:txBody>
      </p:sp>
      <p:sp>
        <p:nvSpPr>
          <p:cNvPr id="4" name="Espace réservé du numéro de diapositive 3"/>
          <p:cNvSpPr>
            <a:spLocks noGrp="1"/>
          </p:cNvSpPr>
          <p:nvPr>
            <p:ph type="sldNum" sz="quarter" idx="10"/>
          </p:nvPr>
        </p:nvSpPr>
        <p:spPr/>
        <p:txBody>
          <a:bodyPr/>
          <a:lstStyle/>
          <a:p>
            <a:fld id="{25192E09-8565-9140-AC62-961AA30F9099}" type="slidenum">
              <a:rPr lang="fr-FR" smtClean="0"/>
              <a:t>2</a:t>
            </a:fld>
            <a:endParaRPr lang="fr-FR"/>
          </a:p>
        </p:txBody>
      </p:sp>
    </p:spTree>
    <p:extLst>
      <p:ext uri="{BB962C8B-B14F-4D97-AF65-F5344CB8AC3E}">
        <p14:creationId xmlns:p14="http://schemas.microsoft.com/office/powerpoint/2010/main" val="42270318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kern="1200" dirty="0">
                <a:solidFill>
                  <a:schemeClr val="tx1"/>
                </a:solidFill>
                <a:effectLst/>
                <a:latin typeface="+mn-lt"/>
                <a:ea typeface="+mn-ea"/>
                <a:cs typeface="+mn-cs"/>
              </a:rPr>
              <a:t>MLF créée en 1902 </a:t>
            </a:r>
            <a:r>
              <a:rPr lang="fr-FR" sz="1200" kern="1200" dirty="0" err="1">
                <a:solidFill>
                  <a:schemeClr val="tx1"/>
                </a:solidFill>
                <a:effectLst/>
                <a:latin typeface="+mn-lt"/>
                <a:ea typeface="+mn-ea"/>
                <a:cs typeface="+mn-cs"/>
              </a:rPr>
              <a:t>Util</a:t>
            </a:r>
            <a:r>
              <a:rPr lang="fr-FR" sz="1200" kern="1200" dirty="0">
                <a:solidFill>
                  <a:schemeClr val="tx1"/>
                </a:solidFill>
                <a:effectLst/>
                <a:latin typeface="+mn-lt"/>
                <a:ea typeface="+mn-ea"/>
                <a:cs typeface="+mn-cs"/>
              </a:rPr>
              <a:t> </a:t>
            </a:r>
            <a:r>
              <a:rPr lang="fr-FR" sz="1200" kern="1200" dirty="0" err="1">
                <a:solidFill>
                  <a:schemeClr val="tx1"/>
                </a:solidFill>
                <a:effectLst/>
                <a:latin typeface="+mn-lt"/>
                <a:ea typeface="+mn-ea"/>
                <a:cs typeface="+mn-cs"/>
              </a:rPr>
              <a:t>Publ</a:t>
            </a:r>
            <a:r>
              <a:rPr lang="fr-FR" sz="1200" kern="1200" dirty="0">
                <a:solidFill>
                  <a:schemeClr val="tx1"/>
                </a:solidFill>
                <a:effectLst/>
                <a:latin typeface="+mn-lt"/>
                <a:ea typeface="+mn-ea"/>
                <a:cs typeface="+mn-cs"/>
              </a:rPr>
              <a:t> 1907 : organisée en réseaux : Egypte  4 </a:t>
            </a:r>
            <a:r>
              <a:rPr lang="fr-FR" sz="1200" kern="1200" dirty="0" err="1">
                <a:solidFill>
                  <a:schemeClr val="tx1"/>
                </a:solidFill>
                <a:effectLst/>
                <a:latin typeface="+mn-lt"/>
                <a:ea typeface="+mn-ea"/>
                <a:cs typeface="+mn-cs"/>
              </a:rPr>
              <a:t>etab</a:t>
            </a:r>
            <a:r>
              <a:rPr lang="fr-FR" sz="1200" kern="1200" dirty="0">
                <a:solidFill>
                  <a:schemeClr val="tx1"/>
                </a:solidFill>
                <a:effectLst/>
                <a:latin typeface="+mn-lt"/>
                <a:ea typeface="+mn-ea"/>
                <a:cs typeface="+mn-cs"/>
              </a:rPr>
              <a:t> – </a:t>
            </a:r>
            <a:r>
              <a:rPr lang="fr-FR" sz="1200" kern="1200" dirty="0" err="1">
                <a:solidFill>
                  <a:schemeClr val="tx1"/>
                </a:solidFill>
                <a:effectLst/>
                <a:latin typeface="+mn-lt"/>
                <a:ea typeface="+mn-ea"/>
                <a:cs typeface="+mn-cs"/>
              </a:rPr>
              <a:t>Amerique</a:t>
            </a:r>
            <a:r>
              <a:rPr lang="fr-FR" sz="1200" kern="1200" dirty="0">
                <a:solidFill>
                  <a:schemeClr val="tx1"/>
                </a:solidFill>
                <a:effectLst/>
                <a:latin typeface="+mn-lt"/>
                <a:ea typeface="+mn-ea"/>
                <a:cs typeface="+mn-cs"/>
              </a:rPr>
              <a:t> nord 24 </a:t>
            </a:r>
            <a:r>
              <a:rPr lang="fr-FR" sz="1200" kern="1200" dirty="0" err="1">
                <a:solidFill>
                  <a:schemeClr val="tx1"/>
                </a:solidFill>
                <a:effectLst/>
                <a:latin typeface="+mn-lt"/>
                <a:ea typeface="+mn-ea"/>
                <a:cs typeface="+mn-cs"/>
              </a:rPr>
              <a:t>étab</a:t>
            </a:r>
            <a:r>
              <a:rPr lang="fr-FR" sz="1200" kern="1200" dirty="0">
                <a:solidFill>
                  <a:schemeClr val="tx1"/>
                </a:solidFill>
                <a:effectLst/>
                <a:latin typeface="+mn-lt"/>
                <a:ea typeface="+mn-ea"/>
                <a:cs typeface="+mn-cs"/>
              </a:rPr>
              <a:t>-Pays golfe 7- Espagne 11 - Liban 10</a:t>
            </a:r>
          </a:p>
          <a:p>
            <a:r>
              <a:rPr lang="fr-FR" sz="1200" kern="1200" dirty="0">
                <a:solidFill>
                  <a:schemeClr val="tx1"/>
                </a:solidFill>
                <a:effectLst/>
                <a:latin typeface="+mn-lt"/>
                <a:ea typeface="+mn-ea"/>
                <a:cs typeface="+mn-cs"/>
              </a:rPr>
              <a:t>Office scolaire et universitaire international (</a:t>
            </a:r>
            <a:r>
              <a:rPr lang="fr-FR" sz="1200" u="sng" kern="1200" dirty="0">
                <a:solidFill>
                  <a:schemeClr val="tx1"/>
                </a:solidFill>
                <a:effectLst/>
                <a:latin typeface="+mn-lt"/>
                <a:ea typeface="+mn-ea"/>
                <a:cs typeface="+mn-cs"/>
                <a:hlinkClick r:id="rId3"/>
              </a:rPr>
              <a:t>OSUI</a:t>
            </a:r>
            <a:r>
              <a:rPr lang="fr-FR" sz="1200" kern="1200" dirty="0">
                <a:solidFill>
                  <a:schemeClr val="tx1"/>
                </a:solidFill>
                <a:effectLst/>
                <a:latin typeface="+mn-lt"/>
                <a:ea typeface="+mn-ea"/>
                <a:cs typeface="+mn-cs"/>
              </a:rPr>
              <a:t>) : Association sans but lucratif créé en 1996  par la Mission laïque française dont il est l’émanation directe, pour répondre à la demande croissante adressée par les familles marocaines à l’enseignement français à l’étranger, demande que le réseau géré par l’AEFE ne pouvait plus satisfaire à lui seul. 11 établissements.</a:t>
            </a:r>
            <a:r>
              <a:rPr lang="fr-FR" sz="1200" kern="1200" baseline="0" dirty="0">
                <a:solidFill>
                  <a:schemeClr val="tx1"/>
                </a:solidFill>
                <a:effectLst/>
                <a:latin typeface="+mn-lt"/>
                <a:ea typeface="+mn-ea"/>
                <a:cs typeface="+mn-cs"/>
              </a:rPr>
              <a:t> Ne reçoit aucune subvention de l’État sauf mise à disposition de quelques rares chefs d’établissements. </a:t>
            </a: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25192E09-8565-9140-AC62-961AA30F9099}" type="slidenum">
              <a:rPr lang="fr-FR" smtClean="0"/>
              <a:t>8</a:t>
            </a:fld>
            <a:endParaRPr lang="fr-FR"/>
          </a:p>
        </p:txBody>
      </p:sp>
    </p:spTree>
    <p:extLst>
      <p:ext uri="{BB962C8B-B14F-4D97-AF65-F5344CB8AC3E}">
        <p14:creationId xmlns:p14="http://schemas.microsoft.com/office/powerpoint/2010/main" val="4798504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400" dirty="0"/>
              <a:t>Le suivi de l’homologation est imparfait</a:t>
            </a:r>
            <a:r>
              <a:rPr lang="fr-FR" sz="1400" baseline="0" dirty="0"/>
              <a:t> et devrait être revu dans le cadre d’une éventuelle réforme de réseau d’enseignement.</a:t>
            </a:r>
            <a:endParaRPr lang="fr-FR" sz="1400" dirty="0"/>
          </a:p>
        </p:txBody>
      </p:sp>
      <p:sp>
        <p:nvSpPr>
          <p:cNvPr id="4" name="Espace réservé du numéro de diapositive 3"/>
          <p:cNvSpPr>
            <a:spLocks noGrp="1"/>
          </p:cNvSpPr>
          <p:nvPr>
            <p:ph type="sldNum" sz="quarter" idx="10"/>
          </p:nvPr>
        </p:nvSpPr>
        <p:spPr/>
        <p:txBody>
          <a:bodyPr/>
          <a:lstStyle/>
          <a:p>
            <a:fld id="{25192E09-8565-9140-AC62-961AA30F9099}" type="slidenum">
              <a:rPr lang="fr-FR" smtClean="0"/>
              <a:t>11</a:t>
            </a:fld>
            <a:endParaRPr lang="fr-FR"/>
          </a:p>
        </p:txBody>
      </p:sp>
    </p:spTree>
    <p:extLst>
      <p:ext uri="{BB962C8B-B14F-4D97-AF65-F5344CB8AC3E}">
        <p14:creationId xmlns:p14="http://schemas.microsoft.com/office/powerpoint/2010/main" val="9242292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Les</a:t>
            </a:r>
            <a:r>
              <a:rPr lang="fr-FR" baseline="0" dirty="0"/>
              <a:t> établissements qui emploient des titulaires détachés directs ne versent pas la part patronale de pensions civiles cela représenterait environ 60M€ de recettes en moins pour le budget de l’État. En revanche ces établissements paient les cotisations sociales prévues dans le pays d’accueil .</a:t>
            </a:r>
            <a:endParaRPr lang="fr-FR" dirty="0"/>
          </a:p>
        </p:txBody>
      </p:sp>
      <p:sp>
        <p:nvSpPr>
          <p:cNvPr id="4" name="Espace réservé du numéro de diapositive 3"/>
          <p:cNvSpPr>
            <a:spLocks noGrp="1"/>
          </p:cNvSpPr>
          <p:nvPr>
            <p:ph type="sldNum" sz="quarter" idx="10"/>
          </p:nvPr>
        </p:nvSpPr>
        <p:spPr/>
        <p:txBody>
          <a:bodyPr/>
          <a:lstStyle/>
          <a:p>
            <a:fld id="{25192E09-8565-9140-AC62-961AA30F9099}" type="slidenum">
              <a:rPr lang="fr-FR" smtClean="0"/>
              <a:t>12</a:t>
            </a:fld>
            <a:endParaRPr lang="fr-FR"/>
          </a:p>
        </p:txBody>
      </p:sp>
    </p:spTree>
    <p:extLst>
      <p:ext uri="{BB962C8B-B14F-4D97-AF65-F5344CB8AC3E}">
        <p14:creationId xmlns:p14="http://schemas.microsoft.com/office/powerpoint/2010/main" val="18777029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ANEFE </a:t>
            </a:r>
            <a:r>
              <a:rPr lang="fr-FR" dirty="0" err="1"/>
              <a:t>https</a:t>
            </a:r>
            <a:r>
              <a:rPr lang="fr-FR" dirty="0"/>
              <a:t>://</a:t>
            </a:r>
            <a:r>
              <a:rPr lang="fr-FR" dirty="0" err="1"/>
              <a:t>www.anefe.fr</a:t>
            </a:r>
            <a:r>
              <a:rPr lang="fr-FR" dirty="0"/>
              <a:t>/historique/</a:t>
            </a:r>
          </a:p>
          <a:p>
            <a:endParaRPr lang="fr-FR" dirty="0"/>
          </a:p>
        </p:txBody>
      </p:sp>
      <p:sp>
        <p:nvSpPr>
          <p:cNvPr id="4" name="Espace réservé du numéro de diapositive 3"/>
          <p:cNvSpPr>
            <a:spLocks noGrp="1"/>
          </p:cNvSpPr>
          <p:nvPr>
            <p:ph type="sldNum" sz="quarter" idx="10"/>
          </p:nvPr>
        </p:nvSpPr>
        <p:spPr/>
        <p:txBody>
          <a:bodyPr/>
          <a:lstStyle/>
          <a:p>
            <a:fld id="{25192E09-8565-9140-AC62-961AA30F9099}" type="slidenum">
              <a:rPr lang="fr-FR" smtClean="0"/>
              <a:t>13</a:t>
            </a:fld>
            <a:endParaRPr lang="fr-FR"/>
          </a:p>
        </p:txBody>
      </p:sp>
    </p:spTree>
    <p:extLst>
      <p:ext uri="{BB962C8B-B14F-4D97-AF65-F5344CB8AC3E}">
        <p14:creationId xmlns:p14="http://schemas.microsoft.com/office/powerpoint/2010/main" val="18777029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5192E09-8565-9140-AC62-961AA30F9099}" type="slidenum">
              <a:rPr lang="fr-FR" smtClean="0"/>
              <a:t>14</a:t>
            </a:fld>
            <a:endParaRPr lang="fr-FR"/>
          </a:p>
        </p:txBody>
      </p:sp>
    </p:spTree>
    <p:extLst>
      <p:ext uri="{BB962C8B-B14F-4D97-AF65-F5344CB8AC3E}">
        <p14:creationId xmlns:p14="http://schemas.microsoft.com/office/powerpoint/2010/main" val="18777029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5192E09-8565-9140-AC62-961AA30F9099}" type="slidenum">
              <a:rPr lang="fr-FR" smtClean="0"/>
              <a:t>15</a:t>
            </a:fld>
            <a:endParaRPr lang="fr-FR"/>
          </a:p>
        </p:txBody>
      </p:sp>
    </p:spTree>
    <p:extLst>
      <p:ext uri="{BB962C8B-B14F-4D97-AF65-F5344CB8AC3E}">
        <p14:creationId xmlns:p14="http://schemas.microsoft.com/office/powerpoint/2010/main" val="18777029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25192E09-8565-9140-AC62-961AA30F9099}" type="slidenum">
              <a:rPr lang="fr-FR" smtClean="0"/>
              <a:t>16</a:t>
            </a:fld>
            <a:endParaRPr lang="fr-FR"/>
          </a:p>
        </p:txBody>
      </p:sp>
    </p:spTree>
    <p:extLst>
      <p:ext uri="{BB962C8B-B14F-4D97-AF65-F5344CB8AC3E}">
        <p14:creationId xmlns:p14="http://schemas.microsoft.com/office/powerpoint/2010/main" val="1877702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et modifiez le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31/08/2018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31/08/2018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31/08/2018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31/08/2018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et modifiez le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73302334-7E8B-4320-A1E2-4B05AC15A670}" type="datetimeFigureOut">
              <a:rPr lang="fr-FR" smtClean="0"/>
              <a:pPr/>
              <a:t>31/08/2018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73302334-7E8B-4320-A1E2-4B05AC15A670}" type="datetimeFigureOut">
              <a:rPr lang="fr-FR" smtClean="0"/>
              <a:pPr/>
              <a:t>31/08/2018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73302334-7E8B-4320-A1E2-4B05AC15A670}" type="datetimeFigureOut">
              <a:rPr lang="fr-FR" smtClean="0"/>
              <a:pPr/>
              <a:t>31/08/2018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e la date 2"/>
          <p:cNvSpPr>
            <a:spLocks noGrp="1"/>
          </p:cNvSpPr>
          <p:nvPr>
            <p:ph type="dt" sz="half" idx="10"/>
          </p:nvPr>
        </p:nvSpPr>
        <p:spPr/>
        <p:txBody>
          <a:bodyPr/>
          <a:lstStyle/>
          <a:p>
            <a:fld id="{73302334-7E8B-4320-A1E2-4B05AC15A670}" type="datetimeFigureOut">
              <a:rPr lang="fr-FR" smtClean="0"/>
              <a:pPr/>
              <a:t>31/08/2018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3302334-7E8B-4320-A1E2-4B05AC15A670}" type="datetimeFigureOut">
              <a:rPr lang="fr-FR" smtClean="0"/>
              <a:pPr/>
              <a:t>31/08/2018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73302334-7E8B-4320-A1E2-4B05AC15A670}" type="datetimeFigureOut">
              <a:rPr lang="fr-FR" smtClean="0"/>
              <a:pPr/>
              <a:t>31/08/2018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Faire glisser l'image vers l'espace réservé ou cliquer sur l'icône pour l'ajouter</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73302334-7E8B-4320-A1E2-4B05AC15A670}" type="datetimeFigureOut">
              <a:rPr lang="fr-FR" smtClean="0"/>
              <a:pPr/>
              <a:t>31/08/2018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8582E2-60D7-40E7-AECB-CED9E7320F8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302334-7E8B-4320-A1E2-4B05AC15A670}" type="datetimeFigureOut">
              <a:rPr lang="fr-FR" smtClean="0"/>
              <a:pPr/>
              <a:t>31/08/2018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8582E2-60D7-40E7-AECB-CED9E7320F8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5" name="Picture 391" descr="C:\Users\Tom\AppData\Local\Microsoft\Windows\Temporary Internet Files\Content.IE5\CVCJG8ZL\MPj04393930000[1].jpg"/>
          <p:cNvPicPr>
            <a:picLocks noChangeAspect="1" noChangeArrowheads="1"/>
          </p:cNvPicPr>
          <p:nvPr/>
        </p:nvPicPr>
        <p:blipFill>
          <a:blip r:embed="rId3" cstate="print"/>
          <a:srcRect/>
          <a:stretch>
            <a:fillRect/>
          </a:stretch>
        </p:blipFill>
        <p:spPr bwMode="auto">
          <a:xfrm>
            <a:off x="-1476672" y="0"/>
            <a:ext cx="5220072" cy="6858000"/>
          </a:xfrm>
          <a:prstGeom prst="rect">
            <a:avLst/>
          </a:prstGeom>
          <a:noFill/>
        </p:spPr>
      </p:pic>
      <p:sp>
        <p:nvSpPr>
          <p:cNvPr id="3" name="Sous-titre 2"/>
          <p:cNvSpPr>
            <a:spLocks noGrp="1"/>
          </p:cNvSpPr>
          <p:nvPr>
            <p:ph type="subTitle" idx="1"/>
          </p:nvPr>
        </p:nvSpPr>
        <p:spPr>
          <a:xfrm>
            <a:off x="3679304" y="1916832"/>
            <a:ext cx="5285184" cy="936104"/>
          </a:xfrm>
        </p:spPr>
        <p:txBody>
          <a:bodyPr>
            <a:normAutofit fontScale="92500" lnSpcReduction="10000"/>
          </a:bodyPr>
          <a:lstStyle/>
          <a:p>
            <a:r>
              <a:rPr lang="fr-FR" b="1" dirty="0">
                <a:solidFill>
                  <a:schemeClr val="tx1"/>
                </a:solidFill>
              </a:rPr>
              <a:t>Enseignement dans un établissement du réseau</a:t>
            </a:r>
          </a:p>
        </p:txBody>
      </p:sp>
      <p:sp>
        <p:nvSpPr>
          <p:cNvPr id="2" name="Titre 1"/>
          <p:cNvSpPr>
            <a:spLocks noGrp="1"/>
          </p:cNvSpPr>
          <p:nvPr>
            <p:ph type="ctrTitle"/>
          </p:nvPr>
        </p:nvSpPr>
        <p:spPr>
          <a:xfrm>
            <a:off x="3275856" y="188640"/>
            <a:ext cx="5868144" cy="1470025"/>
          </a:xfrm>
        </p:spPr>
        <p:txBody>
          <a:bodyPr>
            <a:normAutofit fontScale="90000"/>
          </a:bodyPr>
          <a:lstStyle/>
          <a:p>
            <a:r>
              <a:rPr lang="fr-FR" b="1" dirty="0"/>
              <a:t>Scolarisation à l’étranger</a:t>
            </a:r>
            <a:br>
              <a:rPr lang="fr-FR" b="1" dirty="0"/>
            </a:br>
            <a:endParaRPr lang="fr-FR" b="1" dirty="0"/>
          </a:p>
        </p:txBody>
      </p:sp>
      <p:sp>
        <p:nvSpPr>
          <p:cNvPr id="5" name="Sous-titre 2"/>
          <p:cNvSpPr txBox="1">
            <a:spLocks/>
          </p:cNvSpPr>
          <p:nvPr/>
        </p:nvSpPr>
        <p:spPr>
          <a:xfrm>
            <a:off x="4067944" y="3429000"/>
            <a:ext cx="4925144" cy="936104"/>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fr-FR" b="1" dirty="0">
                <a:solidFill>
                  <a:srgbClr val="000000"/>
                </a:solidFill>
              </a:rPr>
              <a:t>Enseignement dans un établissement local</a:t>
            </a:r>
          </a:p>
        </p:txBody>
      </p:sp>
      <p:sp>
        <p:nvSpPr>
          <p:cNvPr id="6" name="Sous-titre 2"/>
          <p:cNvSpPr txBox="1">
            <a:spLocks/>
          </p:cNvSpPr>
          <p:nvPr/>
        </p:nvSpPr>
        <p:spPr>
          <a:xfrm>
            <a:off x="3635896" y="5229200"/>
            <a:ext cx="5285184" cy="93610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fr-FR" b="1" dirty="0">
                <a:solidFill>
                  <a:srgbClr val="000000"/>
                </a:solidFill>
              </a:rPr>
              <a:t>Enseignement par le CNED</a:t>
            </a:r>
          </a:p>
        </p:txBody>
      </p:sp>
      <p:pic>
        <p:nvPicPr>
          <p:cNvPr id="7" name="Picture 391" descr="C:\Users\Tom\AppData\Local\Microsoft\Windows\Temporary Internet Files\Content.IE5\CVCJG8ZL\MPj04393930000[1].jpg"/>
          <p:cNvPicPr>
            <a:picLocks noChangeAspect="1" noChangeArrowheads="1"/>
          </p:cNvPicPr>
          <p:nvPr/>
        </p:nvPicPr>
        <p:blipFill>
          <a:blip r:embed="rId3" cstate="print"/>
          <a:srcRect/>
          <a:stretch>
            <a:fillRect/>
          </a:stretch>
        </p:blipFill>
        <p:spPr bwMode="auto">
          <a:xfrm>
            <a:off x="-2412776" y="152400"/>
            <a:ext cx="5832648" cy="68580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5" name="Picture 391" descr="C:\Users\Tom\AppData\Local\Microsoft\Windows\Temporary Internet Files\Content.IE5\CVCJG8ZL\MPj04393930000[1].jpg"/>
          <p:cNvPicPr>
            <a:picLocks noChangeAspect="1" noChangeArrowheads="1"/>
          </p:cNvPicPr>
          <p:nvPr/>
        </p:nvPicPr>
        <p:blipFill>
          <a:blip r:embed="rId2" cstate="print"/>
          <a:srcRect/>
          <a:stretch>
            <a:fillRect/>
          </a:stretch>
        </p:blipFill>
        <p:spPr bwMode="auto">
          <a:xfrm>
            <a:off x="-1476672" y="-603448"/>
            <a:ext cx="5220072" cy="6858000"/>
          </a:xfrm>
          <a:prstGeom prst="rect">
            <a:avLst/>
          </a:prstGeom>
          <a:noFill/>
        </p:spPr>
      </p:pic>
      <p:sp>
        <p:nvSpPr>
          <p:cNvPr id="7" name="Rectangle 6"/>
          <p:cNvSpPr/>
          <p:nvPr/>
        </p:nvSpPr>
        <p:spPr>
          <a:xfrm>
            <a:off x="2627784" y="1916832"/>
            <a:ext cx="6336704" cy="3293209"/>
          </a:xfrm>
          <a:prstGeom prst="rect">
            <a:avLst/>
          </a:prstGeom>
        </p:spPr>
        <p:txBody>
          <a:bodyPr wrap="square">
            <a:spAutoFit/>
          </a:bodyPr>
          <a:lstStyle/>
          <a:p>
            <a:r>
              <a:rPr lang="fr-FR" sz="3200" b="1" dirty="0"/>
              <a:t>Ont en commun d’être homologués </a:t>
            </a:r>
          </a:p>
          <a:p>
            <a:endParaRPr lang="fr-FR" sz="3200" b="1" dirty="0"/>
          </a:p>
          <a:p>
            <a:pPr algn="ctr"/>
            <a:r>
              <a:rPr lang="fr-FR" sz="2800" i="1" dirty="0"/>
              <a:t>Enseignement conforme aux programmes, objectifs pédagogiques et règles d’organisation du système scolaire français</a:t>
            </a:r>
            <a:endParaRPr lang="fr-FR" sz="2800" dirty="0"/>
          </a:p>
          <a:p>
            <a:r>
              <a:rPr lang="fr-FR" sz="3200" i="1" dirty="0"/>
              <a:t> </a:t>
            </a:r>
            <a:endParaRPr lang="fr-FR" dirty="0"/>
          </a:p>
        </p:txBody>
      </p:sp>
      <p:sp>
        <p:nvSpPr>
          <p:cNvPr id="8" name="ZoneTexte 7"/>
          <p:cNvSpPr txBox="1"/>
          <p:nvPr/>
        </p:nvSpPr>
        <p:spPr>
          <a:xfrm>
            <a:off x="0" y="5301208"/>
            <a:ext cx="1728192" cy="923330"/>
          </a:xfrm>
          <a:prstGeom prst="rect">
            <a:avLst/>
          </a:prstGeom>
          <a:noFill/>
        </p:spPr>
        <p:txBody>
          <a:bodyPr wrap="square" rtlCol="0">
            <a:spAutoFit/>
          </a:bodyPr>
          <a:lstStyle/>
          <a:p>
            <a:r>
              <a:rPr lang="fr-FR" b="1" dirty="0"/>
              <a:t>L’enseignement Français à l’étranger</a:t>
            </a:r>
          </a:p>
        </p:txBody>
      </p:sp>
    </p:spTree>
    <p:extLst>
      <p:ext uri="{BB962C8B-B14F-4D97-AF65-F5344CB8AC3E}">
        <p14:creationId xmlns:p14="http://schemas.microsoft.com/office/powerpoint/2010/main" val="1216726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5" name="Picture 391" descr="C:\Users\Tom\AppData\Local\Microsoft\Windows\Temporary Internet Files\Content.IE5\CVCJG8ZL\MPj04393930000[1].jpg"/>
          <p:cNvPicPr>
            <a:picLocks noChangeAspect="1" noChangeArrowheads="1"/>
          </p:cNvPicPr>
          <p:nvPr/>
        </p:nvPicPr>
        <p:blipFill>
          <a:blip r:embed="rId3" cstate="print"/>
          <a:srcRect/>
          <a:stretch>
            <a:fillRect/>
          </a:stretch>
        </p:blipFill>
        <p:spPr bwMode="auto">
          <a:xfrm>
            <a:off x="-1476672" y="-603448"/>
            <a:ext cx="5220072" cy="6858000"/>
          </a:xfrm>
          <a:prstGeom prst="rect">
            <a:avLst/>
          </a:prstGeom>
          <a:noFill/>
        </p:spPr>
      </p:pic>
      <p:sp>
        <p:nvSpPr>
          <p:cNvPr id="7" name="Rectangle 6"/>
          <p:cNvSpPr/>
          <p:nvPr/>
        </p:nvSpPr>
        <p:spPr>
          <a:xfrm>
            <a:off x="2411760" y="1362248"/>
            <a:ext cx="6336704" cy="4154984"/>
          </a:xfrm>
          <a:prstGeom prst="rect">
            <a:avLst/>
          </a:prstGeom>
        </p:spPr>
        <p:txBody>
          <a:bodyPr wrap="square">
            <a:spAutoFit/>
          </a:bodyPr>
          <a:lstStyle/>
          <a:p>
            <a:pPr algn="ctr"/>
            <a:r>
              <a:rPr lang="fr-FR" sz="3200" b="1" dirty="0"/>
              <a:t>L’homologation ouvre droit  </a:t>
            </a:r>
          </a:p>
          <a:p>
            <a:pPr algn="ctr"/>
            <a:endParaRPr lang="fr-FR" sz="3200" b="1" dirty="0"/>
          </a:p>
          <a:p>
            <a:pPr algn="ctr"/>
            <a:r>
              <a:rPr lang="fr-FR" sz="2800" i="1" dirty="0"/>
              <a:t>à un soutien pédagogique et à la formation continue </a:t>
            </a:r>
            <a:endParaRPr lang="fr-FR" sz="2800" dirty="0"/>
          </a:p>
          <a:p>
            <a:pPr algn="ctr"/>
            <a:r>
              <a:rPr lang="fr-FR" sz="2800" i="1" dirty="0"/>
              <a:t>10 inspecteurs 2d degré-17 du 1</a:t>
            </a:r>
            <a:r>
              <a:rPr lang="fr-FR" sz="2800" i="1" baseline="30000" dirty="0"/>
              <a:t>er</a:t>
            </a:r>
            <a:r>
              <a:rPr lang="fr-FR" sz="2800" i="1" dirty="0"/>
              <a:t> degré  444 enseignants formateurs</a:t>
            </a:r>
            <a:endParaRPr lang="fr-FR" sz="2800" dirty="0"/>
          </a:p>
          <a:p>
            <a:pPr algn="ctr"/>
            <a:r>
              <a:rPr lang="fr-FR" sz="2800" i="1" dirty="0"/>
              <a:t> </a:t>
            </a:r>
            <a:endParaRPr lang="fr-FR" sz="2800" dirty="0"/>
          </a:p>
          <a:p>
            <a:pPr algn="ctr"/>
            <a:r>
              <a:rPr lang="fr-FR" sz="3200" b="1" dirty="0"/>
              <a:t>L’homologation donne accès </a:t>
            </a:r>
          </a:p>
          <a:p>
            <a:pPr algn="ctr"/>
            <a:r>
              <a:rPr lang="fr-FR" sz="2800" i="1" dirty="0"/>
              <a:t>au système de bourses scolaires </a:t>
            </a:r>
            <a:endParaRPr lang="fr-FR" sz="2800" dirty="0"/>
          </a:p>
        </p:txBody>
      </p:sp>
      <p:sp>
        <p:nvSpPr>
          <p:cNvPr id="8" name="ZoneTexte 7"/>
          <p:cNvSpPr txBox="1"/>
          <p:nvPr/>
        </p:nvSpPr>
        <p:spPr>
          <a:xfrm>
            <a:off x="0" y="5301208"/>
            <a:ext cx="1728192" cy="923330"/>
          </a:xfrm>
          <a:prstGeom prst="rect">
            <a:avLst/>
          </a:prstGeom>
          <a:noFill/>
        </p:spPr>
        <p:txBody>
          <a:bodyPr wrap="square" rtlCol="0">
            <a:spAutoFit/>
          </a:bodyPr>
          <a:lstStyle/>
          <a:p>
            <a:r>
              <a:rPr lang="fr-FR" b="1" dirty="0"/>
              <a:t>L’enseignement Français à l’étranger</a:t>
            </a:r>
          </a:p>
        </p:txBody>
      </p:sp>
    </p:spTree>
    <p:extLst>
      <p:ext uri="{BB962C8B-B14F-4D97-AF65-F5344CB8AC3E}">
        <p14:creationId xmlns:p14="http://schemas.microsoft.com/office/powerpoint/2010/main" val="27389044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5" name="Picture 391" descr="C:\Users\Tom\AppData\Local\Microsoft\Windows\Temporary Internet Files\Content.IE5\CVCJG8ZL\MPj04393930000[1].jpg"/>
          <p:cNvPicPr>
            <a:picLocks noChangeAspect="1" noChangeArrowheads="1"/>
          </p:cNvPicPr>
          <p:nvPr/>
        </p:nvPicPr>
        <p:blipFill>
          <a:blip r:embed="rId3" cstate="print"/>
          <a:srcRect/>
          <a:stretch>
            <a:fillRect/>
          </a:stretch>
        </p:blipFill>
        <p:spPr bwMode="auto">
          <a:xfrm>
            <a:off x="-1476672" y="-603448"/>
            <a:ext cx="5220072" cy="6858000"/>
          </a:xfrm>
          <a:prstGeom prst="rect">
            <a:avLst/>
          </a:prstGeom>
          <a:noFill/>
        </p:spPr>
      </p:pic>
      <p:sp>
        <p:nvSpPr>
          <p:cNvPr id="7" name="Rectangle 6"/>
          <p:cNvSpPr/>
          <p:nvPr/>
        </p:nvSpPr>
        <p:spPr>
          <a:xfrm>
            <a:off x="2339752" y="116632"/>
            <a:ext cx="6336704" cy="584776"/>
          </a:xfrm>
          <a:prstGeom prst="rect">
            <a:avLst/>
          </a:prstGeom>
        </p:spPr>
        <p:txBody>
          <a:bodyPr wrap="square">
            <a:spAutoFit/>
          </a:bodyPr>
          <a:lstStyle/>
          <a:p>
            <a:pPr algn="ctr"/>
            <a:r>
              <a:rPr lang="fr-FR" sz="3200" b="1" dirty="0"/>
              <a:t>Qu’est ce qui les différencie ?</a:t>
            </a:r>
          </a:p>
        </p:txBody>
      </p:sp>
      <p:sp>
        <p:nvSpPr>
          <p:cNvPr id="8" name="ZoneTexte 7"/>
          <p:cNvSpPr txBox="1"/>
          <p:nvPr/>
        </p:nvSpPr>
        <p:spPr>
          <a:xfrm>
            <a:off x="0" y="5301208"/>
            <a:ext cx="1728192" cy="923330"/>
          </a:xfrm>
          <a:prstGeom prst="rect">
            <a:avLst/>
          </a:prstGeom>
          <a:noFill/>
        </p:spPr>
        <p:txBody>
          <a:bodyPr wrap="square" rtlCol="0">
            <a:spAutoFit/>
          </a:bodyPr>
          <a:lstStyle/>
          <a:p>
            <a:r>
              <a:rPr lang="fr-FR" b="1" dirty="0"/>
              <a:t>L’enseignement Français à l’étranger</a:t>
            </a:r>
          </a:p>
        </p:txBody>
      </p:sp>
      <p:graphicFrame>
        <p:nvGraphicFramePr>
          <p:cNvPr id="3" name="Tableau 2"/>
          <p:cNvGraphicFramePr>
            <a:graphicFrameLocks noGrp="1"/>
          </p:cNvGraphicFramePr>
          <p:nvPr>
            <p:extLst>
              <p:ext uri="{D42A27DB-BD31-4B8C-83A1-F6EECF244321}">
                <p14:modId xmlns:p14="http://schemas.microsoft.com/office/powerpoint/2010/main" val="1561903145"/>
              </p:ext>
            </p:extLst>
          </p:nvPr>
        </p:nvGraphicFramePr>
        <p:xfrm>
          <a:off x="2699792" y="939121"/>
          <a:ext cx="6096000" cy="579120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1263420">
                <a:tc>
                  <a:txBody>
                    <a:bodyPr/>
                    <a:lstStyle/>
                    <a:p>
                      <a:pPr algn="ctr"/>
                      <a:r>
                        <a:rPr lang="fr-FR" sz="2000" b="1" kern="1200" dirty="0">
                          <a:solidFill>
                            <a:schemeClr val="lt1"/>
                          </a:solidFill>
                          <a:effectLst/>
                          <a:latin typeface="+mn-lt"/>
                          <a:ea typeface="+mn-ea"/>
                          <a:cs typeface="+mn-cs"/>
                        </a:rPr>
                        <a:t>Gestion directe EGD </a:t>
                      </a:r>
                    </a:p>
                    <a:p>
                      <a:pPr algn="ctr"/>
                      <a:r>
                        <a:rPr lang="fr-FR" sz="2000" b="1" i="1" kern="1200" dirty="0">
                          <a:solidFill>
                            <a:schemeClr val="lt1"/>
                          </a:solidFill>
                          <a:effectLst/>
                          <a:latin typeface="+mn-lt"/>
                          <a:ea typeface="+mn-ea"/>
                          <a:cs typeface="+mn-cs"/>
                        </a:rPr>
                        <a:t>Géré AEFE</a:t>
                      </a:r>
                      <a:r>
                        <a:rPr lang="fr-FR" sz="2000" dirty="0">
                          <a:effectLst/>
                        </a:rPr>
                        <a:t> </a:t>
                      </a:r>
                      <a:endParaRPr lang="fr-FR" sz="2000" dirty="0"/>
                    </a:p>
                  </a:txBody>
                  <a:tcPr>
                    <a:solidFill>
                      <a:schemeClr val="accent2">
                        <a:alpha val="88000"/>
                      </a:schemeClr>
                    </a:solidFill>
                  </a:tcPr>
                </a:tc>
                <a:tc>
                  <a:txBody>
                    <a:bodyPr/>
                    <a:lstStyle/>
                    <a:p>
                      <a:pPr algn="ctr"/>
                      <a:r>
                        <a:rPr lang="fr-FR" sz="2000" b="1" kern="1200" dirty="0">
                          <a:solidFill>
                            <a:schemeClr val="lt1"/>
                          </a:solidFill>
                          <a:effectLst/>
                          <a:latin typeface="+mn-lt"/>
                          <a:ea typeface="+mn-ea"/>
                          <a:cs typeface="+mn-cs"/>
                        </a:rPr>
                        <a:t>Conventionnés</a:t>
                      </a:r>
                    </a:p>
                    <a:p>
                      <a:pPr algn="ctr"/>
                      <a:r>
                        <a:rPr lang="fr-FR" sz="2000" b="1" i="1" kern="1200" dirty="0">
                          <a:solidFill>
                            <a:schemeClr val="lt1"/>
                          </a:solidFill>
                          <a:effectLst/>
                          <a:latin typeface="+mn-lt"/>
                          <a:ea typeface="+mn-ea"/>
                          <a:cs typeface="+mn-cs"/>
                        </a:rPr>
                        <a:t>Gérés associations fondations </a:t>
                      </a:r>
                      <a:endParaRPr lang="fr-FR" sz="2000" dirty="0"/>
                    </a:p>
                  </a:txBody>
                  <a:tcPr>
                    <a:solidFill>
                      <a:schemeClr val="accent2">
                        <a:alpha val="88000"/>
                      </a:schemeClr>
                    </a:solidFill>
                  </a:tcPr>
                </a:tc>
                <a:tc>
                  <a:txBody>
                    <a:bodyPr/>
                    <a:lstStyle/>
                    <a:p>
                      <a:pPr algn="ctr"/>
                      <a:r>
                        <a:rPr lang="fr-FR" sz="2000" b="1" kern="1200" dirty="0">
                          <a:solidFill>
                            <a:schemeClr val="lt1"/>
                          </a:solidFill>
                          <a:effectLst/>
                          <a:latin typeface="+mn-lt"/>
                          <a:ea typeface="+mn-ea"/>
                          <a:cs typeface="+mn-cs"/>
                        </a:rPr>
                        <a:t>Partenaires</a:t>
                      </a:r>
                    </a:p>
                    <a:p>
                      <a:pPr algn="ctr"/>
                      <a:r>
                        <a:rPr lang="fr-FR" sz="2000" b="1" i="1" kern="1200" dirty="0">
                          <a:solidFill>
                            <a:schemeClr val="lt1"/>
                          </a:solidFill>
                          <a:effectLst/>
                          <a:latin typeface="+mn-lt"/>
                          <a:ea typeface="+mn-ea"/>
                          <a:cs typeface="+mn-cs"/>
                        </a:rPr>
                        <a:t>Droit local</a:t>
                      </a:r>
                      <a:r>
                        <a:rPr lang="fr-FR" sz="2000" dirty="0">
                          <a:effectLst/>
                        </a:rPr>
                        <a:t> </a:t>
                      </a:r>
                      <a:endParaRPr lang="fr-FR" sz="2000" dirty="0"/>
                    </a:p>
                  </a:txBody>
                  <a:tcPr>
                    <a:solidFill>
                      <a:schemeClr val="accent2">
                        <a:alpha val="88000"/>
                      </a:schemeClr>
                    </a:solidFill>
                  </a:tcPr>
                </a:tc>
                <a:extLst>
                  <a:ext uri="{0D108BD9-81ED-4DB2-BD59-A6C34878D82A}">
                    <a16:rowId xmlns:a16="http://schemas.microsoft.com/office/drawing/2014/main" val="10000"/>
                  </a:ext>
                </a:extLst>
              </a:tr>
              <a:tr h="793310">
                <a:tc>
                  <a:txBody>
                    <a:bodyPr/>
                    <a:lstStyle/>
                    <a:p>
                      <a:pPr algn="dist"/>
                      <a:endParaRPr lang="fr-FR" dirty="0"/>
                    </a:p>
                  </a:txBody>
                  <a:tcPr>
                    <a:solidFill>
                      <a:schemeClr val="accent2">
                        <a:alpha val="48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400" b="1" kern="1200" dirty="0">
                          <a:solidFill>
                            <a:schemeClr val="dk1"/>
                          </a:solidFill>
                          <a:effectLst/>
                          <a:latin typeface="+mn-lt"/>
                          <a:ea typeface="+mn-ea"/>
                          <a:cs typeface="+mn-cs"/>
                        </a:rPr>
                        <a:t>Les personnels</a:t>
                      </a:r>
                      <a:endParaRPr lang="fr-FR" sz="2400" dirty="0"/>
                    </a:p>
                  </a:txBody>
                  <a:tcPr>
                    <a:solidFill>
                      <a:schemeClr val="accent2">
                        <a:alpha val="48000"/>
                      </a:schemeClr>
                    </a:solidFill>
                  </a:tcPr>
                </a:tc>
                <a:tc>
                  <a:txBody>
                    <a:bodyPr/>
                    <a:lstStyle/>
                    <a:p>
                      <a:pPr algn="dist"/>
                      <a:endParaRPr lang="fr-FR" dirty="0"/>
                    </a:p>
                  </a:txBody>
                  <a:tcPr>
                    <a:solidFill>
                      <a:schemeClr val="accent2">
                        <a:alpha val="48000"/>
                      </a:schemeClr>
                    </a:solidFill>
                  </a:tcPr>
                </a:tc>
                <a:extLst>
                  <a:ext uri="{0D108BD9-81ED-4DB2-BD59-A6C34878D82A}">
                    <a16:rowId xmlns:a16="http://schemas.microsoft.com/office/drawing/2014/main" val="10001"/>
                  </a:ext>
                </a:extLst>
              </a:tr>
              <a:tr h="2144875">
                <a:tc>
                  <a:txBody>
                    <a:bodyPr/>
                    <a:lstStyle/>
                    <a:p>
                      <a:r>
                        <a:rPr lang="fr-FR" sz="2800" b="1" kern="1200" dirty="0">
                          <a:solidFill>
                            <a:schemeClr val="dk1"/>
                          </a:solidFill>
                          <a:effectLst/>
                          <a:latin typeface="+mn-lt"/>
                          <a:ea typeface="+mn-ea"/>
                          <a:cs typeface="+mn-cs"/>
                        </a:rPr>
                        <a:t>Titulaires détachés AEFE</a:t>
                      </a:r>
                      <a:r>
                        <a:rPr lang="fr-FR" sz="2800" b="1" dirty="0">
                          <a:effectLst/>
                        </a:rPr>
                        <a:t> </a:t>
                      </a:r>
                      <a:r>
                        <a:rPr lang="mr-IN" sz="2800" b="1" dirty="0">
                          <a:effectLst/>
                        </a:rPr>
                        <a:t>–</a:t>
                      </a:r>
                      <a:r>
                        <a:rPr lang="fr-FR" sz="2800" b="1" dirty="0">
                          <a:effectLst/>
                        </a:rPr>
                        <a:t>Remontée financière</a:t>
                      </a:r>
                      <a:endParaRPr lang="fr-FR" sz="2800" b="1" dirty="0"/>
                    </a:p>
                  </a:txBody>
                  <a:tcPr>
                    <a:solidFill>
                      <a:schemeClr val="accent2">
                        <a:alpha val="88000"/>
                      </a:schemeClr>
                    </a:solidFill>
                  </a:tcPr>
                </a:tc>
                <a:tc>
                  <a:txBody>
                    <a:bodyPr/>
                    <a:lstStyle/>
                    <a:p>
                      <a:endParaRPr lang="fr-FR" sz="2800" dirty="0"/>
                    </a:p>
                    <a:p>
                      <a:endParaRPr lang="fr-FR" sz="2800" dirty="0"/>
                    </a:p>
                    <a:p>
                      <a:pPr algn="ctr"/>
                      <a:r>
                        <a:rPr lang="fr-FR" sz="2800" b="1" dirty="0"/>
                        <a:t>IDEM</a:t>
                      </a:r>
                    </a:p>
                  </a:txBody>
                  <a:tcPr>
                    <a:solidFill>
                      <a:schemeClr val="accent2">
                        <a:alpha val="88000"/>
                      </a:schemeClr>
                    </a:solidFill>
                  </a:tcPr>
                </a:tc>
                <a:tc>
                  <a:txBody>
                    <a:bodyPr/>
                    <a:lstStyle/>
                    <a:p>
                      <a:r>
                        <a:rPr lang="fr-FR" sz="2400" b="1" kern="1200" dirty="0">
                          <a:solidFill>
                            <a:schemeClr val="dk1"/>
                          </a:solidFill>
                          <a:effectLst/>
                          <a:latin typeface="+mn-lt"/>
                          <a:ea typeface="+mn-ea"/>
                          <a:cs typeface="+mn-cs"/>
                        </a:rPr>
                        <a:t>Titulaires détachés directs </a:t>
                      </a:r>
                    </a:p>
                    <a:p>
                      <a:r>
                        <a:rPr lang="fr-FR" sz="2400" b="1" kern="1200" dirty="0">
                          <a:solidFill>
                            <a:schemeClr val="dk1"/>
                          </a:solidFill>
                          <a:effectLst/>
                          <a:latin typeface="+mn-lt"/>
                          <a:ea typeface="+mn-ea"/>
                          <a:cs typeface="+mn-cs"/>
                        </a:rPr>
                        <a:t>Pas de remontée</a:t>
                      </a:r>
                      <a:r>
                        <a:rPr lang="fr-FR" sz="2400" b="1" kern="1200" baseline="0" dirty="0">
                          <a:solidFill>
                            <a:schemeClr val="dk1"/>
                          </a:solidFill>
                          <a:effectLst/>
                          <a:latin typeface="+mn-lt"/>
                          <a:ea typeface="+mn-ea"/>
                          <a:cs typeface="+mn-cs"/>
                        </a:rPr>
                        <a:t> </a:t>
                      </a:r>
                      <a:r>
                        <a:rPr lang="fr-FR" sz="2400" b="1" kern="1200" dirty="0">
                          <a:solidFill>
                            <a:schemeClr val="dk1"/>
                          </a:solidFill>
                          <a:effectLst/>
                          <a:latin typeface="+mn-lt"/>
                          <a:ea typeface="+mn-ea"/>
                          <a:cs typeface="+mn-cs"/>
                        </a:rPr>
                        <a:t>financière</a:t>
                      </a:r>
                      <a:endParaRPr lang="fr-FR" sz="2400" b="1" dirty="0"/>
                    </a:p>
                  </a:txBody>
                  <a:tcPr>
                    <a:solidFill>
                      <a:schemeClr val="accent2">
                        <a:alpha val="88000"/>
                      </a:schemeClr>
                    </a:solidFill>
                  </a:tcPr>
                </a:tc>
                <a:extLst>
                  <a:ext uri="{0D108BD9-81ED-4DB2-BD59-A6C34878D82A}">
                    <a16:rowId xmlns:a16="http://schemas.microsoft.com/office/drawing/2014/main" val="10002"/>
                  </a:ext>
                </a:extLst>
              </a:tr>
              <a:tr h="1322183">
                <a:tc>
                  <a:txBody>
                    <a:bodyPr/>
                    <a:lstStyle/>
                    <a:p>
                      <a:r>
                        <a:rPr lang="fr-FR" sz="2800" b="1" dirty="0"/>
                        <a:t>Recrutés locaux</a:t>
                      </a:r>
                    </a:p>
                  </a:txBody>
                  <a:tcPr>
                    <a:solidFill>
                      <a:schemeClr val="accent2">
                        <a:alpha val="48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800" b="1" dirty="0"/>
                        <a:t>Recrutés locaux</a:t>
                      </a:r>
                    </a:p>
                    <a:p>
                      <a:endParaRPr lang="fr-FR" sz="2800" dirty="0"/>
                    </a:p>
                  </a:txBody>
                  <a:tcPr>
                    <a:solidFill>
                      <a:schemeClr val="accent2">
                        <a:alpha val="48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800" b="1" dirty="0"/>
                        <a:t>Recrutés locaux</a:t>
                      </a:r>
                    </a:p>
                    <a:p>
                      <a:endParaRPr lang="fr-FR" sz="2800" dirty="0"/>
                    </a:p>
                  </a:txBody>
                  <a:tcPr>
                    <a:solidFill>
                      <a:schemeClr val="accent2">
                        <a:alpha val="48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6581013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5" name="Picture 391" descr="C:\Users\Tom\AppData\Local\Microsoft\Windows\Temporary Internet Files\Content.IE5\CVCJG8ZL\MPj04393930000[1].jpg"/>
          <p:cNvPicPr>
            <a:picLocks noChangeAspect="1" noChangeArrowheads="1"/>
          </p:cNvPicPr>
          <p:nvPr/>
        </p:nvPicPr>
        <p:blipFill>
          <a:blip r:embed="rId3" cstate="print"/>
          <a:srcRect/>
          <a:stretch>
            <a:fillRect/>
          </a:stretch>
        </p:blipFill>
        <p:spPr bwMode="auto">
          <a:xfrm>
            <a:off x="-1476672" y="-603448"/>
            <a:ext cx="5220072" cy="6858000"/>
          </a:xfrm>
          <a:prstGeom prst="rect">
            <a:avLst/>
          </a:prstGeom>
          <a:noFill/>
        </p:spPr>
      </p:pic>
      <p:sp>
        <p:nvSpPr>
          <p:cNvPr id="7" name="Rectangle 6"/>
          <p:cNvSpPr/>
          <p:nvPr/>
        </p:nvSpPr>
        <p:spPr>
          <a:xfrm>
            <a:off x="2339752" y="116632"/>
            <a:ext cx="6336704" cy="584776"/>
          </a:xfrm>
          <a:prstGeom prst="rect">
            <a:avLst/>
          </a:prstGeom>
        </p:spPr>
        <p:txBody>
          <a:bodyPr wrap="square">
            <a:spAutoFit/>
          </a:bodyPr>
          <a:lstStyle/>
          <a:p>
            <a:pPr algn="ctr"/>
            <a:r>
              <a:rPr lang="fr-FR" sz="3200" b="1" dirty="0"/>
              <a:t>Qu’est ce qui les différencie ?</a:t>
            </a:r>
          </a:p>
        </p:txBody>
      </p:sp>
      <p:sp>
        <p:nvSpPr>
          <p:cNvPr id="8" name="ZoneTexte 7"/>
          <p:cNvSpPr txBox="1"/>
          <p:nvPr/>
        </p:nvSpPr>
        <p:spPr>
          <a:xfrm>
            <a:off x="0" y="5301208"/>
            <a:ext cx="1728192" cy="923330"/>
          </a:xfrm>
          <a:prstGeom prst="rect">
            <a:avLst/>
          </a:prstGeom>
          <a:noFill/>
        </p:spPr>
        <p:txBody>
          <a:bodyPr wrap="square" rtlCol="0">
            <a:spAutoFit/>
          </a:bodyPr>
          <a:lstStyle/>
          <a:p>
            <a:r>
              <a:rPr lang="fr-FR" b="1" dirty="0"/>
              <a:t>L’enseignement Français à l’étranger</a:t>
            </a:r>
          </a:p>
        </p:txBody>
      </p:sp>
      <p:graphicFrame>
        <p:nvGraphicFramePr>
          <p:cNvPr id="3" name="Tableau 2"/>
          <p:cNvGraphicFramePr>
            <a:graphicFrameLocks noGrp="1"/>
          </p:cNvGraphicFramePr>
          <p:nvPr>
            <p:extLst>
              <p:ext uri="{D42A27DB-BD31-4B8C-83A1-F6EECF244321}">
                <p14:modId xmlns:p14="http://schemas.microsoft.com/office/powerpoint/2010/main" val="296476419"/>
              </p:ext>
            </p:extLst>
          </p:nvPr>
        </p:nvGraphicFramePr>
        <p:xfrm>
          <a:off x="2699792" y="939121"/>
          <a:ext cx="6096000" cy="5610279"/>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1263420">
                <a:tc>
                  <a:txBody>
                    <a:bodyPr/>
                    <a:lstStyle/>
                    <a:p>
                      <a:pPr algn="ctr"/>
                      <a:r>
                        <a:rPr lang="fr-FR" sz="2000" b="1" kern="1200" dirty="0">
                          <a:solidFill>
                            <a:schemeClr val="lt1"/>
                          </a:solidFill>
                          <a:effectLst/>
                          <a:latin typeface="+mn-lt"/>
                          <a:ea typeface="+mn-ea"/>
                          <a:cs typeface="+mn-cs"/>
                        </a:rPr>
                        <a:t>Gestion directe EGD </a:t>
                      </a:r>
                    </a:p>
                    <a:p>
                      <a:pPr algn="ctr"/>
                      <a:r>
                        <a:rPr lang="fr-FR" sz="2000" b="1" i="1" kern="1200" dirty="0">
                          <a:solidFill>
                            <a:schemeClr val="lt1"/>
                          </a:solidFill>
                          <a:effectLst/>
                          <a:latin typeface="+mn-lt"/>
                          <a:ea typeface="+mn-ea"/>
                          <a:cs typeface="+mn-cs"/>
                        </a:rPr>
                        <a:t>Géré AEFE</a:t>
                      </a:r>
                      <a:r>
                        <a:rPr lang="fr-FR" sz="2000" dirty="0">
                          <a:effectLst/>
                        </a:rPr>
                        <a:t> </a:t>
                      </a:r>
                      <a:endParaRPr lang="fr-FR" sz="2000" dirty="0"/>
                    </a:p>
                  </a:txBody>
                  <a:tcPr>
                    <a:solidFill>
                      <a:schemeClr val="accent2">
                        <a:alpha val="88000"/>
                      </a:schemeClr>
                    </a:solidFill>
                  </a:tcPr>
                </a:tc>
                <a:tc>
                  <a:txBody>
                    <a:bodyPr/>
                    <a:lstStyle/>
                    <a:p>
                      <a:pPr algn="ctr"/>
                      <a:r>
                        <a:rPr lang="fr-FR" sz="2000" b="1" kern="1200" dirty="0">
                          <a:solidFill>
                            <a:schemeClr val="lt1"/>
                          </a:solidFill>
                          <a:effectLst/>
                          <a:latin typeface="+mn-lt"/>
                          <a:ea typeface="+mn-ea"/>
                          <a:cs typeface="+mn-cs"/>
                        </a:rPr>
                        <a:t>Conventionnés</a:t>
                      </a:r>
                    </a:p>
                    <a:p>
                      <a:pPr algn="ctr"/>
                      <a:r>
                        <a:rPr lang="fr-FR" sz="2000" b="1" i="1" kern="1200" dirty="0">
                          <a:solidFill>
                            <a:schemeClr val="lt1"/>
                          </a:solidFill>
                          <a:effectLst/>
                          <a:latin typeface="+mn-lt"/>
                          <a:ea typeface="+mn-ea"/>
                          <a:cs typeface="+mn-cs"/>
                        </a:rPr>
                        <a:t>Gérés associations fondations </a:t>
                      </a:r>
                      <a:endParaRPr lang="fr-FR" sz="2000" dirty="0"/>
                    </a:p>
                  </a:txBody>
                  <a:tcPr>
                    <a:solidFill>
                      <a:schemeClr val="accent2">
                        <a:alpha val="88000"/>
                      </a:schemeClr>
                    </a:solidFill>
                  </a:tcPr>
                </a:tc>
                <a:tc>
                  <a:txBody>
                    <a:bodyPr/>
                    <a:lstStyle/>
                    <a:p>
                      <a:pPr algn="ctr"/>
                      <a:r>
                        <a:rPr lang="fr-FR" sz="2000" b="1" kern="1200" dirty="0">
                          <a:solidFill>
                            <a:schemeClr val="lt1"/>
                          </a:solidFill>
                          <a:effectLst/>
                          <a:latin typeface="+mn-lt"/>
                          <a:ea typeface="+mn-ea"/>
                          <a:cs typeface="+mn-cs"/>
                        </a:rPr>
                        <a:t>Partenaires</a:t>
                      </a:r>
                    </a:p>
                    <a:p>
                      <a:pPr algn="ctr"/>
                      <a:r>
                        <a:rPr lang="fr-FR" sz="2000" b="1" i="1" kern="1200" dirty="0">
                          <a:solidFill>
                            <a:schemeClr val="lt1"/>
                          </a:solidFill>
                          <a:effectLst/>
                          <a:latin typeface="+mn-lt"/>
                          <a:ea typeface="+mn-ea"/>
                          <a:cs typeface="+mn-cs"/>
                        </a:rPr>
                        <a:t>Droit local</a:t>
                      </a:r>
                      <a:r>
                        <a:rPr lang="fr-FR" sz="2000" dirty="0">
                          <a:effectLst/>
                        </a:rPr>
                        <a:t> </a:t>
                      </a:r>
                      <a:endParaRPr lang="fr-FR" sz="2000" dirty="0"/>
                    </a:p>
                  </a:txBody>
                  <a:tcPr>
                    <a:solidFill>
                      <a:schemeClr val="accent2">
                        <a:alpha val="88000"/>
                      </a:schemeClr>
                    </a:solidFill>
                  </a:tcPr>
                </a:tc>
                <a:extLst>
                  <a:ext uri="{0D108BD9-81ED-4DB2-BD59-A6C34878D82A}">
                    <a16:rowId xmlns:a16="http://schemas.microsoft.com/office/drawing/2014/main" val="10000"/>
                  </a:ext>
                </a:extLst>
              </a:tr>
              <a:tr h="459159">
                <a:tc>
                  <a:txBody>
                    <a:bodyPr/>
                    <a:lstStyle/>
                    <a:p>
                      <a:pPr algn="dist"/>
                      <a:endParaRPr lang="fr-FR" dirty="0"/>
                    </a:p>
                  </a:txBody>
                  <a:tcPr>
                    <a:solidFill>
                      <a:schemeClr val="accent2">
                        <a:alpha val="48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400" b="1" kern="1200" dirty="0">
                          <a:solidFill>
                            <a:schemeClr val="dk1"/>
                          </a:solidFill>
                          <a:effectLst/>
                          <a:latin typeface="+mn-lt"/>
                          <a:ea typeface="+mn-ea"/>
                          <a:cs typeface="+mn-cs"/>
                        </a:rPr>
                        <a:t>IMMOBILIER</a:t>
                      </a:r>
                      <a:endParaRPr lang="fr-FR" sz="2400" dirty="0"/>
                    </a:p>
                  </a:txBody>
                  <a:tcPr>
                    <a:solidFill>
                      <a:schemeClr val="accent2">
                        <a:alpha val="48000"/>
                      </a:schemeClr>
                    </a:solidFill>
                  </a:tcPr>
                </a:tc>
                <a:tc>
                  <a:txBody>
                    <a:bodyPr/>
                    <a:lstStyle/>
                    <a:p>
                      <a:pPr algn="dist"/>
                      <a:endParaRPr lang="fr-FR" dirty="0"/>
                    </a:p>
                  </a:txBody>
                  <a:tcPr>
                    <a:solidFill>
                      <a:schemeClr val="accent2">
                        <a:alpha val="48000"/>
                      </a:schemeClr>
                    </a:solidFill>
                  </a:tcPr>
                </a:tc>
                <a:extLst>
                  <a:ext uri="{0D108BD9-81ED-4DB2-BD59-A6C34878D82A}">
                    <a16:rowId xmlns:a16="http://schemas.microsoft.com/office/drawing/2014/main" val="10001"/>
                  </a:ext>
                </a:extLst>
              </a:tr>
              <a:tr h="1466049">
                <a:tc>
                  <a:txBody>
                    <a:bodyPr/>
                    <a:lstStyle/>
                    <a:p>
                      <a:r>
                        <a:rPr lang="fr-FR" sz="2400" b="1" dirty="0"/>
                        <a:t>En grande majorité Propriété</a:t>
                      </a:r>
                      <a:r>
                        <a:rPr lang="fr-FR" sz="2400" b="1" baseline="0" dirty="0"/>
                        <a:t> État Français</a:t>
                      </a:r>
                      <a:endParaRPr lang="fr-FR" sz="2400" b="1" dirty="0"/>
                    </a:p>
                  </a:txBody>
                  <a:tcPr>
                    <a:solidFill>
                      <a:schemeClr val="accent2">
                        <a:alpha val="88000"/>
                      </a:schemeClr>
                    </a:solidFill>
                  </a:tcPr>
                </a:tc>
                <a:tc>
                  <a:txBody>
                    <a:bodyPr/>
                    <a:lstStyle/>
                    <a:p>
                      <a:pPr algn="ctr"/>
                      <a:r>
                        <a:rPr lang="fr-FR" sz="2400" b="1" dirty="0"/>
                        <a:t>Propriété association fondation</a:t>
                      </a:r>
                    </a:p>
                  </a:txBody>
                  <a:tcPr>
                    <a:solidFill>
                      <a:schemeClr val="accent2">
                        <a:alpha val="88000"/>
                      </a:schemeClr>
                    </a:solidFill>
                  </a:tcPr>
                </a:tc>
                <a:tc>
                  <a:txBody>
                    <a:bodyPr/>
                    <a:lstStyle/>
                    <a:p>
                      <a:r>
                        <a:rPr lang="fr-FR" sz="2400" b="1" baseline="0" dirty="0"/>
                        <a:t>     Local</a:t>
                      </a:r>
                      <a:endParaRPr lang="fr-FR" sz="2400" b="1" dirty="0"/>
                    </a:p>
                  </a:txBody>
                  <a:tcPr>
                    <a:solidFill>
                      <a:schemeClr val="accent2">
                        <a:alpha val="88000"/>
                      </a:schemeClr>
                    </a:solidFill>
                  </a:tcPr>
                </a:tc>
                <a:extLst>
                  <a:ext uri="{0D108BD9-81ED-4DB2-BD59-A6C34878D82A}">
                    <a16:rowId xmlns:a16="http://schemas.microsoft.com/office/drawing/2014/main" val="10002"/>
                  </a:ext>
                </a:extLst>
              </a:tr>
              <a:tr h="1322183">
                <a:tc>
                  <a:txBody>
                    <a:bodyPr/>
                    <a:lstStyle/>
                    <a:p>
                      <a:r>
                        <a:rPr lang="fr-FR" sz="2400" b="1" dirty="0"/>
                        <a:t>135M€</a:t>
                      </a:r>
                      <a:r>
                        <a:rPr lang="fr-FR" sz="2400" b="1" baseline="0" dirty="0"/>
                        <a:t> d’ici 2020</a:t>
                      </a:r>
                    </a:p>
                    <a:p>
                      <a:r>
                        <a:rPr lang="fr-FR" sz="2400" b="1" baseline="0" dirty="0"/>
                        <a:t>Pas emprunt</a:t>
                      </a:r>
                    </a:p>
                    <a:p>
                      <a:r>
                        <a:rPr lang="fr-FR" sz="2400" b="1" baseline="0" dirty="0"/>
                        <a:t>Fonds réserve</a:t>
                      </a:r>
                    </a:p>
                    <a:p>
                      <a:r>
                        <a:rPr lang="fr-FR" sz="2400" b="1" baseline="0" dirty="0"/>
                        <a:t>Avance  France Trésor </a:t>
                      </a:r>
                      <a:endParaRPr lang="fr-FR" sz="2400" b="1" dirty="0"/>
                    </a:p>
                  </a:txBody>
                  <a:tcPr>
                    <a:solidFill>
                      <a:schemeClr val="accent2">
                        <a:alpha val="48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400" b="1" dirty="0"/>
                        <a:t>Emprunt garantie de l’État via ANEFE</a:t>
                      </a:r>
                    </a:p>
                    <a:p>
                      <a:endParaRPr lang="fr-FR" sz="2400" dirty="0"/>
                    </a:p>
                  </a:txBody>
                  <a:tcPr>
                    <a:solidFill>
                      <a:schemeClr val="accent2">
                        <a:alpha val="48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400" b="1" dirty="0"/>
                        <a:t>Emprunt garantie de l’État via ANEFE</a:t>
                      </a:r>
                    </a:p>
                    <a:p>
                      <a:endParaRPr lang="fr-FR" sz="2800" dirty="0"/>
                    </a:p>
                  </a:txBody>
                  <a:tcPr>
                    <a:solidFill>
                      <a:schemeClr val="accent2">
                        <a:alpha val="48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5950727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5" name="Picture 391" descr="C:\Users\Tom\AppData\Local\Microsoft\Windows\Temporary Internet Files\Content.IE5\CVCJG8ZL\MPj04393930000[1].jpg"/>
          <p:cNvPicPr>
            <a:picLocks noChangeAspect="1" noChangeArrowheads="1"/>
          </p:cNvPicPr>
          <p:nvPr/>
        </p:nvPicPr>
        <p:blipFill>
          <a:blip r:embed="rId3" cstate="print"/>
          <a:srcRect/>
          <a:stretch>
            <a:fillRect/>
          </a:stretch>
        </p:blipFill>
        <p:spPr bwMode="auto">
          <a:xfrm>
            <a:off x="-1476672" y="-603448"/>
            <a:ext cx="5220072" cy="6858000"/>
          </a:xfrm>
          <a:prstGeom prst="rect">
            <a:avLst/>
          </a:prstGeom>
          <a:noFill/>
        </p:spPr>
      </p:pic>
      <p:sp>
        <p:nvSpPr>
          <p:cNvPr id="7" name="Rectangle 6"/>
          <p:cNvSpPr/>
          <p:nvPr/>
        </p:nvSpPr>
        <p:spPr>
          <a:xfrm>
            <a:off x="3923928" y="260648"/>
            <a:ext cx="4752528" cy="584776"/>
          </a:xfrm>
          <a:prstGeom prst="rect">
            <a:avLst/>
          </a:prstGeom>
        </p:spPr>
        <p:txBody>
          <a:bodyPr wrap="square">
            <a:spAutoFit/>
          </a:bodyPr>
          <a:lstStyle/>
          <a:p>
            <a:pPr algn="ctr"/>
            <a:r>
              <a:rPr lang="fr-FR" sz="3200" b="1" dirty="0"/>
              <a:t>Ce qui a fragilisé le réseau</a:t>
            </a:r>
          </a:p>
        </p:txBody>
      </p:sp>
      <p:sp>
        <p:nvSpPr>
          <p:cNvPr id="8" name="ZoneTexte 7"/>
          <p:cNvSpPr txBox="1"/>
          <p:nvPr/>
        </p:nvSpPr>
        <p:spPr>
          <a:xfrm>
            <a:off x="0" y="5301208"/>
            <a:ext cx="1728192" cy="923330"/>
          </a:xfrm>
          <a:prstGeom prst="rect">
            <a:avLst/>
          </a:prstGeom>
          <a:noFill/>
        </p:spPr>
        <p:txBody>
          <a:bodyPr wrap="square" rtlCol="0">
            <a:spAutoFit/>
          </a:bodyPr>
          <a:lstStyle/>
          <a:p>
            <a:r>
              <a:rPr lang="fr-FR" b="1" dirty="0"/>
              <a:t>L’enseignement Français à l’étranger</a:t>
            </a:r>
          </a:p>
        </p:txBody>
      </p:sp>
      <p:sp>
        <p:nvSpPr>
          <p:cNvPr id="2" name="ZoneTexte 1"/>
          <p:cNvSpPr txBox="1"/>
          <p:nvPr/>
        </p:nvSpPr>
        <p:spPr>
          <a:xfrm>
            <a:off x="3923928" y="1340768"/>
            <a:ext cx="4896544" cy="1384995"/>
          </a:xfrm>
          <a:prstGeom prst="rect">
            <a:avLst/>
          </a:prstGeom>
          <a:noFill/>
        </p:spPr>
        <p:txBody>
          <a:bodyPr wrap="square" rtlCol="0">
            <a:spAutoFit/>
          </a:bodyPr>
          <a:lstStyle/>
          <a:p>
            <a:r>
              <a:rPr lang="fr-FR" sz="2800" b="1" dirty="0"/>
              <a:t>2005 : transfert de la charge de l’immobilier des EGD à l’AEFE sans compensation financière</a:t>
            </a:r>
          </a:p>
        </p:txBody>
      </p:sp>
      <p:sp>
        <p:nvSpPr>
          <p:cNvPr id="4" name="Rectangle 3"/>
          <p:cNvSpPr/>
          <p:nvPr/>
        </p:nvSpPr>
        <p:spPr>
          <a:xfrm>
            <a:off x="3923928" y="3212976"/>
            <a:ext cx="4968552" cy="3539431"/>
          </a:xfrm>
          <a:prstGeom prst="rect">
            <a:avLst/>
          </a:prstGeom>
        </p:spPr>
        <p:txBody>
          <a:bodyPr wrap="square">
            <a:spAutoFit/>
          </a:bodyPr>
          <a:lstStyle/>
          <a:p>
            <a:pPr>
              <a:defRPr/>
            </a:pPr>
            <a:r>
              <a:rPr lang="fr-FR" sz="2800" b="1" dirty="0"/>
              <a:t>2009 : transfert à l’AEFE du coût de la part employeur des pensions civiles des détachés Compensée pour 120M€ non réévaluée cette charge pèse pour 173M€ en 2018 et représente 72% du déficit de l’AEFE </a:t>
            </a:r>
          </a:p>
        </p:txBody>
      </p:sp>
    </p:spTree>
    <p:extLst>
      <p:ext uri="{BB962C8B-B14F-4D97-AF65-F5344CB8AC3E}">
        <p14:creationId xmlns:p14="http://schemas.microsoft.com/office/powerpoint/2010/main" val="2308570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5" name="Picture 391" descr="C:\Users\Tom\AppData\Local\Microsoft\Windows\Temporary Internet Files\Content.IE5\CVCJG8ZL\MPj04393930000[1].jpg"/>
          <p:cNvPicPr>
            <a:picLocks noChangeAspect="1" noChangeArrowheads="1"/>
          </p:cNvPicPr>
          <p:nvPr/>
        </p:nvPicPr>
        <p:blipFill>
          <a:blip r:embed="rId3" cstate="print"/>
          <a:srcRect/>
          <a:stretch>
            <a:fillRect/>
          </a:stretch>
        </p:blipFill>
        <p:spPr bwMode="auto">
          <a:xfrm>
            <a:off x="-1476672" y="-603448"/>
            <a:ext cx="5220072" cy="6858000"/>
          </a:xfrm>
          <a:prstGeom prst="rect">
            <a:avLst/>
          </a:prstGeom>
          <a:noFill/>
        </p:spPr>
      </p:pic>
      <p:sp>
        <p:nvSpPr>
          <p:cNvPr id="7" name="Rectangle 6"/>
          <p:cNvSpPr/>
          <p:nvPr/>
        </p:nvSpPr>
        <p:spPr>
          <a:xfrm>
            <a:off x="3275856" y="323944"/>
            <a:ext cx="5400600" cy="584776"/>
          </a:xfrm>
          <a:prstGeom prst="rect">
            <a:avLst/>
          </a:prstGeom>
        </p:spPr>
        <p:txBody>
          <a:bodyPr wrap="square">
            <a:spAutoFit/>
          </a:bodyPr>
          <a:lstStyle/>
          <a:p>
            <a:pPr algn="ctr"/>
            <a:r>
              <a:rPr lang="fr-FR" sz="3200" b="1" dirty="0"/>
              <a:t>La réponse de l’AEFE</a:t>
            </a:r>
          </a:p>
        </p:txBody>
      </p:sp>
      <p:sp>
        <p:nvSpPr>
          <p:cNvPr id="8" name="ZoneTexte 7"/>
          <p:cNvSpPr txBox="1"/>
          <p:nvPr/>
        </p:nvSpPr>
        <p:spPr>
          <a:xfrm>
            <a:off x="0" y="5301208"/>
            <a:ext cx="1728192" cy="923330"/>
          </a:xfrm>
          <a:prstGeom prst="rect">
            <a:avLst/>
          </a:prstGeom>
          <a:noFill/>
        </p:spPr>
        <p:txBody>
          <a:bodyPr wrap="square" rtlCol="0">
            <a:spAutoFit/>
          </a:bodyPr>
          <a:lstStyle/>
          <a:p>
            <a:r>
              <a:rPr lang="fr-FR" b="1" dirty="0"/>
              <a:t>L’enseignement Français à l’étranger</a:t>
            </a:r>
          </a:p>
        </p:txBody>
      </p:sp>
      <p:sp>
        <p:nvSpPr>
          <p:cNvPr id="2" name="ZoneTexte 1"/>
          <p:cNvSpPr txBox="1"/>
          <p:nvPr/>
        </p:nvSpPr>
        <p:spPr>
          <a:xfrm>
            <a:off x="3923928" y="1772816"/>
            <a:ext cx="4896544" cy="3539431"/>
          </a:xfrm>
          <a:prstGeom prst="rect">
            <a:avLst/>
          </a:prstGeom>
          <a:noFill/>
        </p:spPr>
        <p:txBody>
          <a:bodyPr wrap="square" rtlCol="0">
            <a:spAutoFit/>
          </a:bodyPr>
          <a:lstStyle/>
          <a:p>
            <a:r>
              <a:rPr lang="fr-FR" sz="2800" b="1" dirty="0"/>
              <a:t>2010:  l’AEFE, pour faire face à ces charges nouvelles, crée la Participation Financière Complémentaire (PFC) </a:t>
            </a:r>
          </a:p>
          <a:p>
            <a:r>
              <a:rPr lang="fr-FR" sz="2800" b="1" dirty="0"/>
              <a:t>une « taxe » de 6% des frais de scolarité sur les EGD et établissements conventionnés -2% pour les partenaires)</a:t>
            </a:r>
          </a:p>
        </p:txBody>
      </p:sp>
    </p:spTree>
    <p:extLst>
      <p:ext uri="{BB962C8B-B14F-4D97-AF65-F5344CB8AC3E}">
        <p14:creationId xmlns:p14="http://schemas.microsoft.com/office/powerpoint/2010/main" val="35071603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5" name="Picture 391" descr="C:\Users\Tom\AppData\Local\Microsoft\Windows\Temporary Internet Files\Content.IE5\CVCJG8ZL\MPj04393930000[1].jpg"/>
          <p:cNvPicPr>
            <a:picLocks noChangeAspect="1" noChangeArrowheads="1"/>
          </p:cNvPicPr>
          <p:nvPr/>
        </p:nvPicPr>
        <p:blipFill>
          <a:blip r:embed="rId3" cstate="print"/>
          <a:srcRect/>
          <a:stretch>
            <a:fillRect/>
          </a:stretch>
        </p:blipFill>
        <p:spPr bwMode="auto">
          <a:xfrm>
            <a:off x="-1476672" y="-603448"/>
            <a:ext cx="5220072" cy="6858000"/>
          </a:xfrm>
          <a:prstGeom prst="rect">
            <a:avLst/>
          </a:prstGeom>
          <a:noFill/>
        </p:spPr>
      </p:pic>
      <p:sp>
        <p:nvSpPr>
          <p:cNvPr id="7" name="Rectangle 6"/>
          <p:cNvSpPr/>
          <p:nvPr/>
        </p:nvSpPr>
        <p:spPr>
          <a:xfrm>
            <a:off x="3275856" y="116632"/>
            <a:ext cx="5400600" cy="584776"/>
          </a:xfrm>
          <a:prstGeom prst="rect">
            <a:avLst/>
          </a:prstGeom>
        </p:spPr>
        <p:txBody>
          <a:bodyPr wrap="square">
            <a:spAutoFit/>
          </a:bodyPr>
          <a:lstStyle/>
          <a:p>
            <a:pPr algn="ctr"/>
            <a:r>
              <a:rPr lang="fr-FR" sz="3200" b="1" dirty="0"/>
              <a:t>Ce qui a fragilisé le réseau</a:t>
            </a:r>
          </a:p>
        </p:txBody>
      </p:sp>
      <p:sp>
        <p:nvSpPr>
          <p:cNvPr id="8" name="ZoneTexte 7"/>
          <p:cNvSpPr txBox="1"/>
          <p:nvPr/>
        </p:nvSpPr>
        <p:spPr>
          <a:xfrm>
            <a:off x="0" y="5301208"/>
            <a:ext cx="1728192" cy="923330"/>
          </a:xfrm>
          <a:prstGeom prst="rect">
            <a:avLst/>
          </a:prstGeom>
          <a:noFill/>
        </p:spPr>
        <p:txBody>
          <a:bodyPr wrap="square" rtlCol="0">
            <a:spAutoFit/>
          </a:bodyPr>
          <a:lstStyle/>
          <a:p>
            <a:r>
              <a:rPr lang="fr-FR" b="1" dirty="0"/>
              <a:t>L’enseignement Français à l’étranger</a:t>
            </a:r>
          </a:p>
        </p:txBody>
      </p:sp>
      <p:sp>
        <p:nvSpPr>
          <p:cNvPr id="4" name="Rectangle 3"/>
          <p:cNvSpPr/>
          <p:nvPr/>
        </p:nvSpPr>
        <p:spPr>
          <a:xfrm>
            <a:off x="3779912" y="1164133"/>
            <a:ext cx="4968552" cy="5262980"/>
          </a:xfrm>
          <a:prstGeom prst="rect">
            <a:avLst/>
          </a:prstGeom>
        </p:spPr>
        <p:txBody>
          <a:bodyPr wrap="square">
            <a:spAutoFit/>
          </a:bodyPr>
          <a:lstStyle/>
          <a:p>
            <a:pPr>
              <a:defRPr/>
            </a:pPr>
            <a:r>
              <a:rPr lang="fr-FR" sz="2800" b="1" dirty="0"/>
              <a:t>Le désengagement régulier de l’État : </a:t>
            </a:r>
          </a:p>
          <a:p>
            <a:pPr algn="ctr">
              <a:defRPr/>
            </a:pPr>
            <a:r>
              <a:rPr lang="fr-FR" sz="2800" b="1" dirty="0"/>
              <a:t>- 8,2% entre 2012 et 2015</a:t>
            </a:r>
          </a:p>
          <a:p>
            <a:pPr>
              <a:defRPr/>
            </a:pPr>
            <a:endParaRPr lang="fr-FR" sz="2800" b="1" dirty="0"/>
          </a:p>
          <a:p>
            <a:pPr algn="ctr">
              <a:defRPr/>
            </a:pPr>
            <a:r>
              <a:rPr lang="fr-FR" sz="2800" b="1" dirty="0"/>
              <a:t> 402M€ en 2015</a:t>
            </a:r>
          </a:p>
          <a:p>
            <a:pPr algn="ctr">
              <a:defRPr/>
            </a:pPr>
            <a:r>
              <a:rPr lang="fr-FR" sz="2800" b="1" dirty="0"/>
              <a:t>384 M€ en 2018</a:t>
            </a:r>
          </a:p>
          <a:p>
            <a:pPr algn="ctr">
              <a:defRPr/>
            </a:pPr>
            <a:endParaRPr lang="fr-FR" sz="2800" b="1" dirty="0"/>
          </a:p>
          <a:p>
            <a:pPr algn="ctr">
              <a:defRPr/>
            </a:pPr>
            <a:r>
              <a:rPr lang="fr-FR" sz="2800" b="1" dirty="0"/>
              <a:t>Prélèvement de 33M€ sur le budget 2017</a:t>
            </a:r>
          </a:p>
          <a:p>
            <a:pPr>
              <a:defRPr/>
            </a:pPr>
            <a:endParaRPr lang="fr-FR" sz="2800" b="1" dirty="0"/>
          </a:p>
          <a:p>
            <a:pPr>
              <a:defRPr/>
            </a:pPr>
            <a:r>
              <a:rPr lang="fr-FR" sz="2800" b="1" dirty="0"/>
              <a:t>Les difficultés de détachement des personnels titulaires</a:t>
            </a:r>
          </a:p>
        </p:txBody>
      </p:sp>
    </p:spTree>
    <p:extLst>
      <p:ext uri="{BB962C8B-B14F-4D97-AF65-F5344CB8AC3E}">
        <p14:creationId xmlns:p14="http://schemas.microsoft.com/office/powerpoint/2010/main" val="28082482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5" name="Picture 391" descr="C:\Users\Tom\AppData\Local\Microsoft\Windows\Temporary Internet Files\Content.IE5\CVCJG8ZL\MPj04393930000[1].jpg"/>
          <p:cNvPicPr>
            <a:picLocks noChangeAspect="1" noChangeArrowheads="1"/>
          </p:cNvPicPr>
          <p:nvPr/>
        </p:nvPicPr>
        <p:blipFill>
          <a:blip r:embed="rId3" cstate="print"/>
          <a:srcRect/>
          <a:stretch>
            <a:fillRect/>
          </a:stretch>
        </p:blipFill>
        <p:spPr bwMode="auto">
          <a:xfrm>
            <a:off x="-1476672" y="-603448"/>
            <a:ext cx="5220072" cy="6858000"/>
          </a:xfrm>
          <a:prstGeom prst="rect">
            <a:avLst/>
          </a:prstGeom>
          <a:noFill/>
        </p:spPr>
      </p:pic>
      <p:sp>
        <p:nvSpPr>
          <p:cNvPr id="7" name="Rectangle 6"/>
          <p:cNvSpPr/>
          <p:nvPr/>
        </p:nvSpPr>
        <p:spPr>
          <a:xfrm>
            <a:off x="4499992" y="323944"/>
            <a:ext cx="3816424" cy="646331"/>
          </a:xfrm>
          <a:prstGeom prst="rect">
            <a:avLst/>
          </a:prstGeom>
        </p:spPr>
        <p:txBody>
          <a:bodyPr wrap="square">
            <a:spAutoFit/>
          </a:bodyPr>
          <a:lstStyle/>
          <a:p>
            <a:pPr algn="ctr"/>
            <a:r>
              <a:rPr lang="fr-FR" sz="3600" b="1" dirty="0"/>
              <a:t>Les conséquences </a:t>
            </a:r>
          </a:p>
        </p:txBody>
      </p:sp>
      <p:sp>
        <p:nvSpPr>
          <p:cNvPr id="8" name="ZoneTexte 7"/>
          <p:cNvSpPr txBox="1"/>
          <p:nvPr/>
        </p:nvSpPr>
        <p:spPr>
          <a:xfrm>
            <a:off x="0" y="5301208"/>
            <a:ext cx="1728192" cy="923330"/>
          </a:xfrm>
          <a:prstGeom prst="rect">
            <a:avLst/>
          </a:prstGeom>
          <a:noFill/>
        </p:spPr>
        <p:txBody>
          <a:bodyPr wrap="square" rtlCol="0">
            <a:spAutoFit/>
          </a:bodyPr>
          <a:lstStyle/>
          <a:p>
            <a:r>
              <a:rPr lang="fr-FR" b="1" dirty="0"/>
              <a:t>L’enseignement Français à l’étranger</a:t>
            </a:r>
          </a:p>
        </p:txBody>
      </p:sp>
      <p:sp>
        <p:nvSpPr>
          <p:cNvPr id="2" name="ZoneTexte 1"/>
          <p:cNvSpPr txBox="1"/>
          <p:nvPr/>
        </p:nvSpPr>
        <p:spPr>
          <a:xfrm>
            <a:off x="3923928" y="1700808"/>
            <a:ext cx="5040560" cy="1815882"/>
          </a:xfrm>
          <a:prstGeom prst="rect">
            <a:avLst/>
          </a:prstGeom>
          <a:noFill/>
        </p:spPr>
        <p:txBody>
          <a:bodyPr wrap="square" rtlCol="0">
            <a:spAutoFit/>
          </a:bodyPr>
          <a:lstStyle/>
          <a:p>
            <a:r>
              <a:rPr lang="fr-FR" sz="2800" b="1" dirty="0"/>
              <a:t>Augmentation de 50% de la PFC</a:t>
            </a:r>
          </a:p>
          <a:p>
            <a:r>
              <a:rPr lang="fr-FR" sz="2800" b="1" dirty="0"/>
              <a:t>Qui passe de 6 à 9% des frais de scolarité</a:t>
            </a:r>
          </a:p>
          <a:p>
            <a:endParaRPr lang="fr-FR" sz="2800" b="1" dirty="0"/>
          </a:p>
        </p:txBody>
      </p:sp>
      <p:sp>
        <p:nvSpPr>
          <p:cNvPr id="3" name="Rectangle 2"/>
          <p:cNvSpPr/>
          <p:nvPr/>
        </p:nvSpPr>
        <p:spPr>
          <a:xfrm>
            <a:off x="4067944" y="3918535"/>
            <a:ext cx="4644008" cy="2246769"/>
          </a:xfrm>
          <a:prstGeom prst="rect">
            <a:avLst/>
          </a:prstGeom>
        </p:spPr>
        <p:txBody>
          <a:bodyPr wrap="square">
            <a:spAutoFit/>
          </a:bodyPr>
          <a:lstStyle/>
          <a:p>
            <a:pPr algn="ctr"/>
            <a:r>
              <a:rPr lang="fr-FR" sz="2800" b="1" dirty="0"/>
              <a:t>La suppression sur les trois ans à venir de plus de 500 postes d’enseignants titulaires</a:t>
            </a:r>
            <a:r>
              <a:rPr lang="fr-FR" sz="2800" dirty="0"/>
              <a:t>, </a:t>
            </a:r>
            <a:r>
              <a:rPr lang="fr-FR" sz="2800" b="1" dirty="0"/>
              <a:t>soit 8 % des effectifs actuels</a:t>
            </a:r>
          </a:p>
        </p:txBody>
      </p:sp>
    </p:spTree>
    <p:extLst>
      <p:ext uri="{BB962C8B-B14F-4D97-AF65-F5344CB8AC3E}">
        <p14:creationId xmlns:p14="http://schemas.microsoft.com/office/powerpoint/2010/main" val="35765141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5" name="Picture 391" descr="C:\Users\Tom\AppData\Local\Microsoft\Windows\Temporary Internet Files\Content.IE5\CVCJG8ZL\MPj04393930000[1].jpg"/>
          <p:cNvPicPr>
            <a:picLocks noChangeAspect="1" noChangeArrowheads="1"/>
          </p:cNvPicPr>
          <p:nvPr/>
        </p:nvPicPr>
        <p:blipFill>
          <a:blip r:embed="rId3" cstate="print"/>
          <a:srcRect/>
          <a:stretch>
            <a:fillRect/>
          </a:stretch>
        </p:blipFill>
        <p:spPr bwMode="auto">
          <a:xfrm>
            <a:off x="-1476672" y="-603448"/>
            <a:ext cx="5220072" cy="6858000"/>
          </a:xfrm>
          <a:prstGeom prst="rect">
            <a:avLst/>
          </a:prstGeom>
          <a:noFill/>
        </p:spPr>
      </p:pic>
      <p:sp>
        <p:nvSpPr>
          <p:cNvPr id="7" name="Rectangle 6"/>
          <p:cNvSpPr/>
          <p:nvPr/>
        </p:nvSpPr>
        <p:spPr>
          <a:xfrm>
            <a:off x="4499992" y="44624"/>
            <a:ext cx="3816424" cy="1200329"/>
          </a:xfrm>
          <a:prstGeom prst="rect">
            <a:avLst/>
          </a:prstGeom>
        </p:spPr>
        <p:txBody>
          <a:bodyPr wrap="square">
            <a:spAutoFit/>
          </a:bodyPr>
          <a:lstStyle/>
          <a:p>
            <a:pPr algn="ctr"/>
            <a:r>
              <a:rPr lang="fr-FR" sz="3600" b="1" dirty="0"/>
              <a:t>Les propositions du gouvernement  </a:t>
            </a:r>
          </a:p>
        </p:txBody>
      </p:sp>
      <p:sp>
        <p:nvSpPr>
          <p:cNvPr id="8" name="ZoneTexte 7"/>
          <p:cNvSpPr txBox="1"/>
          <p:nvPr/>
        </p:nvSpPr>
        <p:spPr>
          <a:xfrm>
            <a:off x="0" y="5301208"/>
            <a:ext cx="1728192" cy="923330"/>
          </a:xfrm>
          <a:prstGeom prst="rect">
            <a:avLst/>
          </a:prstGeom>
          <a:noFill/>
        </p:spPr>
        <p:txBody>
          <a:bodyPr wrap="square" rtlCol="0">
            <a:spAutoFit/>
          </a:bodyPr>
          <a:lstStyle/>
          <a:p>
            <a:r>
              <a:rPr lang="fr-FR" b="1" dirty="0"/>
              <a:t>L’enseignement Français à l’étranger</a:t>
            </a:r>
          </a:p>
        </p:txBody>
      </p:sp>
      <p:sp>
        <p:nvSpPr>
          <p:cNvPr id="2" name="ZoneTexte 1"/>
          <p:cNvSpPr txBox="1"/>
          <p:nvPr/>
        </p:nvSpPr>
        <p:spPr>
          <a:xfrm>
            <a:off x="3923928" y="1484784"/>
            <a:ext cx="5040560" cy="1815882"/>
          </a:xfrm>
          <a:prstGeom prst="rect">
            <a:avLst/>
          </a:prstGeom>
          <a:noFill/>
        </p:spPr>
        <p:txBody>
          <a:bodyPr wrap="square" rtlCol="0">
            <a:spAutoFit/>
          </a:bodyPr>
          <a:lstStyle/>
          <a:p>
            <a:pPr marL="457200" indent="-457200">
              <a:buFont typeface="Wingdings" charset="2"/>
              <a:buChar char="q"/>
            </a:pPr>
            <a:r>
              <a:rPr lang="fr-FR" sz="2800" b="1" dirty="0"/>
              <a:t>Missions interministérielles et d’inspections générales chargées de faire des propositions</a:t>
            </a:r>
          </a:p>
        </p:txBody>
      </p:sp>
      <p:sp>
        <p:nvSpPr>
          <p:cNvPr id="3" name="Rectangle 2"/>
          <p:cNvSpPr/>
          <p:nvPr/>
        </p:nvSpPr>
        <p:spPr>
          <a:xfrm>
            <a:off x="4139952" y="3501008"/>
            <a:ext cx="4752528" cy="2677656"/>
          </a:xfrm>
          <a:prstGeom prst="rect">
            <a:avLst/>
          </a:prstGeom>
        </p:spPr>
        <p:txBody>
          <a:bodyPr wrap="square">
            <a:spAutoFit/>
          </a:bodyPr>
          <a:lstStyle/>
          <a:p>
            <a:pPr marL="457200" indent="-457200">
              <a:buFont typeface="Wingdings" charset="2"/>
              <a:buChar char="q"/>
            </a:pPr>
            <a:r>
              <a:rPr lang="fr-FR" sz="2800" b="1" dirty="0"/>
              <a:t>Doublement des effectifs des EFE demandé par le Président de la République en associant le secteur privé et en développant les établissements partenaires</a:t>
            </a:r>
          </a:p>
        </p:txBody>
      </p:sp>
    </p:spTree>
    <p:extLst>
      <p:ext uri="{BB962C8B-B14F-4D97-AF65-F5344CB8AC3E}">
        <p14:creationId xmlns:p14="http://schemas.microsoft.com/office/powerpoint/2010/main" val="20716347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5" name="Picture 391" descr="C:\Users\Tom\AppData\Local\Microsoft\Windows\Temporary Internet Files\Content.IE5\CVCJG8ZL\MPj04393930000[1].jpg"/>
          <p:cNvPicPr>
            <a:picLocks noChangeAspect="1" noChangeArrowheads="1"/>
          </p:cNvPicPr>
          <p:nvPr/>
        </p:nvPicPr>
        <p:blipFill>
          <a:blip r:embed="rId3" cstate="print"/>
          <a:srcRect/>
          <a:stretch>
            <a:fillRect/>
          </a:stretch>
        </p:blipFill>
        <p:spPr bwMode="auto">
          <a:xfrm>
            <a:off x="-1476672" y="-603448"/>
            <a:ext cx="5220072" cy="6858000"/>
          </a:xfrm>
          <a:prstGeom prst="rect">
            <a:avLst/>
          </a:prstGeom>
          <a:noFill/>
        </p:spPr>
      </p:pic>
      <p:sp>
        <p:nvSpPr>
          <p:cNvPr id="7" name="Rectangle 6"/>
          <p:cNvSpPr/>
          <p:nvPr/>
        </p:nvSpPr>
        <p:spPr>
          <a:xfrm>
            <a:off x="4499992" y="44624"/>
            <a:ext cx="3816424" cy="1200329"/>
          </a:xfrm>
          <a:prstGeom prst="rect">
            <a:avLst/>
          </a:prstGeom>
        </p:spPr>
        <p:txBody>
          <a:bodyPr wrap="square">
            <a:spAutoFit/>
          </a:bodyPr>
          <a:lstStyle/>
          <a:p>
            <a:pPr algn="ctr"/>
            <a:r>
              <a:rPr lang="fr-FR" sz="3600" b="1" dirty="0"/>
              <a:t>Nos/vos propositions</a:t>
            </a:r>
          </a:p>
        </p:txBody>
      </p:sp>
      <p:sp>
        <p:nvSpPr>
          <p:cNvPr id="8" name="ZoneTexte 7"/>
          <p:cNvSpPr txBox="1"/>
          <p:nvPr/>
        </p:nvSpPr>
        <p:spPr>
          <a:xfrm>
            <a:off x="0" y="5301208"/>
            <a:ext cx="1728192" cy="923330"/>
          </a:xfrm>
          <a:prstGeom prst="rect">
            <a:avLst/>
          </a:prstGeom>
          <a:noFill/>
        </p:spPr>
        <p:txBody>
          <a:bodyPr wrap="square" rtlCol="0">
            <a:spAutoFit/>
          </a:bodyPr>
          <a:lstStyle/>
          <a:p>
            <a:r>
              <a:rPr lang="fr-FR" b="1" dirty="0"/>
              <a:t>L’enseignement Français à l’étranger</a:t>
            </a:r>
          </a:p>
        </p:txBody>
      </p:sp>
      <p:sp>
        <p:nvSpPr>
          <p:cNvPr id="2" name="ZoneTexte 1"/>
          <p:cNvSpPr txBox="1"/>
          <p:nvPr/>
        </p:nvSpPr>
        <p:spPr>
          <a:xfrm>
            <a:off x="3923928" y="1764099"/>
            <a:ext cx="5040560" cy="4401205"/>
          </a:xfrm>
          <a:prstGeom prst="rect">
            <a:avLst/>
          </a:prstGeom>
          <a:noFill/>
        </p:spPr>
        <p:txBody>
          <a:bodyPr wrap="square" rtlCol="0">
            <a:spAutoFit/>
          </a:bodyPr>
          <a:lstStyle/>
          <a:p>
            <a:r>
              <a:rPr lang="fr-FR" sz="2800" b="1" dirty="0"/>
              <a:t>Alléger les charges pesant sur l’AEFE </a:t>
            </a:r>
          </a:p>
          <a:p>
            <a:endParaRPr lang="fr-FR" sz="2800" b="1" dirty="0"/>
          </a:p>
          <a:p>
            <a:pPr marL="457200" indent="-457200">
              <a:buFont typeface="Wingdings" charset="2"/>
              <a:buChar char="q"/>
            </a:pPr>
            <a:r>
              <a:rPr lang="fr-FR" sz="2800" dirty="0"/>
              <a:t>Prise en charge des pensions civiles par le MEN</a:t>
            </a:r>
          </a:p>
          <a:p>
            <a:endParaRPr lang="fr-FR" sz="2800" dirty="0"/>
          </a:p>
          <a:p>
            <a:pPr marL="457200" indent="-457200">
              <a:buFont typeface="Wingdings" charset="2"/>
              <a:buChar char="q"/>
            </a:pPr>
            <a:r>
              <a:rPr lang="fr-FR" sz="2800" dirty="0"/>
              <a:t>Compensation du coût de l’immobilier des EGD propriété de l’État</a:t>
            </a:r>
          </a:p>
          <a:p>
            <a:pPr marL="457200" indent="-457200">
              <a:buFont typeface="Wingdings" charset="2"/>
              <a:buChar char="q"/>
            </a:pPr>
            <a:endParaRPr lang="fr-FR" sz="2800" b="1" dirty="0"/>
          </a:p>
        </p:txBody>
      </p:sp>
    </p:spTree>
    <p:extLst>
      <p:ext uri="{BB962C8B-B14F-4D97-AF65-F5344CB8AC3E}">
        <p14:creationId xmlns:p14="http://schemas.microsoft.com/office/powerpoint/2010/main" val="1427002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5" name="Picture 391" descr="C:\Users\Tom\AppData\Local\Microsoft\Windows\Temporary Internet Files\Content.IE5\CVCJG8ZL\MPj04393930000[1].jpg"/>
          <p:cNvPicPr>
            <a:picLocks noChangeAspect="1" noChangeArrowheads="1"/>
          </p:cNvPicPr>
          <p:nvPr/>
        </p:nvPicPr>
        <p:blipFill>
          <a:blip r:embed="rId3" cstate="print"/>
          <a:srcRect/>
          <a:stretch>
            <a:fillRect/>
          </a:stretch>
        </p:blipFill>
        <p:spPr bwMode="auto">
          <a:xfrm>
            <a:off x="-1476672" y="0"/>
            <a:ext cx="5220072" cy="6858000"/>
          </a:xfrm>
          <a:prstGeom prst="rect">
            <a:avLst/>
          </a:prstGeom>
          <a:noFill/>
        </p:spPr>
      </p:pic>
      <p:sp>
        <p:nvSpPr>
          <p:cNvPr id="2" name="Titre 1"/>
          <p:cNvSpPr>
            <a:spLocks noGrp="1"/>
          </p:cNvSpPr>
          <p:nvPr>
            <p:ph type="ctrTitle"/>
          </p:nvPr>
        </p:nvSpPr>
        <p:spPr>
          <a:xfrm>
            <a:off x="2555776" y="188640"/>
            <a:ext cx="6588224" cy="1470025"/>
          </a:xfrm>
        </p:spPr>
        <p:txBody>
          <a:bodyPr>
            <a:normAutofit/>
          </a:bodyPr>
          <a:lstStyle/>
          <a:p>
            <a:r>
              <a:rPr lang="fr-FR" b="1" dirty="0"/>
              <a:t>Scolarisation à l’étranger</a:t>
            </a:r>
            <a:br>
              <a:rPr lang="fr-FR" b="1" dirty="0"/>
            </a:br>
            <a:endParaRPr lang="fr-FR" b="1" dirty="0"/>
          </a:p>
        </p:txBody>
      </p:sp>
      <p:sp>
        <p:nvSpPr>
          <p:cNvPr id="5" name="Sous-titre 2"/>
          <p:cNvSpPr txBox="1">
            <a:spLocks/>
          </p:cNvSpPr>
          <p:nvPr/>
        </p:nvSpPr>
        <p:spPr>
          <a:xfrm>
            <a:off x="3779912" y="1556792"/>
            <a:ext cx="4997152" cy="446449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fr-FR" sz="3600" b="1" dirty="0"/>
              <a:t>Enseignement dans un établissement local</a:t>
            </a:r>
          </a:p>
          <a:p>
            <a:pPr algn="l"/>
            <a:endParaRPr lang="fr-FR" b="1" dirty="0"/>
          </a:p>
          <a:p>
            <a:pPr algn="l"/>
            <a:endParaRPr lang="fr-FR" b="1" dirty="0"/>
          </a:p>
          <a:p>
            <a:r>
              <a:rPr lang="fr-FR" sz="2800" b="1" dirty="0"/>
              <a:t>Possibilité FLAM</a:t>
            </a:r>
          </a:p>
          <a:p>
            <a:r>
              <a:rPr lang="fr-FR" sz="2800" b="1" dirty="0"/>
              <a:t> ou scolarité complémentaire internationale CNED</a:t>
            </a:r>
          </a:p>
        </p:txBody>
      </p:sp>
      <p:pic>
        <p:nvPicPr>
          <p:cNvPr id="7" name="Picture 391" descr="C:\Users\Tom\AppData\Local\Microsoft\Windows\Temporary Internet Files\Content.IE5\CVCJG8ZL\MPj04393930000[1].jpg"/>
          <p:cNvPicPr>
            <a:picLocks noChangeAspect="1" noChangeArrowheads="1"/>
          </p:cNvPicPr>
          <p:nvPr/>
        </p:nvPicPr>
        <p:blipFill>
          <a:blip r:embed="rId3" cstate="print"/>
          <a:srcRect/>
          <a:stretch>
            <a:fillRect/>
          </a:stretch>
        </p:blipFill>
        <p:spPr bwMode="auto">
          <a:xfrm>
            <a:off x="-2412776" y="152400"/>
            <a:ext cx="5220072" cy="6858000"/>
          </a:xfrm>
          <a:prstGeom prst="rect">
            <a:avLst/>
          </a:prstGeom>
          <a:noFill/>
        </p:spPr>
      </p:pic>
    </p:spTree>
    <p:extLst>
      <p:ext uri="{BB962C8B-B14F-4D97-AF65-F5344CB8AC3E}">
        <p14:creationId xmlns:p14="http://schemas.microsoft.com/office/powerpoint/2010/main" val="41902906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5" name="Picture 391" descr="C:\Users\Tom\AppData\Local\Microsoft\Windows\Temporary Internet Files\Content.IE5\CVCJG8ZL\MPj04393930000[1].jpg"/>
          <p:cNvPicPr>
            <a:picLocks noChangeAspect="1" noChangeArrowheads="1"/>
          </p:cNvPicPr>
          <p:nvPr/>
        </p:nvPicPr>
        <p:blipFill>
          <a:blip r:embed="rId3" cstate="print"/>
          <a:srcRect/>
          <a:stretch>
            <a:fillRect/>
          </a:stretch>
        </p:blipFill>
        <p:spPr bwMode="auto">
          <a:xfrm>
            <a:off x="-1476672" y="-603448"/>
            <a:ext cx="5220072" cy="6858000"/>
          </a:xfrm>
          <a:prstGeom prst="rect">
            <a:avLst/>
          </a:prstGeom>
          <a:noFill/>
        </p:spPr>
      </p:pic>
      <p:sp>
        <p:nvSpPr>
          <p:cNvPr id="7" name="Rectangle 6"/>
          <p:cNvSpPr/>
          <p:nvPr/>
        </p:nvSpPr>
        <p:spPr>
          <a:xfrm>
            <a:off x="4499992" y="404664"/>
            <a:ext cx="3816424" cy="1200329"/>
          </a:xfrm>
          <a:prstGeom prst="rect">
            <a:avLst/>
          </a:prstGeom>
        </p:spPr>
        <p:txBody>
          <a:bodyPr wrap="square">
            <a:spAutoFit/>
          </a:bodyPr>
          <a:lstStyle/>
          <a:p>
            <a:pPr algn="ctr"/>
            <a:r>
              <a:rPr lang="fr-FR" sz="3600" b="1" dirty="0"/>
              <a:t>Nos/Vos propositions</a:t>
            </a:r>
          </a:p>
        </p:txBody>
      </p:sp>
      <p:sp>
        <p:nvSpPr>
          <p:cNvPr id="8" name="ZoneTexte 7"/>
          <p:cNvSpPr txBox="1"/>
          <p:nvPr/>
        </p:nvSpPr>
        <p:spPr>
          <a:xfrm>
            <a:off x="0" y="5301208"/>
            <a:ext cx="1728192" cy="923330"/>
          </a:xfrm>
          <a:prstGeom prst="rect">
            <a:avLst/>
          </a:prstGeom>
          <a:noFill/>
        </p:spPr>
        <p:txBody>
          <a:bodyPr wrap="square" rtlCol="0">
            <a:spAutoFit/>
          </a:bodyPr>
          <a:lstStyle/>
          <a:p>
            <a:r>
              <a:rPr lang="fr-FR" b="1" dirty="0"/>
              <a:t>L’enseignement Français à l’étranger</a:t>
            </a:r>
          </a:p>
        </p:txBody>
      </p:sp>
      <p:sp>
        <p:nvSpPr>
          <p:cNvPr id="2" name="ZoneTexte 1"/>
          <p:cNvSpPr txBox="1"/>
          <p:nvPr/>
        </p:nvSpPr>
        <p:spPr>
          <a:xfrm>
            <a:off x="3923928" y="1474906"/>
            <a:ext cx="5040560" cy="3970318"/>
          </a:xfrm>
          <a:prstGeom prst="rect">
            <a:avLst/>
          </a:prstGeom>
          <a:noFill/>
        </p:spPr>
        <p:txBody>
          <a:bodyPr wrap="square" rtlCol="0">
            <a:spAutoFit/>
          </a:bodyPr>
          <a:lstStyle/>
          <a:p>
            <a:endParaRPr lang="fr-FR" sz="2800" b="1" dirty="0"/>
          </a:p>
          <a:p>
            <a:pPr marL="457200" indent="-457200">
              <a:buFont typeface="Wingdings" charset="2"/>
              <a:buChar char="q"/>
            </a:pPr>
            <a:r>
              <a:rPr lang="fr-FR" sz="2800" b="1" dirty="0"/>
              <a:t>Faire évoluer la dotation de l’État en fonction des effectifs</a:t>
            </a:r>
          </a:p>
          <a:p>
            <a:pPr marL="457200" indent="-457200">
              <a:buFont typeface="Wingdings" charset="2"/>
              <a:buChar char="q"/>
            </a:pPr>
            <a:endParaRPr lang="fr-FR" sz="2800" b="1" dirty="0"/>
          </a:p>
          <a:p>
            <a:pPr marL="457200" indent="-457200">
              <a:buFont typeface="Wingdings" charset="2"/>
              <a:buChar char="q"/>
            </a:pPr>
            <a:r>
              <a:rPr lang="fr-FR" sz="2800" b="1" dirty="0"/>
              <a:t>Trouver un modus vivendi avec le MEN sur le détachement des personnels titulaires </a:t>
            </a:r>
          </a:p>
        </p:txBody>
      </p:sp>
    </p:spTree>
    <p:extLst>
      <p:ext uri="{BB962C8B-B14F-4D97-AF65-F5344CB8AC3E}">
        <p14:creationId xmlns:p14="http://schemas.microsoft.com/office/powerpoint/2010/main" val="12096301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5" name="Picture 391" descr="C:\Users\Tom\AppData\Local\Microsoft\Windows\Temporary Internet Files\Content.IE5\CVCJG8ZL\MPj04393930000[1].jpg"/>
          <p:cNvPicPr>
            <a:picLocks noChangeAspect="1" noChangeArrowheads="1"/>
          </p:cNvPicPr>
          <p:nvPr/>
        </p:nvPicPr>
        <p:blipFill>
          <a:blip r:embed="rId3" cstate="print"/>
          <a:srcRect/>
          <a:stretch>
            <a:fillRect/>
          </a:stretch>
        </p:blipFill>
        <p:spPr bwMode="auto">
          <a:xfrm>
            <a:off x="-1476672" y="-603448"/>
            <a:ext cx="5220072" cy="6858000"/>
          </a:xfrm>
          <a:prstGeom prst="rect">
            <a:avLst/>
          </a:prstGeom>
          <a:noFill/>
        </p:spPr>
      </p:pic>
      <p:sp>
        <p:nvSpPr>
          <p:cNvPr id="7" name="Rectangle 6"/>
          <p:cNvSpPr/>
          <p:nvPr/>
        </p:nvSpPr>
        <p:spPr>
          <a:xfrm>
            <a:off x="4499992" y="404664"/>
            <a:ext cx="3816424" cy="1200329"/>
          </a:xfrm>
          <a:prstGeom prst="rect">
            <a:avLst/>
          </a:prstGeom>
        </p:spPr>
        <p:txBody>
          <a:bodyPr wrap="square">
            <a:spAutoFit/>
          </a:bodyPr>
          <a:lstStyle/>
          <a:p>
            <a:pPr algn="ctr"/>
            <a:r>
              <a:rPr lang="fr-FR" sz="3600" b="1" dirty="0"/>
              <a:t>Nos/Vos propositions</a:t>
            </a:r>
          </a:p>
        </p:txBody>
      </p:sp>
      <p:sp>
        <p:nvSpPr>
          <p:cNvPr id="8" name="ZoneTexte 7"/>
          <p:cNvSpPr txBox="1"/>
          <p:nvPr/>
        </p:nvSpPr>
        <p:spPr>
          <a:xfrm>
            <a:off x="0" y="5301208"/>
            <a:ext cx="1728192" cy="923330"/>
          </a:xfrm>
          <a:prstGeom prst="rect">
            <a:avLst/>
          </a:prstGeom>
          <a:noFill/>
        </p:spPr>
        <p:txBody>
          <a:bodyPr wrap="square" rtlCol="0">
            <a:spAutoFit/>
          </a:bodyPr>
          <a:lstStyle/>
          <a:p>
            <a:r>
              <a:rPr lang="fr-FR" b="1" dirty="0"/>
              <a:t>L’enseignement Français à l’étranger</a:t>
            </a:r>
          </a:p>
        </p:txBody>
      </p:sp>
      <p:sp>
        <p:nvSpPr>
          <p:cNvPr id="2" name="ZoneTexte 1"/>
          <p:cNvSpPr txBox="1"/>
          <p:nvPr/>
        </p:nvSpPr>
        <p:spPr>
          <a:xfrm>
            <a:off x="3923928" y="1474906"/>
            <a:ext cx="5040560" cy="3416320"/>
          </a:xfrm>
          <a:prstGeom prst="rect">
            <a:avLst/>
          </a:prstGeom>
          <a:noFill/>
        </p:spPr>
        <p:txBody>
          <a:bodyPr wrap="square" rtlCol="0">
            <a:spAutoFit/>
          </a:bodyPr>
          <a:lstStyle/>
          <a:p>
            <a:endParaRPr lang="fr-FR" sz="2800" b="1" dirty="0"/>
          </a:p>
          <a:p>
            <a:pPr marL="457200" indent="-457200">
              <a:buFont typeface="Wingdings" charset="2"/>
              <a:buChar char="q"/>
            </a:pPr>
            <a:r>
              <a:rPr lang="fr-FR" sz="2800" b="1" dirty="0"/>
              <a:t>Développer la formation initiale et continue des personnels recrutés localement</a:t>
            </a:r>
          </a:p>
          <a:p>
            <a:pPr lvl="1"/>
            <a:r>
              <a:rPr lang="fr-FR" sz="2400" dirty="0"/>
              <a:t>Et réserver le DU aux candidats résidant à l’étranger </a:t>
            </a:r>
          </a:p>
          <a:p>
            <a:endParaRPr lang="fr-FR" sz="2800" b="1" dirty="0"/>
          </a:p>
        </p:txBody>
      </p:sp>
    </p:spTree>
    <p:extLst>
      <p:ext uri="{BB962C8B-B14F-4D97-AF65-F5344CB8AC3E}">
        <p14:creationId xmlns:p14="http://schemas.microsoft.com/office/powerpoint/2010/main" val="40345554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5" name="Picture 391" descr="C:\Users\Tom\AppData\Local\Microsoft\Windows\Temporary Internet Files\Content.IE5\CVCJG8ZL\MPj04393930000[1].jpg"/>
          <p:cNvPicPr>
            <a:picLocks noChangeAspect="1" noChangeArrowheads="1"/>
          </p:cNvPicPr>
          <p:nvPr/>
        </p:nvPicPr>
        <p:blipFill>
          <a:blip r:embed="rId3" cstate="print"/>
          <a:srcRect/>
          <a:stretch>
            <a:fillRect/>
          </a:stretch>
        </p:blipFill>
        <p:spPr bwMode="auto">
          <a:xfrm>
            <a:off x="-1476672" y="-603448"/>
            <a:ext cx="5220072" cy="6858000"/>
          </a:xfrm>
          <a:prstGeom prst="rect">
            <a:avLst/>
          </a:prstGeom>
          <a:noFill/>
        </p:spPr>
      </p:pic>
      <p:sp>
        <p:nvSpPr>
          <p:cNvPr id="7" name="Rectangle 6"/>
          <p:cNvSpPr/>
          <p:nvPr/>
        </p:nvSpPr>
        <p:spPr>
          <a:xfrm>
            <a:off x="4499992" y="404664"/>
            <a:ext cx="3816424" cy="1200329"/>
          </a:xfrm>
          <a:prstGeom prst="rect">
            <a:avLst/>
          </a:prstGeom>
        </p:spPr>
        <p:txBody>
          <a:bodyPr wrap="square">
            <a:spAutoFit/>
          </a:bodyPr>
          <a:lstStyle/>
          <a:p>
            <a:pPr algn="ctr"/>
            <a:r>
              <a:rPr lang="fr-FR" sz="3600" b="1" dirty="0"/>
              <a:t>Nos/Vos propositions</a:t>
            </a:r>
          </a:p>
        </p:txBody>
      </p:sp>
      <p:sp>
        <p:nvSpPr>
          <p:cNvPr id="8" name="ZoneTexte 7"/>
          <p:cNvSpPr txBox="1"/>
          <p:nvPr/>
        </p:nvSpPr>
        <p:spPr>
          <a:xfrm>
            <a:off x="0" y="5301208"/>
            <a:ext cx="1728192" cy="923330"/>
          </a:xfrm>
          <a:prstGeom prst="rect">
            <a:avLst/>
          </a:prstGeom>
          <a:noFill/>
        </p:spPr>
        <p:txBody>
          <a:bodyPr wrap="square" rtlCol="0">
            <a:spAutoFit/>
          </a:bodyPr>
          <a:lstStyle/>
          <a:p>
            <a:r>
              <a:rPr lang="fr-FR" b="1" dirty="0"/>
              <a:t>L’enseignement Français à l’étranger</a:t>
            </a:r>
          </a:p>
        </p:txBody>
      </p:sp>
      <p:sp>
        <p:nvSpPr>
          <p:cNvPr id="2" name="ZoneTexte 1"/>
          <p:cNvSpPr txBox="1"/>
          <p:nvPr/>
        </p:nvSpPr>
        <p:spPr>
          <a:xfrm>
            <a:off x="3923928" y="1772816"/>
            <a:ext cx="5040560" cy="3970318"/>
          </a:xfrm>
          <a:prstGeom prst="rect">
            <a:avLst/>
          </a:prstGeom>
          <a:noFill/>
        </p:spPr>
        <p:txBody>
          <a:bodyPr wrap="square" rtlCol="0">
            <a:spAutoFit/>
          </a:bodyPr>
          <a:lstStyle/>
          <a:p>
            <a:pPr marL="457200" indent="-457200">
              <a:buFont typeface="Arial"/>
              <a:buChar char="•"/>
            </a:pPr>
            <a:r>
              <a:rPr lang="fr-FR" sz="2800" b="1" dirty="0"/>
              <a:t>Garantir dans les accords de partenariat le respect du service public et des valeurs de notre enseignement</a:t>
            </a:r>
          </a:p>
          <a:p>
            <a:pPr marL="457200" indent="-457200">
              <a:buFont typeface="Arial"/>
              <a:buChar char="•"/>
            </a:pPr>
            <a:endParaRPr lang="fr-FR" sz="2800" b="1" dirty="0"/>
          </a:p>
          <a:p>
            <a:pPr marL="457200" indent="-457200">
              <a:buFont typeface="Arial"/>
              <a:buChar char="•"/>
            </a:pPr>
            <a:r>
              <a:rPr lang="fr-FR" sz="2800" b="1" dirty="0"/>
              <a:t>Les conditions de reprise de l’établissement en cas de défaut des investisseurs privés</a:t>
            </a:r>
          </a:p>
        </p:txBody>
      </p:sp>
    </p:spTree>
    <p:extLst>
      <p:ext uri="{BB962C8B-B14F-4D97-AF65-F5344CB8AC3E}">
        <p14:creationId xmlns:p14="http://schemas.microsoft.com/office/powerpoint/2010/main" val="40759013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Bourses scolaires</a:t>
            </a:r>
          </a:p>
        </p:txBody>
      </p:sp>
      <p:sp>
        <p:nvSpPr>
          <p:cNvPr id="3" name="Espace réservé du contenu 2"/>
          <p:cNvSpPr>
            <a:spLocks noGrp="1"/>
          </p:cNvSpPr>
          <p:nvPr>
            <p:ph idx="1"/>
          </p:nvPr>
        </p:nvSpPr>
        <p:spPr/>
        <p:txBody>
          <a:bodyPr/>
          <a:lstStyle/>
          <a:p>
            <a:r>
              <a:rPr lang="fr-FR" b="1" dirty="0"/>
              <a:t>Bilan définitif 2017 du rythme sud </a:t>
            </a:r>
            <a:endParaRPr lang="fr-FR" dirty="0"/>
          </a:p>
          <a:p>
            <a:r>
              <a:rPr lang="fr-FR" b="1" dirty="0"/>
              <a:t>et quasi-définitif 2017/2018 du rythme nord  </a:t>
            </a:r>
            <a:endParaRPr lang="fr-FR" dirty="0"/>
          </a:p>
          <a:p>
            <a:pPr marL="0" indent="0">
              <a:buNone/>
            </a:pPr>
            <a:r>
              <a:rPr lang="fr-FR" dirty="0"/>
              <a:t> </a:t>
            </a:r>
          </a:p>
          <a:p>
            <a:r>
              <a:rPr lang="fr-FR" dirty="0"/>
              <a:t>Nombre de boursiers : 25 367 (20,85% des élèves Français)  </a:t>
            </a:r>
          </a:p>
          <a:p>
            <a:r>
              <a:rPr lang="fr-FR" dirty="0"/>
              <a:t>Montant des attributions : 105 M€ (+1,4%)</a:t>
            </a:r>
          </a:p>
          <a:p>
            <a:endParaRPr lang="fr-FR" dirty="0"/>
          </a:p>
        </p:txBody>
      </p:sp>
    </p:spTree>
    <p:extLst>
      <p:ext uri="{BB962C8B-B14F-4D97-AF65-F5344CB8AC3E}">
        <p14:creationId xmlns:p14="http://schemas.microsoft.com/office/powerpoint/2010/main" val="42063735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Bourses scolaires</a:t>
            </a:r>
          </a:p>
        </p:txBody>
      </p:sp>
      <p:sp>
        <p:nvSpPr>
          <p:cNvPr id="3" name="Espace réservé du contenu 2"/>
          <p:cNvSpPr>
            <a:spLocks noGrp="1"/>
          </p:cNvSpPr>
          <p:nvPr>
            <p:ph idx="1"/>
          </p:nvPr>
        </p:nvSpPr>
        <p:spPr/>
        <p:txBody>
          <a:bodyPr>
            <a:normAutofit/>
          </a:bodyPr>
          <a:lstStyle/>
          <a:p>
            <a:pPr marL="0" indent="0" algn="ctr">
              <a:buNone/>
            </a:pPr>
            <a:r>
              <a:rPr lang="fr-FR" b="1" dirty="0"/>
              <a:t>Campagne en cours</a:t>
            </a:r>
            <a:endParaRPr lang="fr-FR" dirty="0"/>
          </a:p>
          <a:p>
            <a:pPr marL="0" indent="0" algn="ctr">
              <a:buNone/>
            </a:pPr>
            <a:r>
              <a:rPr lang="fr-FR" b="1" dirty="0"/>
              <a:t>2ème CNB 2018 rythme sud et 1ère CNB  2018/2019 rythme nord </a:t>
            </a:r>
            <a:endParaRPr lang="fr-FR" dirty="0"/>
          </a:p>
          <a:p>
            <a:pPr marL="0" indent="0" algn="ctr">
              <a:buNone/>
            </a:pPr>
            <a:r>
              <a:rPr lang="fr-FR" b="1" dirty="0"/>
              <a:t> </a:t>
            </a:r>
            <a:endParaRPr lang="fr-FR" dirty="0"/>
          </a:p>
          <a:p>
            <a:pPr marL="0" indent="0" algn="ctr">
              <a:buNone/>
            </a:pPr>
            <a:r>
              <a:rPr lang="fr-FR" dirty="0"/>
              <a:t>Dotation initiale exercice 2018 : 110 M€  (comme en 2017)  </a:t>
            </a:r>
          </a:p>
          <a:p>
            <a:pPr marL="0" indent="0" algn="ctr">
              <a:buNone/>
            </a:pPr>
            <a:r>
              <a:rPr lang="fr-FR" dirty="0"/>
              <a:t>Subvention de l’État : 106,7 M€</a:t>
            </a:r>
          </a:p>
          <a:p>
            <a:r>
              <a:rPr lang="fr-FR" dirty="0"/>
              <a:t> </a:t>
            </a:r>
          </a:p>
          <a:p>
            <a:endParaRPr lang="fr-FR" dirty="0"/>
          </a:p>
        </p:txBody>
      </p:sp>
    </p:spTree>
    <p:extLst>
      <p:ext uri="{BB962C8B-B14F-4D97-AF65-F5344CB8AC3E}">
        <p14:creationId xmlns:p14="http://schemas.microsoft.com/office/powerpoint/2010/main" val="16175430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Bourses scolaires</a:t>
            </a:r>
          </a:p>
        </p:txBody>
      </p:sp>
      <p:sp>
        <p:nvSpPr>
          <p:cNvPr id="3" name="Espace réservé du contenu 2"/>
          <p:cNvSpPr>
            <a:spLocks noGrp="1"/>
          </p:cNvSpPr>
          <p:nvPr>
            <p:ph idx="1"/>
          </p:nvPr>
        </p:nvSpPr>
        <p:spPr>
          <a:xfrm>
            <a:off x="457200" y="1600200"/>
            <a:ext cx="8229600" cy="4853136"/>
          </a:xfrm>
        </p:spPr>
        <p:txBody>
          <a:bodyPr>
            <a:normAutofit/>
          </a:bodyPr>
          <a:lstStyle/>
          <a:p>
            <a:pPr marL="0" indent="0" algn="ctr">
              <a:buNone/>
            </a:pPr>
            <a:r>
              <a:rPr lang="fr-FR" b="1" dirty="0"/>
              <a:t>2ème CNB 2018 rythme sud</a:t>
            </a:r>
          </a:p>
          <a:p>
            <a:pPr marL="0" indent="0" algn="ctr">
              <a:buNone/>
            </a:pPr>
            <a:endParaRPr lang="fr-FR" sz="1400" dirty="0"/>
          </a:p>
          <a:p>
            <a:pPr marL="0" indent="0">
              <a:buNone/>
            </a:pPr>
            <a:r>
              <a:rPr lang="fr-FR" sz="2600" dirty="0"/>
              <a:t>Enveloppe de référence 10,65M€ (9,45 M€ en 2017)</a:t>
            </a:r>
          </a:p>
          <a:p>
            <a:pPr marL="0" indent="0">
              <a:buNone/>
            </a:pPr>
            <a:r>
              <a:rPr lang="fr-FR" sz="2600" dirty="0"/>
              <a:t>Besoins exprimés à l’issue de l’instruction des dossiers : 10,31M€ (8,96 M€ en 2017). </a:t>
            </a:r>
          </a:p>
          <a:p>
            <a:pPr marL="0" indent="0">
              <a:buNone/>
            </a:pPr>
            <a:r>
              <a:rPr lang="fr-FR" sz="2600" dirty="0"/>
              <a:t>Enveloppe limitative : 10,42 M€ (8,9 M€ en 2017). </a:t>
            </a:r>
          </a:p>
          <a:p>
            <a:pPr marL="0" indent="0">
              <a:buNone/>
            </a:pPr>
            <a:endParaRPr lang="fr-FR" sz="2600" dirty="0"/>
          </a:p>
          <a:p>
            <a:pPr marL="0" indent="0">
              <a:buNone/>
            </a:pPr>
            <a:r>
              <a:rPr lang="fr-FR" sz="2600" dirty="0"/>
              <a:t>1 709 boursiers (+5%) pour un montant de 10,35M€ (+18,4%) </a:t>
            </a:r>
          </a:p>
          <a:p>
            <a:r>
              <a:rPr lang="fr-FR" sz="2600" u="sng" dirty="0"/>
              <a:t>Coût moyen boursier </a:t>
            </a:r>
            <a:r>
              <a:rPr lang="fr-FR" sz="2600" dirty="0"/>
              <a:t>: 6 058€ (5 374 € en 2017</a:t>
            </a:r>
            <a:r>
              <a:rPr lang="fr-FR" dirty="0"/>
              <a:t>) </a:t>
            </a:r>
          </a:p>
        </p:txBody>
      </p:sp>
    </p:spTree>
    <p:extLst>
      <p:ext uri="{BB962C8B-B14F-4D97-AF65-F5344CB8AC3E}">
        <p14:creationId xmlns:p14="http://schemas.microsoft.com/office/powerpoint/2010/main" val="4183499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Bourses scolaires</a:t>
            </a:r>
          </a:p>
        </p:txBody>
      </p:sp>
      <p:sp>
        <p:nvSpPr>
          <p:cNvPr id="3" name="Espace réservé du contenu 2"/>
          <p:cNvSpPr>
            <a:spLocks noGrp="1"/>
          </p:cNvSpPr>
          <p:nvPr>
            <p:ph idx="1"/>
          </p:nvPr>
        </p:nvSpPr>
        <p:spPr/>
        <p:txBody>
          <a:bodyPr>
            <a:normAutofit fontScale="92500" lnSpcReduction="10000"/>
          </a:bodyPr>
          <a:lstStyle/>
          <a:p>
            <a:pPr marL="0" indent="0" algn="ctr">
              <a:buNone/>
            </a:pPr>
            <a:r>
              <a:rPr lang="fr-FR" b="1" dirty="0"/>
              <a:t>1ère CNB  2018/2019 rythme nord</a:t>
            </a:r>
            <a:endParaRPr lang="fr-FR" dirty="0"/>
          </a:p>
          <a:p>
            <a:pPr marL="0" indent="0">
              <a:buNone/>
            </a:pPr>
            <a:r>
              <a:rPr lang="fr-FR" b="1" dirty="0"/>
              <a:t> </a:t>
            </a:r>
            <a:endParaRPr lang="fr-FR" dirty="0"/>
          </a:p>
          <a:p>
            <a:pPr marL="0" indent="0">
              <a:buNone/>
            </a:pPr>
            <a:r>
              <a:rPr lang="fr-FR" sz="3000" dirty="0"/>
              <a:t>Enveloppe de référence : 89,05M€	</a:t>
            </a:r>
          </a:p>
          <a:p>
            <a:pPr marL="0" indent="0">
              <a:buNone/>
            </a:pPr>
            <a:r>
              <a:rPr lang="fr-FR" sz="3000" dirty="0"/>
              <a:t>Besoins exprimés : 85,85 M€ </a:t>
            </a:r>
          </a:p>
          <a:p>
            <a:pPr marL="0" indent="0">
              <a:buNone/>
            </a:pPr>
            <a:r>
              <a:rPr lang="fr-FR" sz="3000" dirty="0"/>
              <a:t>Enveloppes limitatives : 87,38M€ soit 1,53M€ au-delà des besoins exprimés par les postes </a:t>
            </a:r>
          </a:p>
          <a:p>
            <a:r>
              <a:rPr lang="fr-FR" sz="3000" dirty="0"/>
              <a:t>20 403 boursiers  pour un montant de 83,19M€    Coût moyen boursier : 4 077€</a:t>
            </a:r>
          </a:p>
          <a:p>
            <a:r>
              <a:rPr lang="fr-FR" sz="3000" dirty="0"/>
              <a:t>1 686 dossiers ajournés et 2 626 rejetés. Les crédits non consommés seront  reportés en CCB2 </a:t>
            </a:r>
          </a:p>
        </p:txBody>
      </p:sp>
    </p:spTree>
    <p:extLst>
      <p:ext uri="{BB962C8B-B14F-4D97-AF65-F5344CB8AC3E}">
        <p14:creationId xmlns:p14="http://schemas.microsoft.com/office/powerpoint/2010/main" val="33683859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Bourses scolaires</a:t>
            </a:r>
          </a:p>
        </p:txBody>
      </p:sp>
      <p:sp>
        <p:nvSpPr>
          <p:cNvPr id="3" name="Espace réservé du contenu 2"/>
          <p:cNvSpPr>
            <a:spLocks noGrp="1"/>
          </p:cNvSpPr>
          <p:nvPr>
            <p:ph idx="1"/>
          </p:nvPr>
        </p:nvSpPr>
        <p:spPr/>
        <p:txBody>
          <a:bodyPr>
            <a:normAutofit/>
          </a:bodyPr>
          <a:lstStyle/>
          <a:p>
            <a:pPr marL="0" indent="0">
              <a:buNone/>
            </a:pPr>
            <a:r>
              <a:rPr lang="fr-FR" sz="2800" dirty="0"/>
              <a:t>Sur 24 715 demandes de bourses (élèves), 1 791 ont été ajournées par les CCB en première période contre 1 445 l’an dernier (1 686 ajournements ont été confirmés lors de la CNB) </a:t>
            </a:r>
          </a:p>
          <a:p>
            <a:pPr marL="0" indent="0">
              <a:buNone/>
            </a:pPr>
            <a:endParaRPr lang="fr-FR" sz="2800" dirty="0"/>
          </a:p>
          <a:p>
            <a:pPr marL="0" indent="0">
              <a:buNone/>
            </a:pPr>
            <a:r>
              <a:rPr lang="fr-FR" sz="2800" dirty="0"/>
              <a:t>Les membres du CCB sont encouragés à se mettre à la disposition des demandeurs pour les aider, si ceux-ci le souhaitent, à compléter leur dossier, ce que le poste peut signaler aux familles </a:t>
            </a:r>
            <a:endParaRPr lang="fr-FR" sz="3000" dirty="0"/>
          </a:p>
        </p:txBody>
      </p:sp>
    </p:spTree>
    <p:extLst>
      <p:ext uri="{BB962C8B-B14F-4D97-AF65-F5344CB8AC3E}">
        <p14:creationId xmlns:p14="http://schemas.microsoft.com/office/powerpoint/2010/main" val="40305889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Bourses scolaires</a:t>
            </a:r>
          </a:p>
        </p:txBody>
      </p:sp>
      <p:sp>
        <p:nvSpPr>
          <p:cNvPr id="3" name="Espace réservé du contenu 2"/>
          <p:cNvSpPr>
            <a:spLocks noGrp="1"/>
          </p:cNvSpPr>
          <p:nvPr>
            <p:ph idx="1"/>
          </p:nvPr>
        </p:nvSpPr>
        <p:spPr/>
        <p:txBody>
          <a:bodyPr>
            <a:normAutofit lnSpcReduction="10000"/>
          </a:bodyPr>
          <a:lstStyle/>
          <a:p>
            <a:pPr marL="0" indent="0">
              <a:lnSpc>
                <a:spcPct val="120000"/>
              </a:lnSpc>
              <a:buNone/>
            </a:pPr>
            <a:r>
              <a:rPr lang="fr-FR" sz="2800" dirty="0"/>
              <a:t>Chaque pondération doit être argumentée et </a:t>
            </a:r>
            <a:r>
              <a:rPr lang="fr-FR" sz="2800" b="1" dirty="0"/>
              <a:t>clairement justifiée</a:t>
            </a:r>
            <a:r>
              <a:rPr lang="fr-FR" sz="2800" dirty="0"/>
              <a:t> dans les commentaires </a:t>
            </a:r>
            <a:r>
              <a:rPr lang="fr-FR" sz="2800" dirty="0" err="1"/>
              <a:t>scola</a:t>
            </a:r>
            <a:r>
              <a:rPr lang="fr-FR" sz="2800" dirty="0"/>
              <a:t> du procès verbal de façon à expliquer et éclairer le dossier. </a:t>
            </a:r>
          </a:p>
          <a:p>
            <a:pPr marL="0" indent="0">
              <a:lnSpc>
                <a:spcPct val="120000"/>
              </a:lnSpc>
              <a:buNone/>
            </a:pPr>
            <a:endParaRPr lang="fr-FR" sz="2800" dirty="0"/>
          </a:p>
          <a:p>
            <a:pPr marL="0" indent="0">
              <a:lnSpc>
                <a:spcPct val="120000"/>
              </a:lnSpc>
              <a:buNone/>
            </a:pPr>
            <a:r>
              <a:rPr lang="fr-FR" sz="2800" dirty="0"/>
              <a:t>Une étude au cas par cas est indispensable car l’Agence resserre son attention sur les cas les plus difficiles. Un copié-collé identique pour chaque quotité proposée à la hausse, ou à la baisse, ne suffit pas et est rejetée par l’Agence </a:t>
            </a:r>
            <a:endParaRPr lang="fr-FR" sz="3000" dirty="0"/>
          </a:p>
        </p:txBody>
      </p:sp>
    </p:spTree>
    <p:extLst>
      <p:ext uri="{BB962C8B-B14F-4D97-AF65-F5344CB8AC3E}">
        <p14:creationId xmlns:p14="http://schemas.microsoft.com/office/powerpoint/2010/main" val="8015524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Bourses scolaires</a:t>
            </a:r>
          </a:p>
        </p:txBody>
      </p:sp>
      <p:sp>
        <p:nvSpPr>
          <p:cNvPr id="3" name="Espace réservé du contenu 2"/>
          <p:cNvSpPr>
            <a:spLocks noGrp="1"/>
          </p:cNvSpPr>
          <p:nvPr>
            <p:ph idx="1"/>
          </p:nvPr>
        </p:nvSpPr>
        <p:spPr/>
        <p:txBody>
          <a:bodyPr>
            <a:normAutofit/>
          </a:bodyPr>
          <a:lstStyle/>
          <a:p>
            <a:pPr marL="0" indent="0">
              <a:lnSpc>
                <a:spcPct val="110000"/>
              </a:lnSpc>
              <a:buNone/>
            </a:pPr>
            <a:r>
              <a:rPr lang="fr-FR" sz="2800" dirty="0"/>
              <a:t>Nous avons relancé l’Agence sur l’amélioration encore nécessaire de la communication entre le poste et les membres du CCB en phase d’instruction et de définition de l’enveloppe et insisté pour que la consultation des PV détaillés soit rendue possible à tous les membres du CCB.</a:t>
            </a:r>
          </a:p>
          <a:p>
            <a:pPr marL="0" indent="0">
              <a:lnSpc>
                <a:spcPct val="110000"/>
              </a:lnSpc>
              <a:buNone/>
            </a:pPr>
            <a:r>
              <a:rPr lang="fr-FR" sz="2800" dirty="0"/>
              <a:t>La liste des documents demandés </a:t>
            </a:r>
            <a:r>
              <a:rPr lang="fr-FR" sz="2800" dirty="0" err="1"/>
              <a:t>aus</a:t>
            </a:r>
            <a:r>
              <a:rPr lang="fr-FR" sz="2800" dirty="0"/>
              <a:t> familles par le poste doit être validée par le conseil consulaire.</a:t>
            </a:r>
          </a:p>
        </p:txBody>
      </p:sp>
    </p:spTree>
    <p:extLst>
      <p:ext uri="{BB962C8B-B14F-4D97-AF65-F5344CB8AC3E}">
        <p14:creationId xmlns:p14="http://schemas.microsoft.com/office/powerpoint/2010/main" val="566470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5" name="Picture 391" descr="C:\Users\Tom\AppData\Local\Microsoft\Windows\Temporary Internet Files\Content.IE5\CVCJG8ZL\MPj04393930000[1].jpg"/>
          <p:cNvPicPr>
            <a:picLocks noChangeAspect="1" noChangeArrowheads="1"/>
          </p:cNvPicPr>
          <p:nvPr/>
        </p:nvPicPr>
        <p:blipFill>
          <a:blip r:embed="rId2" cstate="print"/>
          <a:srcRect/>
          <a:stretch>
            <a:fillRect/>
          </a:stretch>
        </p:blipFill>
        <p:spPr bwMode="auto">
          <a:xfrm>
            <a:off x="-1476672" y="0"/>
            <a:ext cx="5220072" cy="6858000"/>
          </a:xfrm>
          <a:prstGeom prst="rect">
            <a:avLst/>
          </a:prstGeom>
          <a:noFill/>
        </p:spPr>
      </p:pic>
      <p:sp>
        <p:nvSpPr>
          <p:cNvPr id="2" name="Titre 1"/>
          <p:cNvSpPr>
            <a:spLocks noGrp="1"/>
          </p:cNvSpPr>
          <p:nvPr>
            <p:ph type="ctrTitle"/>
          </p:nvPr>
        </p:nvSpPr>
        <p:spPr>
          <a:xfrm>
            <a:off x="2555776" y="188640"/>
            <a:ext cx="6588224" cy="1470025"/>
          </a:xfrm>
        </p:spPr>
        <p:txBody>
          <a:bodyPr>
            <a:normAutofit/>
          </a:bodyPr>
          <a:lstStyle/>
          <a:p>
            <a:r>
              <a:rPr lang="fr-FR" b="1" dirty="0"/>
              <a:t>Scolarisation à l’étranger</a:t>
            </a:r>
            <a:br>
              <a:rPr lang="fr-FR" b="1" dirty="0"/>
            </a:br>
            <a:endParaRPr lang="fr-FR" b="1" dirty="0"/>
          </a:p>
        </p:txBody>
      </p:sp>
      <p:sp>
        <p:nvSpPr>
          <p:cNvPr id="5" name="Sous-titre 2"/>
          <p:cNvSpPr txBox="1">
            <a:spLocks/>
          </p:cNvSpPr>
          <p:nvPr/>
        </p:nvSpPr>
        <p:spPr>
          <a:xfrm>
            <a:off x="3779912" y="1556792"/>
            <a:ext cx="4997152" cy="446449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fr-FR" sz="3600" b="1" dirty="0"/>
              <a:t>Enseignement CNED</a:t>
            </a:r>
          </a:p>
          <a:p>
            <a:pPr algn="l"/>
            <a:endParaRPr lang="fr-FR" b="1" dirty="0"/>
          </a:p>
          <a:p>
            <a:pPr algn="l"/>
            <a:endParaRPr lang="fr-FR" b="1" dirty="0"/>
          </a:p>
          <a:p>
            <a:r>
              <a:rPr lang="fr-FR" sz="2800" b="1" dirty="0"/>
              <a:t>Formation  initiale pour les enfants isolés ou à besoins particuliers avec accord SCAC</a:t>
            </a:r>
          </a:p>
          <a:p>
            <a:r>
              <a:rPr lang="fr-FR" sz="2800" b="1" dirty="0"/>
              <a:t>Bourse couvrant droits d’inscription possible</a:t>
            </a:r>
          </a:p>
        </p:txBody>
      </p:sp>
      <p:pic>
        <p:nvPicPr>
          <p:cNvPr id="7" name="Picture 391" descr="C:\Users\Tom\AppData\Local\Microsoft\Windows\Temporary Internet Files\Content.IE5\CVCJG8ZL\MPj04393930000[1].jpg"/>
          <p:cNvPicPr>
            <a:picLocks noChangeAspect="1" noChangeArrowheads="1"/>
          </p:cNvPicPr>
          <p:nvPr/>
        </p:nvPicPr>
        <p:blipFill>
          <a:blip r:embed="rId2" cstate="print"/>
          <a:srcRect/>
          <a:stretch>
            <a:fillRect/>
          </a:stretch>
        </p:blipFill>
        <p:spPr bwMode="auto">
          <a:xfrm>
            <a:off x="-2412776" y="152400"/>
            <a:ext cx="5220072" cy="6858000"/>
          </a:xfrm>
          <a:prstGeom prst="rect">
            <a:avLst/>
          </a:prstGeom>
          <a:noFill/>
        </p:spPr>
      </p:pic>
    </p:spTree>
    <p:extLst>
      <p:ext uri="{BB962C8B-B14F-4D97-AF65-F5344CB8AC3E}">
        <p14:creationId xmlns:p14="http://schemas.microsoft.com/office/powerpoint/2010/main" val="41971146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Bourses scolaires</a:t>
            </a:r>
          </a:p>
        </p:txBody>
      </p:sp>
      <p:sp>
        <p:nvSpPr>
          <p:cNvPr id="3" name="Espace réservé du contenu 2"/>
          <p:cNvSpPr>
            <a:spLocks noGrp="1"/>
          </p:cNvSpPr>
          <p:nvPr>
            <p:ph idx="1"/>
          </p:nvPr>
        </p:nvSpPr>
        <p:spPr/>
        <p:txBody>
          <a:bodyPr>
            <a:normAutofit lnSpcReduction="10000"/>
          </a:bodyPr>
          <a:lstStyle/>
          <a:p>
            <a:pPr marL="0" indent="0">
              <a:lnSpc>
                <a:spcPct val="110000"/>
              </a:lnSpc>
              <a:buNone/>
            </a:pPr>
            <a:r>
              <a:rPr lang="fr-FR" sz="2800" b="1" dirty="0"/>
              <a:t>ASESH </a:t>
            </a:r>
            <a:r>
              <a:rPr lang="fr-FR" sz="2800" dirty="0"/>
              <a:t>(Accompagnant à la scolarité d’un élève en situation de handicap) </a:t>
            </a:r>
          </a:p>
          <a:p>
            <a:pPr marL="0" indent="0">
              <a:lnSpc>
                <a:spcPct val="110000"/>
              </a:lnSpc>
              <a:buNone/>
            </a:pPr>
            <a:r>
              <a:rPr lang="fr-FR" sz="2800" dirty="0"/>
              <a:t>300 000€ distinct du budget des bourses (DFAE)</a:t>
            </a:r>
          </a:p>
          <a:p>
            <a:pPr marL="0" indent="0">
              <a:lnSpc>
                <a:spcPct val="110000"/>
              </a:lnSpc>
              <a:buNone/>
            </a:pPr>
            <a:endParaRPr lang="fr-FR" sz="2800" dirty="0"/>
          </a:p>
          <a:p>
            <a:pPr marL="0" indent="0">
              <a:lnSpc>
                <a:spcPct val="110000"/>
              </a:lnSpc>
              <a:buNone/>
            </a:pPr>
            <a:r>
              <a:rPr lang="fr-FR" sz="2800" dirty="0"/>
              <a:t>Pour le rythme Sud (8 dossiers, 46 732€) </a:t>
            </a:r>
          </a:p>
          <a:p>
            <a:pPr marL="0" indent="0">
              <a:lnSpc>
                <a:spcPct val="110000"/>
              </a:lnSpc>
              <a:buNone/>
            </a:pPr>
            <a:r>
              <a:rPr lang="fr-FR" sz="2800"/>
              <a:t>Le montant de l’aide n’est arrêté qu’après la rentrée scolaire et son attribution conditionnée à la remise d’un dossier complet comprenant notamment l’avis préalable de la MDPH </a:t>
            </a:r>
            <a:endParaRPr lang="fr-FR" sz="3000" dirty="0"/>
          </a:p>
        </p:txBody>
      </p:sp>
    </p:spTree>
    <p:extLst>
      <p:ext uri="{BB962C8B-B14F-4D97-AF65-F5344CB8AC3E}">
        <p14:creationId xmlns:p14="http://schemas.microsoft.com/office/powerpoint/2010/main" val="964487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5" name="Picture 391" descr="C:\Users\Tom\AppData\Local\Microsoft\Windows\Temporary Internet Files\Content.IE5\CVCJG8ZL\MPj04393930000[1].jpg"/>
          <p:cNvPicPr>
            <a:picLocks noChangeAspect="1" noChangeArrowheads="1"/>
          </p:cNvPicPr>
          <p:nvPr/>
        </p:nvPicPr>
        <p:blipFill>
          <a:blip r:embed="rId2" cstate="print"/>
          <a:srcRect/>
          <a:stretch>
            <a:fillRect/>
          </a:stretch>
        </p:blipFill>
        <p:spPr bwMode="auto">
          <a:xfrm>
            <a:off x="-1476672" y="0"/>
            <a:ext cx="5220072" cy="6858000"/>
          </a:xfrm>
          <a:prstGeom prst="rect">
            <a:avLst/>
          </a:prstGeom>
          <a:noFill/>
        </p:spPr>
      </p:pic>
      <p:sp>
        <p:nvSpPr>
          <p:cNvPr id="3" name="Sous-titre 2"/>
          <p:cNvSpPr>
            <a:spLocks noGrp="1"/>
          </p:cNvSpPr>
          <p:nvPr>
            <p:ph type="subTitle" idx="1"/>
          </p:nvPr>
        </p:nvSpPr>
        <p:spPr>
          <a:xfrm>
            <a:off x="2743200" y="3645024"/>
            <a:ext cx="6221288" cy="936104"/>
          </a:xfrm>
        </p:spPr>
        <p:txBody>
          <a:bodyPr/>
          <a:lstStyle/>
          <a:p>
            <a:r>
              <a:rPr lang="fr-FR" b="1" dirty="0"/>
              <a:t>ETAT DES LIEUX ET PERSPECTIVES</a:t>
            </a:r>
          </a:p>
        </p:txBody>
      </p:sp>
      <p:sp>
        <p:nvSpPr>
          <p:cNvPr id="2" name="Titre 1"/>
          <p:cNvSpPr>
            <a:spLocks noGrp="1"/>
          </p:cNvSpPr>
          <p:nvPr>
            <p:ph type="ctrTitle"/>
          </p:nvPr>
        </p:nvSpPr>
        <p:spPr>
          <a:xfrm>
            <a:off x="795536" y="188640"/>
            <a:ext cx="8348464" cy="1470025"/>
          </a:xfrm>
        </p:spPr>
        <p:txBody>
          <a:bodyPr>
            <a:normAutofit fontScale="90000"/>
          </a:bodyPr>
          <a:lstStyle/>
          <a:p>
            <a:r>
              <a:rPr lang="fr-FR" b="1" dirty="0"/>
              <a:t>L’enseignement Français à l’étranger </a:t>
            </a:r>
            <a:br>
              <a:rPr lang="fr-FR" b="1" dirty="0"/>
            </a:br>
            <a:endParaRPr lang="fr-FR" b="1" dirty="0"/>
          </a:p>
        </p:txBody>
      </p:sp>
    </p:spTree>
    <p:extLst>
      <p:ext uri="{BB962C8B-B14F-4D97-AF65-F5344CB8AC3E}">
        <p14:creationId xmlns:p14="http://schemas.microsoft.com/office/powerpoint/2010/main" val="4280347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5" name="Picture 391" descr="C:\Users\Tom\AppData\Local\Microsoft\Windows\Temporary Internet Files\Content.IE5\CVCJG8ZL\MPj04393930000[1].jpg"/>
          <p:cNvPicPr>
            <a:picLocks noChangeAspect="1" noChangeArrowheads="1"/>
          </p:cNvPicPr>
          <p:nvPr/>
        </p:nvPicPr>
        <p:blipFill>
          <a:blip r:embed="rId2" cstate="print"/>
          <a:srcRect/>
          <a:stretch>
            <a:fillRect/>
          </a:stretch>
        </p:blipFill>
        <p:spPr bwMode="auto">
          <a:xfrm>
            <a:off x="-1476672" y="-603448"/>
            <a:ext cx="5220072" cy="6858000"/>
          </a:xfrm>
          <a:prstGeom prst="rect">
            <a:avLst/>
          </a:prstGeom>
          <a:noFill/>
        </p:spPr>
      </p:pic>
      <p:sp>
        <p:nvSpPr>
          <p:cNvPr id="3" name="Sous-titre 2"/>
          <p:cNvSpPr>
            <a:spLocks noGrp="1"/>
          </p:cNvSpPr>
          <p:nvPr>
            <p:ph type="subTitle" idx="1"/>
          </p:nvPr>
        </p:nvSpPr>
        <p:spPr>
          <a:xfrm>
            <a:off x="3707904" y="2492896"/>
            <a:ext cx="5248672" cy="792088"/>
          </a:xfrm>
        </p:spPr>
        <p:txBody>
          <a:bodyPr/>
          <a:lstStyle/>
          <a:p>
            <a:r>
              <a:rPr lang="fr-FR" b="1" dirty="0">
                <a:solidFill>
                  <a:schemeClr val="tx1"/>
                </a:solidFill>
              </a:rPr>
              <a:t>492 établissements </a:t>
            </a:r>
          </a:p>
        </p:txBody>
      </p:sp>
      <p:sp>
        <p:nvSpPr>
          <p:cNvPr id="2" name="Titre 1"/>
          <p:cNvSpPr>
            <a:spLocks noGrp="1"/>
          </p:cNvSpPr>
          <p:nvPr>
            <p:ph type="ctrTitle"/>
          </p:nvPr>
        </p:nvSpPr>
        <p:spPr>
          <a:xfrm>
            <a:off x="-14378" y="4293096"/>
            <a:ext cx="2858186" cy="1902073"/>
          </a:xfrm>
        </p:spPr>
        <p:txBody>
          <a:bodyPr>
            <a:normAutofit/>
          </a:bodyPr>
          <a:lstStyle/>
          <a:p>
            <a:r>
              <a:rPr lang="fr-FR" b="1" dirty="0"/>
              <a:t> </a:t>
            </a:r>
          </a:p>
        </p:txBody>
      </p:sp>
      <p:sp>
        <p:nvSpPr>
          <p:cNvPr id="4" name="ZoneTexte 3"/>
          <p:cNvSpPr txBox="1"/>
          <p:nvPr/>
        </p:nvSpPr>
        <p:spPr>
          <a:xfrm>
            <a:off x="5292080" y="3501008"/>
            <a:ext cx="1944216" cy="584776"/>
          </a:xfrm>
          <a:prstGeom prst="rect">
            <a:avLst/>
          </a:prstGeom>
          <a:noFill/>
        </p:spPr>
        <p:txBody>
          <a:bodyPr wrap="square" rtlCol="0">
            <a:spAutoFit/>
          </a:bodyPr>
          <a:lstStyle/>
          <a:p>
            <a:r>
              <a:rPr lang="fr-FR" sz="3200" b="1" dirty="0"/>
              <a:t>137 PAYS</a:t>
            </a:r>
          </a:p>
        </p:txBody>
      </p:sp>
      <p:sp>
        <p:nvSpPr>
          <p:cNvPr id="6" name="Rectangle 5"/>
          <p:cNvSpPr/>
          <p:nvPr/>
        </p:nvSpPr>
        <p:spPr>
          <a:xfrm>
            <a:off x="4788024" y="4509120"/>
            <a:ext cx="3240360" cy="1569660"/>
          </a:xfrm>
          <a:prstGeom prst="rect">
            <a:avLst/>
          </a:prstGeom>
        </p:spPr>
        <p:txBody>
          <a:bodyPr wrap="square">
            <a:spAutoFit/>
          </a:bodyPr>
          <a:lstStyle/>
          <a:p>
            <a:pPr algn="ctr"/>
            <a:r>
              <a:rPr lang="fr-FR" sz="3200" b="1" dirty="0"/>
              <a:t>350 000 élèves dont </a:t>
            </a:r>
          </a:p>
          <a:p>
            <a:pPr algn="ctr"/>
            <a:r>
              <a:rPr lang="fr-FR" sz="3200" b="1" dirty="0"/>
              <a:t>126 000 Français  </a:t>
            </a:r>
          </a:p>
        </p:txBody>
      </p:sp>
      <p:sp>
        <p:nvSpPr>
          <p:cNvPr id="9" name="Rectangle 8"/>
          <p:cNvSpPr/>
          <p:nvPr/>
        </p:nvSpPr>
        <p:spPr>
          <a:xfrm>
            <a:off x="-50805" y="4953942"/>
            <a:ext cx="1814493" cy="923330"/>
          </a:xfrm>
          <a:prstGeom prst="rect">
            <a:avLst/>
          </a:prstGeom>
        </p:spPr>
        <p:txBody>
          <a:bodyPr wrap="square">
            <a:spAutoFit/>
          </a:bodyPr>
          <a:lstStyle/>
          <a:p>
            <a:pPr algn="ctr"/>
            <a:r>
              <a:rPr lang="fr-FR" b="1" dirty="0"/>
              <a:t>L’enseignement Français à l’étranger </a:t>
            </a:r>
            <a:endParaRPr lang="fr-FR" dirty="0"/>
          </a:p>
        </p:txBody>
      </p:sp>
      <p:sp>
        <p:nvSpPr>
          <p:cNvPr id="8" name="Sous-titre 2"/>
          <p:cNvSpPr txBox="1">
            <a:spLocks/>
          </p:cNvSpPr>
          <p:nvPr/>
        </p:nvSpPr>
        <p:spPr>
          <a:xfrm>
            <a:off x="4283968" y="692696"/>
            <a:ext cx="3672408" cy="93610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fr-FR" b="1" dirty="0"/>
              <a:t>LE RÉSEAU </a:t>
            </a:r>
          </a:p>
        </p:txBody>
      </p:sp>
    </p:spTree>
    <p:extLst>
      <p:ext uri="{BB962C8B-B14F-4D97-AF65-F5344CB8AC3E}">
        <p14:creationId xmlns:p14="http://schemas.microsoft.com/office/powerpoint/2010/main" val="3608891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5" name="Picture 391" descr="C:\Users\Tom\AppData\Local\Microsoft\Windows\Temporary Internet Files\Content.IE5\CVCJG8ZL\MPj04393930000[1].jpg"/>
          <p:cNvPicPr>
            <a:picLocks noChangeAspect="1" noChangeArrowheads="1"/>
          </p:cNvPicPr>
          <p:nvPr/>
        </p:nvPicPr>
        <p:blipFill>
          <a:blip r:embed="rId2" cstate="print"/>
          <a:srcRect/>
          <a:stretch>
            <a:fillRect/>
          </a:stretch>
        </p:blipFill>
        <p:spPr bwMode="auto">
          <a:xfrm>
            <a:off x="-1476672" y="-603448"/>
            <a:ext cx="5220072" cy="6858000"/>
          </a:xfrm>
          <a:prstGeom prst="rect">
            <a:avLst/>
          </a:prstGeom>
          <a:noFill/>
        </p:spPr>
      </p:pic>
      <p:sp>
        <p:nvSpPr>
          <p:cNvPr id="7" name="Rectangle 6"/>
          <p:cNvSpPr/>
          <p:nvPr/>
        </p:nvSpPr>
        <p:spPr>
          <a:xfrm>
            <a:off x="3779912" y="476672"/>
            <a:ext cx="4860032" cy="1354217"/>
          </a:xfrm>
          <a:prstGeom prst="rect">
            <a:avLst/>
          </a:prstGeom>
        </p:spPr>
        <p:txBody>
          <a:bodyPr wrap="square">
            <a:spAutoFit/>
          </a:bodyPr>
          <a:lstStyle/>
          <a:p>
            <a:pPr algn="ctr"/>
            <a:r>
              <a:rPr lang="fr-FR" sz="3200" b="1" dirty="0"/>
              <a:t>6 479 personnels titulaires détachés auprès de l’AEFE</a:t>
            </a:r>
          </a:p>
          <a:p>
            <a:pPr algn="ctr"/>
            <a:r>
              <a:rPr lang="fr-FR" dirty="0"/>
              <a:t> </a:t>
            </a:r>
          </a:p>
        </p:txBody>
      </p:sp>
      <p:sp>
        <p:nvSpPr>
          <p:cNvPr id="9" name="Rectangle 8"/>
          <p:cNvSpPr/>
          <p:nvPr/>
        </p:nvSpPr>
        <p:spPr>
          <a:xfrm>
            <a:off x="3923928" y="1988840"/>
            <a:ext cx="4860032" cy="1846659"/>
          </a:xfrm>
          <a:prstGeom prst="rect">
            <a:avLst/>
          </a:prstGeom>
        </p:spPr>
        <p:txBody>
          <a:bodyPr wrap="square">
            <a:spAutoFit/>
          </a:bodyPr>
          <a:lstStyle/>
          <a:p>
            <a:pPr algn="ctr"/>
            <a:r>
              <a:rPr lang="fr-FR" sz="3200" b="1" i="1" dirty="0"/>
              <a:t>1 068 expatriés</a:t>
            </a:r>
          </a:p>
          <a:p>
            <a:pPr algn="ctr"/>
            <a:endParaRPr lang="fr-FR" b="1" i="1" dirty="0"/>
          </a:p>
          <a:p>
            <a:pPr algn="ctr"/>
            <a:r>
              <a:rPr lang="fr-FR" sz="3200" b="1" i="1" dirty="0"/>
              <a:t>5 411 résidents</a:t>
            </a:r>
          </a:p>
          <a:p>
            <a:pPr algn="ctr"/>
            <a:endParaRPr lang="fr-FR" sz="3200" b="1" dirty="0"/>
          </a:p>
        </p:txBody>
      </p:sp>
      <p:sp>
        <p:nvSpPr>
          <p:cNvPr id="10" name="ZoneTexte 9"/>
          <p:cNvSpPr txBox="1"/>
          <p:nvPr/>
        </p:nvSpPr>
        <p:spPr>
          <a:xfrm>
            <a:off x="4499992" y="3861048"/>
            <a:ext cx="3923928" cy="1569660"/>
          </a:xfrm>
          <a:prstGeom prst="rect">
            <a:avLst/>
          </a:prstGeom>
          <a:noFill/>
        </p:spPr>
        <p:txBody>
          <a:bodyPr wrap="square" rtlCol="0">
            <a:spAutoFit/>
          </a:bodyPr>
          <a:lstStyle/>
          <a:p>
            <a:pPr algn="ctr"/>
            <a:r>
              <a:rPr lang="fr-FR" sz="3200" b="1" dirty="0"/>
              <a:t>Et environ  30 000 personnels recrutés localement</a:t>
            </a:r>
            <a:endParaRPr lang="fr-FR" dirty="0"/>
          </a:p>
        </p:txBody>
      </p:sp>
      <p:sp>
        <p:nvSpPr>
          <p:cNvPr id="11" name="ZoneTexte 10"/>
          <p:cNvSpPr txBox="1"/>
          <p:nvPr/>
        </p:nvSpPr>
        <p:spPr>
          <a:xfrm>
            <a:off x="0" y="5301208"/>
            <a:ext cx="1728192" cy="923330"/>
          </a:xfrm>
          <a:prstGeom prst="rect">
            <a:avLst/>
          </a:prstGeom>
          <a:noFill/>
        </p:spPr>
        <p:txBody>
          <a:bodyPr wrap="square" rtlCol="0">
            <a:spAutoFit/>
          </a:bodyPr>
          <a:lstStyle/>
          <a:p>
            <a:r>
              <a:rPr lang="fr-FR" b="1" dirty="0"/>
              <a:t>L’enseignement Français à l’étranger</a:t>
            </a:r>
          </a:p>
        </p:txBody>
      </p:sp>
    </p:spTree>
    <p:extLst>
      <p:ext uri="{BB962C8B-B14F-4D97-AF65-F5344CB8AC3E}">
        <p14:creationId xmlns:p14="http://schemas.microsoft.com/office/powerpoint/2010/main" val="714615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5" name="Picture 391" descr="C:\Users\Tom\AppData\Local\Microsoft\Windows\Temporary Internet Files\Content.IE5\CVCJG8ZL\MPj04393930000[1].jpg"/>
          <p:cNvPicPr>
            <a:picLocks noChangeAspect="1" noChangeArrowheads="1"/>
          </p:cNvPicPr>
          <p:nvPr/>
        </p:nvPicPr>
        <p:blipFill>
          <a:blip r:embed="rId2" cstate="print"/>
          <a:srcRect/>
          <a:stretch>
            <a:fillRect/>
          </a:stretch>
        </p:blipFill>
        <p:spPr bwMode="auto">
          <a:xfrm>
            <a:off x="-1476672" y="-603448"/>
            <a:ext cx="5220072" cy="6858000"/>
          </a:xfrm>
          <a:prstGeom prst="rect">
            <a:avLst/>
          </a:prstGeom>
          <a:noFill/>
        </p:spPr>
      </p:pic>
      <p:sp>
        <p:nvSpPr>
          <p:cNvPr id="7" name="Rectangle 6"/>
          <p:cNvSpPr/>
          <p:nvPr/>
        </p:nvSpPr>
        <p:spPr>
          <a:xfrm>
            <a:off x="2627784" y="476672"/>
            <a:ext cx="6336704" cy="2339102"/>
          </a:xfrm>
          <a:prstGeom prst="rect">
            <a:avLst/>
          </a:prstGeom>
        </p:spPr>
        <p:txBody>
          <a:bodyPr wrap="square">
            <a:spAutoFit/>
          </a:bodyPr>
          <a:lstStyle/>
          <a:p>
            <a:r>
              <a:rPr lang="fr-FR" sz="3200" b="1" dirty="0"/>
              <a:t>Pilotage géographique</a:t>
            </a:r>
            <a:r>
              <a:rPr lang="fr-FR" sz="3200" dirty="0"/>
              <a:t> : DGM (Direction générale de la mondialisation du Ministère des affaires européennes et étrangères)</a:t>
            </a:r>
          </a:p>
          <a:p>
            <a:pPr algn="ctr"/>
            <a:r>
              <a:rPr lang="fr-FR" dirty="0"/>
              <a:t> </a:t>
            </a:r>
          </a:p>
        </p:txBody>
      </p:sp>
      <p:sp>
        <p:nvSpPr>
          <p:cNvPr id="10" name="ZoneTexte 9"/>
          <p:cNvSpPr txBox="1"/>
          <p:nvPr/>
        </p:nvSpPr>
        <p:spPr>
          <a:xfrm>
            <a:off x="2771800" y="3429000"/>
            <a:ext cx="5832648" cy="2062103"/>
          </a:xfrm>
          <a:prstGeom prst="rect">
            <a:avLst/>
          </a:prstGeom>
          <a:noFill/>
        </p:spPr>
        <p:txBody>
          <a:bodyPr wrap="square" rtlCol="0">
            <a:spAutoFit/>
          </a:bodyPr>
          <a:lstStyle/>
          <a:p>
            <a:r>
              <a:rPr lang="fr-FR" sz="3200" b="1" dirty="0"/>
              <a:t>Pilotage pédagogique : </a:t>
            </a:r>
            <a:r>
              <a:rPr lang="fr-FR" sz="3200" dirty="0"/>
              <a:t>Ministère de l’éducation nationale </a:t>
            </a:r>
          </a:p>
          <a:p>
            <a:r>
              <a:rPr lang="fr-FR" sz="3200" dirty="0"/>
              <a:t>Homologation et détachement des personnels titulaires  </a:t>
            </a:r>
          </a:p>
        </p:txBody>
      </p:sp>
      <p:sp>
        <p:nvSpPr>
          <p:cNvPr id="8" name="ZoneTexte 7"/>
          <p:cNvSpPr txBox="1"/>
          <p:nvPr/>
        </p:nvSpPr>
        <p:spPr>
          <a:xfrm>
            <a:off x="0" y="5301208"/>
            <a:ext cx="1728192" cy="923330"/>
          </a:xfrm>
          <a:prstGeom prst="rect">
            <a:avLst/>
          </a:prstGeom>
          <a:noFill/>
        </p:spPr>
        <p:txBody>
          <a:bodyPr wrap="square" rtlCol="0">
            <a:spAutoFit/>
          </a:bodyPr>
          <a:lstStyle/>
          <a:p>
            <a:r>
              <a:rPr lang="fr-FR" b="1" dirty="0"/>
              <a:t>L’enseignement Français à l’étranger</a:t>
            </a:r>
          </a:p>
        </p:txBody>
      </p:sp>
    </p:spTree>
    <p:extLst>
      <p:ext uri="{BB962C8B-B14F-4D97-AF65-F5344CB8AC3E}">
        <p14:creationId xmlns:p14="http://schemas.microsoft.com/office/powerpoint/2010/main" val="2929402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5" name="Picture 391" descr="C:\Users\Tom\AppData\Local\Microsoft\Windows\Temporary Internet Files\Content.IE5\CVCJG8ZL\MPj04393930000[1].jpg"/>
          <p:cNvPicPr>
            <a:picLocks noChangeAspect="1" noChangeArrowheads="1"/>
          </p:cNvPicPr>
          <p:nvPr/>
        </p:nvPicPr>
        <p:blipFill>
          <a:blip r:embed="rId3" cstate="print"/>
          <a:srcRect/>
          <a:stretch>
            <a:fillRect/>
          </a:stretch>
        </p:blipFill>
        <p:spPr bwMode="auto">
          <a:xfrm>
            <a:off x="-1476672" y="-603448"/>
            <a:ext cx="5220072" cy="6858000"/>
          </a:xfrm>
          <a:prstGeom prst="rect">
            <a:avLst/>
          </a:prstGeom>
          <a:noFill/>
        </p:spPr>
      </p:pic>
      <p:sp>
        <p:nvSpPr>
          <p:cNvPr id="7" name="Rectangle 6"/>
          <p:cNvSpPr/>
          <p:nvPr/>
        </p:nvSpPr>
        <p:spPr>
          <a:xfrm>
            <a:off x="2627784" y="476672"/>
            <a:ext cx="6336704" cy="861774"/>
          </a:xfrm>
          <a:prstGeom prst="rect">
            <a:avLst/>
          </a:prstGeom>
        </p:spPr>
        <p:txBody>
          <a:bodyPr wrap="square">
            <a:spAutoFit/>
          </a:bodyPr>
          <a:lstStyle/>
          <a:p>
            <a:pPr algn="ctr"/>
            <a:r>
              <a:rPr lang="fr-FR" sz="3200" b="1" dirty="0"/>
              <a:t>Deux opérateurs principaux </a:t>
            </a:r>
          </a:p>
          <a:p>
            <a:pPr algn="ctr"/>
            <a:r>
              <a:rPr lang="fr-FR" dirty="0"/>
              <a:t> </a:t>
            </a:r>
          </a:p>
        </p:txBody>
      </p:sp>
      <p:sp>
        <p:nvSpPr>
          <p:cNvPr id="8" name="ZoneTexte 7"/>
          <p:cNvSpPr txBox="1"/>
          <p:nvPr/>
        </p:nvSpPr>
        <p:spPr>
          <a:xfrm>
            <a:off x="0" y="5301208"/>
            <a:ext cx="1728192" cy="923330"/>
          </a:xfrm>
          <a:prstGeom prst="rect">
            <a:avLst/>
          </a:prstGeom>
          <a:noFill/>
        </p:spPr>
        <p:txBody>
          <a:bodyPr wrap="square" rtlCol="0">
            <a:spAutoFit/>
          </a:bodyPr>
          <a:lstStyle/>
          <a:p>
            <a:r>
              <a:rPr lang="fr-FR" b="1" dirty="0"/>
              <a:t>L’enseignement Français à l’étranger</a:t>
            </a:r>
          </a:p>
        </p:txBody>
      </p:sp>
      <p:graphicFrame>
        <p:nvGraphicFramePr>
          <p:cNvPr id="5" name="Tableau 4"/>
          <p:cNvGraphicFramePr>
            <a:graphicFrameLocks noGrp="1"/>
          </p:cNvGraphicFramePr>
          <p:nvPr>
            <p:extLst>
              <p:ext uri="{D42A27DB-BD31-4B8C-83A1-F6EECF244321}">
                <p14:modId xmlns:p14="http://schemas.microsoft.com/office/powerpoint/2010/main" val="1126196510"/>
              </p:ext>
            </p:extLst>
          </p:nvPr>
        </p:nvGraphicFramePr>
        <p:xfrm>
          <a:off x="2699792" y="1412776"/>
          <a:ext cx="6096000" cy="3947159"/>
        </p:xfrm>
        <a:graphic>
          <a:graphicData uri="http://schemas.openxmlformats.org/drawingml/2006/table">
            <a:tbl>
              <a:tblPr firstRow="1" bandRow="1">
                <a:tableStyleId>{21E4AEA4-8DFA-4A89-87EB-49C32662AFE0}</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370840">
                <a:tc>
                  <a:txBody>
                    <a:bodyPr/>
                    <a:lstStyle/>
                    <a:p>
                      <a:pPr algn="ctr"/>
                      <a:r>
                        <a:rPr lang="fr-FR" sz="3200" b="1" kern="1200" dirty="0">
                          <a:solidFill>
                            <a:schemeClr val="lt1"/>
                          </a:solidFill>
                          <a:effectLst/>
                          <a:latin typeface="+mn-lt"/>
                          <a:ea typeface="+mn-ea"/>
                          <a:cs typeface="+mn-cs"/>
                        </a:rPr>
                        <a:t>AEFE</a:t>
                      </a:r>
                      <a:r>
                        <a:rPr lang="fr-FR" sz="3200" dirty="0">
                          <a:effectLst/>
                        </a:rPr>
                        <a:t> </a:t>
                      </a:r>
                      <a:endParaRPr lang="fr-FR" sz="3200" dirty="0"/>
                    </a:p>
                  </a:txBody>
                  <a:tcPr/>
                </a:tc>
                <a:tc>
                  <a:txBody>
                    <a:bodyPr/>
                    <a:lstStyle/>
                    <a:p>
                      <a:pPr algn="ctr"/>
                      <a:r>
                        <a:rPr lang="fr-FR" sz="3200" dirty="0"/>
                        <a:t>MLF-OSUI</a:t>
                      </a:r>
                    </a:p>
                  </a:txBody>
                  <a:tcPr/>
                </a:tc>
                <a:extLst>
                  <a:ext uri="{0D108BD9-81ED-4DB2-BD59-A6C34878D82A}">
                    <a16:rowId xmlns:a16="http://schemas.microsoft.com/office/drawing/2014/main" val="10000"/>
                  </a:ext>
                </a:extLst>
              </a:tr>
              <a:tr h="370840">
                <a:tc>
                  <a:txBody>
                    <a:bodyPr/>
                    <a:lstStyle/>
                    <a:p>
                      <a:endParaRPr lang="fr-FR" dirty="0"/>
                    </a:p>
                  </a:txBody>
                  <a:tcPr/>
                </a:tc>
                <a:tc>
                  <a:txBody>
                    <a:bodyPr/>
                    <a:lstStyle/>
                    <a:p>
                      <a:endParaRPr lang="fr-FR"/>
                    </a:p>
                  </a:txBody>
                  <a:tcPr/>
                </a:tc>
                <a:extLst>
                  <a:ext uri="{0D108BD9-81ED-4DB2-BD59-A6C34878D82A}">
                    <a16:rowId xmlns:a16="http://schemas.microsoft.com/office/drawing/2014/main" val="10001"/>
                  </a:ext>
                </a:extLst>
              </a:tr>
              <a:tr h="370840">
                <a:tc>
                  <a:txBody>
                    <a:bodyPr/>
                    <a:lstStyle/>
                    <a:p>
                      <a:r>
                        <a:rPr lang="fr-FR" sz="2800" kern="1200" dirty="0">
                          <a:solidFill>
                            <a:schemeClr val="dk1"/>
                          </a:solidFill>
                          <a:effectLst/>
                          <a:latin typeface="+mn-lt"/>
                          <a:ea typeface="+mn-ea"/>
                          <a:cs typeface="+mn-cs"/>
                        </a:rPr>
                        <a:t>383 établissements </a:t>
                      </a:r>
                    </a:p>
                    <a:p>
                      <a:endParaRPr lang="fr-FR" sz="2800" kern="1200" dirty="0">
                        <a:solidFill>
                          <a:schemeClr val="dk1"/>
                        </a:solidFill>
                        <a:effectLst/>
                        <a:latin typeface="+mn-lt"/>
                        <a:ea typeface="+mn-ea"/>
                        <a:cs typeface="+mn-cs"/>
                      </a:endParaRPr>
                    </a:p>
                    <a:p>
                      <a:endParaRPr lang="fr-FR" sz="2800" kern="1200" dirty="0">
                        <a:solidFill>
                          <a:schemeClr val="dk1"/>
                        </a:solidFill>
                        <a:effectLst/>
                        <a:latin typeface="+mn-lt"/>
                        <a:ea typeface="+mn-ea"/>
                        <a:cs typeface="+mn-cs"/>
                      </a:endParaRPr>
                    </a:p>
                    <a:p>
                      <a:r>
                        <a:rPr lang="fr-FR" sz="2800" kern="1200" dirty="0">
                          <a:solidFill>
                            <a:schemeClr val="dk1"/>
                          </a:solidFill>
                          <a:effectLst/>
                          <a:latin typeface="+mn-lt"/>
                          <a:ea typeface="+mn-ea"/>
                          <a:cs typeface="+mn-cs"/>
                        </a:rPr>
                        <a:t>290 000 élèves</a:t>
                      </a:r>
                      <a:r>
                        <a:rPr lang="fr-FR" sz="2800" dirty="0">
                          <a:effectLst/>
                        </a:rPr>
                        <a:t> </a:t>
                      </a:r>
                      <a:endParaRPr lang="fr-FR" sz="2800" dirty="0"/>
                    </a:p>
                  </a:txBody>
                  <a:tcPr/>
                </a:tc>
                <a:tc>
                  <a:txBody>
                    <a:bodyPr/>
                    <a:lstStyle/>
                    <a:p>
                      <a:r>
                        <a:rPr lang="fr-FR" sz="2800" kern="1200" dirty="0">
                          <a:solidFill>
                            <a:schemeClr val="dk1"/>
                          </a:solidFill>
                          <a:effectLst/>
                          <a:latin typeface="+mn-lt"/>
                          <a:ea typeface="+mn-ea"/>
                          <a:cs typeface="+mn-cs"/>
                        </a:rPr>
                        <a:t>109 établissements </a:t>
                      </a:r>
                      <a:r>
                        <a:rPr lang="fr-FR" sz="2400" kern="1200" dirty="0">
                          <a:solidFill>
                            <a:schemeClr val="dk1"/>
                          </a:solidFill>
                          <a:effectLst/>
                          <a:latin typeface="+mn-lt"/>
                          <a:ea typeface="+mn-ea"/>
                          <a:cs typeface="+mn-cs"/>
                        </a:rPr>
                        <a:t>(</a:t>
                      </a:r>
                      <a:r>
                        <a:rPr lang="fr-FR" sz="2400" i="1" kern="1200" dirty="0">
                          <a:solidFill>
                            <a:schemeClr val="dk1"/>
                          </a:solidFill>
                          <a:effectLst/>
                          <a:latin typeface="+mn-lt"/>
                          <a:ea typeface="+mn-ea"/>
                          <a:cs typeface="+mn-cs"/>
                        </a:rPr>
                        <a:t>dont 8 conventionnés AEFE</a:t>
                      </a:r>
                      <a:r>
                        <a:rPr lang="fr-FR" sz="2400" kern="1200" dirty="0">
                          <a:solidFill>
                            <a:schemeClr val="dk1"/>
                          </a:solidFill>
                          <a:effectLst/>
                          <a:latin typeface="+mn-lt"/>
                          <a:ea typeface="+mn-ea"/>
                          <a:cs typeface="+mn-cs"/>
                        </a:rPr>
                        <a:t>)</a:t>
                      </a:r>
                    </a:p>
                    <a:p>
                      <a:r>
                        <a:rPr lang="fr-FR" sz="2800" kern="1200" dirty="0">
                          <a:solidFill>
                            <a:schemeClr val="dk1"/>
                          </a:solidFill>
                          <a:effectLst/>
                          <a:latin typeface="+mn-lt"/>
                          <a:ea typeface="+mn-ea"/>
                          <a:cs typeface="+mn-cs"/>
                        </a:rPr>
                        <a:t>60 000 élèves</a:t>
                      </a:r>
                      <a:r>
                        <a:rPr lang="fr-FR" sz="2800" dirty="0">
                          <a:effectLst/>
                        </a:rPr>
                        <a:t> </a:t>
                      </a:r>
                      <a:endParaRPr lang="fr-FR" sz="2800" dirty="0"/>
                    </a:p>
                  </a:txBody>
                  <a:tcPr/>
                </a:tc>
                <a:extLst>
                  <a:ext uri="{0D108BD9-81ED-4DB2-BD59-A6C34878D82A}">
                    <a16:rowId xmlns:a16="http://schemas.microsoft.com/office/drawing/2014/main" val="10002"/>
                  </a:ext>
                </a:extLst>
              </a:tr>
              <a:tr h="370840">
                <a:tc>
                  <a:txBody>
                    <a:bodyPr/>
                    <a:lstStyle/>
                    <a:p>
                      <a:endParaRPr lang="fr-FR"/>
                    </a:p>
                  </a:txBody>
                  <a:tcPr/>
                </a:tc>
                <a:tc>
                  <a:txBody>
                    <a:bodyPr/>
                    <a:lstStyle/>
                    <a:p>
                      <a:endParaRPr lang="fr-FR" dirty="0"/>
                    </a:p>
                  </a:txBody>
                  <a:tcPr/>
                </a:tc>
                <a:extLst>
                  <a:ext uri="{0D108BD9-81ED-4DB2-BD59-A6C34878D82A}">
                    <a16:rowId xmlns:a16="http://schemas.microsoft.com/office/drawing/2014/main" val="10003"/>
                  </a:ext>
                </a:extLst>
              </a:tr>
              <a:tr h="370840">
                <a:tc>
                  <a:txBody>
                    <a:bodyPr/>
                    <a:lstStyle/>
                    <a:p>
                      <a:pPr algn="ctr"/>
                      <a:r>
                        <a:rPr lang="fr-FR" sz="2400" b="1" kern="1200" dirty="0">
                          <a:solidFill>
                            <a:schemeClr val="dk1"/>
                          </a:solidFill>
                          <a:effectLst/>
                          <a:latin typeface="+mn-lt"/>
                          <a:ea typeface="+mn-ea"/>
                          <a:cs typeface="+mn-cs"/>
                        </a:rPr>
                        <a:t>Établissement public </a:t>
                      </a:r>
                      <a:endParaRPr lang="fr-FR" sz="2400" b="1" dirty="0"/>
                    </a:p>
                  </a:txBody>
                  <a:tcPr/>
                </a:tc>
                <a:tc>
                  <a:txBody>
                    <a:bodyPr/>
                    <a:lstStyle/>
                    <a:p>
                      <a:pPr algn="ctr"/>
                      <a:r>
                        <a:rPr lang="fr-FR" sz="2400" b="1" kern="1200" dirty="0">
                          <a:solidFill>
                            <a:schemeClr val="dk1"/>
                          </a:solidFill>
                          <a:effectLst/>
                          <a:latin typeface="+mn-lt"/>
                          <a:ea typeface="+mn-ea"/>
                          <a:cs typeface="+mn-cs"/>
                        </a:rPr>
                        <a:t>Association loi 1901</a:t>
                      </a:r>
                      <a:r>
                        <a:rPr lang="fr-FR" sz="2400" b="1" dirty="0">
                          <a:effectLst/>
                        </a:rPr>
                        <a:t> </a:t>
                      </a:r>
                      <a:endParaRPr lang="fr-FR" sz="2400" b="1" dirty="0"/>
                    </a:p>
                  </a:txBody>
                  <a:tcPr/>
                </a:tc>
                <a:extLst>
                  <a:ext uri="{0D108BD9-81ED-4DB2-BD59-A6C34878D82A}">
                    <a16:rowId xmlns:a16="http://schemas.microsoft.com/office/drawing/2014/main" val="10004"/>
                  </a:ext>
                </a:extLst>
              </a:tr>
              <a:tr h="370840">
                <a:tc>
                  <a:txBody>
                    <a:bodyPr/>
                    <a:lstStyle/>
                    <a:p>
                      <a:endParaRPr lang="fr-FR"/>
                    </a:p>
                  </a:txBody>
                  <a:tcPr/>
                </a:tc>
                <a:tc>
                  <a:txBody>
                    <a:bodyPr/>
                    <a:lstStyle/>
                    <a:p>
                      <a:endParaRPr lang="fr-FR"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382813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15" name="Picture 391" descr="C:\Users\Tom\AppData\Local\Microsoft\Windows\Temporary Internet Files\Content.IE5\CVCJG8ZL\MPj04393930000[1].jpg"/>
          <p:cNvPicPr>
            <a:picLocks noChangeAspect="1" noChangeArrowheads="1"/>
          </p:cNvPicPr>
          <p:nvPr/>
        </p:nvPicPr>
        <p:blipFill>
          <a:blip r:embed="rId2" cstate="print"/>
          <a:srcRect/>
          <a:stretch>
            <a:fillRect/>
          </a:stretch>
        </p:blipFill>
        <p:spPr bwMode="auto">
          <a:xfrm>
            <a:off x="-1476672" y="-603448"/>
            <a:ext cx="5220072" cy="6858000"/>
          </a:xfrm>
          <a:prstGeom prst="rect">
            <a:avLst/>
          </a:prstGeom>
          <a:noFill/>
        </p:spPr>
      </p:pic>
      <p:sp>
        <p:nvSpPr>
          <p:cNvPr id="7" name="Rectangle 6"/>
          <p:cNvSpPr/>
          <p:nvPr/>
        </p:nvSpPr>
        <p:spPr>
          <a:xfrm>
            <a:off x="2627784" y="476672"/>
            <a:ext cx="6336704" cy="1354217"/>
          </a:xfrm>
          <a:prstGeom prst="rect">
            <a:avLst/>
          </a:prstGeom>
        </p:spPr>
        <p:txBody>
          <a:bodyPr wrap="square">
            <a:spAutoFit/>
          </a:bodyPr>
          <a:lstStyle/>
          <a:p>
            <a:pPr algn="ctr"/>
            <a:r>
              <a:rPr lang="fr-FR" sz="3200" b="1" dirty="0"/>
              <a:t>Types d’établissements</a:t>
            </a:r>
          </a:p>
          <a:p>
            <a:pPr algn="ctr"/>
            <a:endParaRPr lang="fr-FR" sz="3200" b="1" dirty="0"/>
          </a:p>
          <a:p>
            <a:pPr algn="ctr"/>
            <a:r>
              <a:rPr lang="fr-FR" dirty="0"/>
              <a:t> </a:t>
            </a:r>
          </a:p>
        </p:txBody>
      </p:sp>
      <p:sp>
        <p:nvSpPr>
          <p:cNvPr id="8" name="ZoneTexte 7"/>
          <p:cNvSpPr txBox="1"/>
          <p:nvPr/>
        </p:nvSpPr>
        <p:spPr>
          <a:xfrm>
            <a:off x="0" y="5301208"/>
            <a:ext cx="1728192" cy="923330"/>
          </a:xfrm>
          <a:prstGeom prst="rect">
            <a:avLst/>
          </a:prstGeom>
          <a:noFill/>
        </p:spPr>
        <p:txBody>
          <a:bodyPr wrap="square" rtlCol="0">
            <a:spAutoFit/>
          </a:bodyPr>
          <a:lstStyle/>
          <a:p>
            <a:r>
              <a:rPr lang="fr-FR" b="1" dirty="0"/>
              <a:t>L’enseignement Français à l’étranger</a:t>
            </a:r>
          </a:p>
        </p:txBody>
      </p:sp>
      <p:graphicFrame>
        <p:nvGraphicFramePr>
          <p:cNvPr id="2" name="Tableau 1"/>
          <p:cNvGraphicFramePr>
            <a:graphicFrameLocks noGrp="1"/>
          </p:cNvGraphicFramePr>
          <p:nvPr>
            <p:extLst>
              <p:ext uri="{D42A27DB-BD31-4B8C-83A1-F6EECF244321}">
                <p14:modId xmlns:p14="http://schemas.microsoft.com/office/powerpoint/2010/main" val="2858607995"/>
              </p:ext>
            </p:extLst>
          </p:nvPr>
        </p:nvGraphicFramePr>
        <p:xfrm>
          <a:off x="2339751" y="1412776"/>
          <a:ext cx="6624738" cy="3200400"/>
        </p:xfrm>
        <a:graphic>
          <a:graphicData uri="http://schemas.openxmlformats.org/drawingml/2006/table">
            <a:tbl>
              <a:tblPr firstRow="1" bandRow="1">
                <a:tableStyleId>{21E4AEA4-8DFA-4A89-87EB-49C32662AFE0}</a:tableStyleId>
              </a:tblPr>
              <a:tblGrid>
                <a:gridCol w="2208246">
                  <a:extLst>
                    <a:ext uri="{9D8B030D-6E8A-4147-A177-3AD203B41FA5}">
                      <a16:colId xmlns:a16="http://schemas.microsoft.com/office/drawing/2014/main" val="20000"/>
                    </a:ext>
                  </a:extLst>
                </a:gridCol>
                <a:gridCol w="2208246">
                  <a:extLst>
                    <a:ext uri="{9D8B030D-6E8A-4147-A177-3AD203B41FA5}">
                      <a16:colId xmlns:a16="http://schemas.microsoft.com/office/drawing/2014/main" val="20001"/>
                    </a:ext>
                  </a:extLst>
                </a:gridCol>
                <a:gridCol w="2208246">
                  <a:extLst>
                    <a:ext uri="{9D8B030D-6E8A-4147-A177-3AD203B41FA5}">
                      <a16:colId xmlns:a16="http://schemas.microsoft.com/office/drawing/2014/main" val="20002"/>
                    </a:ext>
                  </a:extLst>
                </a:gridCol>
              </a:tblGrid>
              <a:tr h="370840">
                <a:tc>
                  <a:txBody>
                    <a:bodyPr/>
                    <a:lstStyle/>
                    <a:p>
                      <a:pPr algn="ctr"/>
                      <a:r>
                        <a:rPr lang="fr-FR" sz="2400" b="1" kern="1200" dirty="0">
                          <a:solidFill>
                            <a:schemeClr val="lt1"/>
                          </a:solidFill>
                          <a:effectLst/>
                          <a:latin typeface="+mn-lt"/>
                          <a:ea typeface="+mn-ea"/>
                          <a:cs typeface="+mn-cs"/>
                        </a:rPr>
                        <a:t>EGD </a:t>
                      </a:r>
                      <a:br>
                        <a:rPr lang="fr-FR" sz="2400" b="1" kern="1200" dirty="0">
                          <a:solidFill>
                            <a:schemeClr val="lt1"/>
                          </a:solidFill>
                          <a:effectLst/>
                          <a:latin typeface="+mn-lt"/>
                          <a:ea typeface="+mn-ea"/>
                          <a:cs typeface="+mn-cs"/>
                        </a:rPr>
                      </a:br>
                      <a:r>
                        <a:rPr lang="fr-FR" sz="2400" b="1" kern="1200" dirty="0">
                          <a:solidFill>
                            <a:schemeClr val="lt1"/>
                          </a:solidFill>
                          <a:effectLst/>
                          <a:latin typeface="+mn-lt"/>
                          <a:ea typeface="+mn-ea"/>
                          <a:cs typeface="+mn-cs"/>
                        </a:rPr>
                        <a:t>Gestion directe</a:t>
                      </a:r>
                    </a:p>
                    <a:p>
                      <a:pPr algn="ctr"/>
                      <a:r>
                        <a:rPr lang="fr-FR" sz="2400" b="1" i="1" kern="1200" dirty="0">
                          <a:solidFill>
                            <a:schemeClr val="lt1"/>
                          </a:solidFill>
                          <a:effectLst/>
                          <a:latin typeface="+mn-lt"/>
                          <a:ea typeface="+mn-ea"/>
                          <a:cs typeface="+mn-cs"/>
                        </a:rPr>
                        <a:t>Services déconcentrés de l’Agence</a:t>
                      </a:r>
                      <a:r>
                        <a:rPr lang="fr-FR" sz="2400" dirty="0">
                          <a:effectLst/>
                        </a:rPr>
                        <a:t> </a:t>
                      </a:r>
                      <a:endParaRPr lang="fr-FR" sz="2400" dirty="0"/>
                    </a:p>
                  </a:txBody>
                  <a:tcPr/>
                </a:tc>
                <a:tc>
                  <a:txBody>
                    <a:bodyPr/>
                    <a:lstStyle/>
                    <a:p>
                      <a:pPr algn="ctr"/>
                      <a:r>
                        <a:rPr lang="fr-FR" sz="2400" b="1" kern="1200" dirty="0">
                          <a:solidFill>
                            <a:schemeClr val="lt1"/>
                          </a:solidFill>
                          <a:effectLst/>
                          <a:latin typeface="+mn-lt"/>
                          <a:ea typeface="+mn-ea"/>
                          <a:cs typeface="+mn-cs"/>
                        </a:rPr>
                        <a:t>Conventionnés</a:t>
                      </a:r>
                    </a:p>
                    <a:p>
                      <a:pPr algn="ctr"/>
                      <a:r>
                        <a:rPr lang="fr-FR" sz="2400" b="1" i="1" kern="1200" dirty="0">
                          <a:solidFill>
                            <a:schemeClr val="lt1"/>
                          </a:solidFill>
                          <a:effectLst/>
                          <a:latin typeface="+mn-lt"/>
                          <a:ea typeface="+mn-ea"/>
                          <a:cs typeface="+mn-cs"/>
                        </a:rPr>
                        <a:t>Gérés par des associations ou fondations</a:t>
                      </a:r>
                      <a:r>
                        <a:rPr lang="fr-FR" sz="2400" dirty="0">
                          <a:effectLst/>
                        </a:rPr>
                        <a:t> </a:t>
                      </a:r>
                      <a:endParaRPr lang="fr-FR" sz="2400" dirty="0"/>
                    </a:p>
                  </a:txBody>
                  <a:tcPr/>
                </a:tc>
                <a:tc>
                  <a:txBody>
                    <a:bodyPr/>
                    <a:lstStyle/>
                    <a:p>
                      <a:pPr algn="ctr"/>
                      <a:r>
                        <a:rPr lang="fr-FR" sz="2400" b="1" kern="1200" dirty="0">
                          <a:solidFill>
                            <a:schemeClr val="lt1"/>
                          </a:solidFill>
                          <a:effectLst/>
                          <a:latin typeface="+mn-lt"/>
                          <a:ea typeface="+mn-ea"/>
                          <a:cs typeface="+mn-cs"/>
                        </a:rPr>
                        <a:t>Partenaires</a:t>
                      </a:r>
                    </a:p>
                    <a:p>
                      <a:pPr algn="ctr"/>
                      <a:r>
                        <a:rPr lang="fr-FR" sz="2400" b="1" i="1" kern="1200" dirty="0">
                          <a:solidFill>
                            <a:schemeClr val="lt1"/>
                          </a:solidFill>
                          <a:effectLst/>
                          <a:latin typeface="+mn-lt"/>
                          <a:ea typeface="+mn-ea"/>
                          <a:cs typeface="+mn-cs"/>
                        </a:rPr>
                        <a:t>Statuts variés</a:t>
                      </a:r>
                      <a:r>
                        <a:rPr lang="fr-FR" sz="2400" dirty="0">
                          <a:effectLst/>
                        </a:rPr>
                        <a:t> </a:t>
                      </a:r>
                      <a:endParaRPr lang="fr-FR" sz="2400" dirty="0"/>
                    </a:p>
                  </a:txBody>
                  <a:tcPr/>
                </a:tc>
                <a:extLst>
                  <a:ext uri="{0D108BD9-81ED-4DB2-BD59-A6C34878D82A}">
                    <a16:rowId xmlns:a16="http://schemas.microsoft.com/office/drawing/2014/main" val="10000"/>
                  </a:ext>
                </a:extLst>
              </a:tr>
              <a:tr h="370840">
                <a:tc>
                  <a:txBody>
                    <a:bodyPr/>
                    <a:lstStyle/>
                    <a:p>
                      <a:endParaRPr lang="fr-FR" sz="2400"/>
                    </a:p>
                  </a:txBody>
                  <a:tcPr/>
                </a:tc>
                <a:tc>
                  <a:txBody>
                    <a:bodyPr/>
                    <a:lstStyle/>
                    <a:p>
                      <a:endParaRPr lang="fr-FR" sz="2400"/>
                    </a:p>
                  </a:txBody>
                  <a:tcPr/>
                </a:tc>
                <a:tc>
                  <a:txBody>
                    <a:bodyPr/>
                    <a:lstStyle/>
                    <a:p>
                      <a:endParaRPr lang="fr-FR" sz="2400" dirty="0"/>
                    </a:p>
                  </a:txBody>
                  <a:tcPr/>
                </a:tc>
                <a:extLst>
                  <a:ext uri="{0D108BD9-81ED-4DB2-BD59-A6C34878D82A}">
                    <a16:rowId xmlns:a16="http://schemas.microsoft.com/office/drawing/2014/main" val="10001"/>
                  </a:ext>
                </a:extLst>
              </a:tr>
              <a:tr h="370840">
                <a:tc>
                  <a:txBody>
                    <a:bodyPr/>
                    <a:lstStyle/>
                    <a:p>
                      <a:pPr algn="ctr"/>
                      <a:r>
                        <a:rPr lang="fr-FR" sz="2400" b="1" kern="1200" dirty="0">
                          <a:solidFill>
                            <a:schemeClr val="dk1"/>
                          </a:solidFill>
                          <a:effectLst/>
                          <a:latin typeface="+mn-lt"/>
                          <a:ea typeface="+mn-ea"/>
                          <a:cs typeface="+mn-cs"/>
                        </a:rPr>
                        <a:t>74 établissements</a:t>
                      </a:r>
                      <a:r>
                        <a:rPr lang="fr-FR" sz="2400" b="1" dirty="0">
                          <a:effectLst/>
                        </a:rPr>
                        <a:t> </a:t>
                      </a:r>
                      <a:endParaRPr lang="fr-FR" sz="2400" b="1" dirty="0"/>
                    </a:p>
                  </a:txBody>
                  <a:tcPr/>
                </a:tc>
                <a:tc>
                  <a:txBody>
                    <a:bodyPr/>
                    <a:lstStyle/>
                    <a:p>
                      <a:pPr algn="ctr"/>
                      <a:r>
                        <a:rPr lang="fr-FR" sz="2400" b="1" kern="1200" dirty="0">
                          <a:solidFill>
                            <a:schemeClr val="dk1"/>
                          </a:solidFill>
                          <a:effectLst/>
                          <a:latin typeface="+mn-lt"/>
                          <a:ea typeface="+mn-ea"/>
                          <a:cs typeface="+mn-cs"/>
                        </a:rPr>
                        <a:t>153 établissements</a:t>
                      </a:r>
                      <a:r>
                        <a:rPr lang="fr-FR" sz="2400" b="1" dirty="0">
                          <a:effectLst/>
                        </a:rPr>
                        <a:t> </a:t>
                      </a:r>
                      <a:endParaRPr lang="fr-FR" sz="2400" b="1" dirty="0"/>
                    </a:p>
                  </a:txBody>
                  <a:tcPr/>
                </a:tc>
                <a:tc>
                  <a:txBody>
                    <a:bodyPr/>
                    <a:lstStyle/>
                    <a:p>
                      <a:pPr algn="ctr"/>
                      <a:r>
                        <a:rPr lang="fr-FR" sz="2400" b="1" kern="1200" dirty="0">
                          <a:solidFill>
                            <a:schemeClr val="dk1"/>
                          </a:solidFill>
                          <a:effectLst/>
                          <a:latin typeface="+mn-lt"/>
                          <a:ea typeface="+mn-ea"/>
                          <a:cs typeface="+mn-cs"/>
                        </a:rPr>
                        <a:t>265 établissements</a:t>
                      </a:r>
                      <a:r>
                        <a:rPr lang="fr-FR" sz="2400" b="1" dirty="0">
                          <a:effectLst/>
                        </a:rPr>
                        <a:t> </a:t>
                      </a:r>
                      <a:endParaRPr lang="fr-FR" sz="2400" b="1"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612484862"/>
      </p:ext>
    </p:extLst>
  </p:cSld>
  <p:clrMapOvr>
    <a:masterClrMapping/>
  </p:clrMapOvr>
</p:sld>
</file>

<file path=ppt/theme/theme1.xml><?xml version="1.0" encoding="utf-8"?>
<a:theme xmlns:a="http://schemas.openxmlformats.org/drawingml/2006/main" name="TM3000745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AcquiredFrom xmlns="6d93d202-47fc-4405-873a-cab67cc5f1b2" xsi:nil="true"/>
    <IsSearchable xmlns="6d93d202-47fc-4405-873a-cab67cc5f1b2">true</IsSearchable>
    <EditorialStatus xmlns="6d93d202-47fc-4405-873a-cab67cc5f1b2">Complete</EditorialStatus>
    <OriginAsset xmlns="6d93d202-47fc-4405-873a-cab67cc5f1b2" xsi:nil="true"/>
    <ThumbnailAssetId xmlns="6d93d202-47fc-4405-873a-cab67cc5f1b2" xsi:nil="true"/>
    <TrustLevel xmlns="6d93d202-47fc-4405-873a-cab67cc5f1b2">3 Community New</TrustLevel>
    <MarketSpecific xmlns="6d93d202-47fc-4405-873a-cab67cc5f1b2">true</MarketSpecific>
    <TPNamespace xmlns="6d93d202-47fc-4405-873a-cab67cc5f1b2" xsi:nil="true"/>
    <DirectSourceMarket xmlns="6d93d202-47fc-4405-873a-cab67cc5f1b2">english</DirectSourceMarket>
    <MachineTranslated xmlns="6d93d202-47fc-4405-873a-cab67cc5f1b2">false</MachineTranslated>
    <PlannedPubDate xmlns="6d93d202-47fc-4405-873a-cab67cc5f1b2" xsi:nil="true"/>
    <SubmitterId xmlns="6d93d202-47fc-4405-873a-cab67cc5f1b2">9c60ae39-ee33-43c2-b863-454968d0f2cc</SubmitterId>
    <Downloads xmlns="6d93d202-47fc-4405-873a-cab67cc5f1b2">0</Downloads>
    <OriginalSourceMarket xmlns="6d93d202-47fc-4405-873a-cab67cc5f1b2">english</OriginalSourceMarket>
    <PublishTargets xmlns="6d93d202-47fc-4405-873a-cab67cc5f1b2">OfficeOnline</PublishTargets>
    <ArtSampleDocs xmlns="6d93d202-47fc-4405-873a-cab67cc5f1b2" xsi:nil="true"/>
    <ApprovalLog xmlns="6d93d202-47fc-4405-873a-cab67cc5f1b2" xsi:nil="true"/>
    <ApprovalStatus xmlns="6d93d202-47fc-4405-873a-cab67cc5f1b2">InProgress</ApprovalStatus>
    <TPComponent xmlns="6d93d202-47fc-4405-873a-cab67cc5f1b2">PPTFiles</TPComponent>
    <EditorialTags xmlns="6d93d202-47fc-4405-873a-cab67cc5f1b2" xsi:nil="true"/>
    <TPExecutable xmlns="6d93d202-47fc-4405-873a-cab67cc5f1b2" xsi:nil="true"/>
    <LastHandOff xmlns="6d93d202-47fc-4405-873a-cab67cc5f1b2" xsi:nil="true"/>
    <BusinessGroup xmlns="6d93d202-47fc-4405-873a-cab67cc5f1b2" xsi:nil="true"/>
    <TPAppVersion xmlns="6d93d202-47fc-4405-873a-cab67cc5f1b2">12</TPAppVersion>
    <VoteCount xmlns="6d93d202-47fc-4405-873a-cab67cc5f1b2" xsi:nil="true"/>
    <APAuthor xmlns="6d93d202-47fc-4405-873a-cab67cc5f1b2">
      <UserInfo>
        <DisplayName>_o14migrate</DisplayName>
        <AccountId>266</AccountId>
        <AccountType/>
      </UserInfo>
    </APAuthor>
    <TPCommandLine xmlns="6d93d202-47fc-4405-873a-cab67cc5f1b2">{PP} /n {FilePath}</TPCommandLine>
    <UACurrentWords xmlns="6d93d202-47fc-4405-873a-cab67cc5f1b2" xsi:nil="true"/>
    <AssetId xmlns="6d93d202-47fc-4405-873a-cab67cc5f1b2">TP030007457</AssetId>
    <Manager xmlns="6d93d202-47fc-4405-873a-cab67cc5f1b2" xsi:nil="true"/>
    <NumericId xmlns="6d93d202-47fc-4405-873a-cab67cc5f1b2">-1</NumericId>
    <Component xmlns="64acb2c5-0a2b-4bda-bd34-58e36cbb80d2" xsi:nil="true"/>
    <HandoffToMSDN xmlns="6d93d202-47fc-4405-873a-cab67cc5f1b2" xsi:nil="true"/>
    <Markets xmlns="6d93d202-47fc-4405-873a-cab67cc5f1b2">
      <Value>2</Value>
    </Markets>
    <UALocComments xmlns="6d93d202-47fc-4405-873a-cab67cc5f1b2" xsi:nil="true"/>
    <UALocRecommendation xmlns="6d93d202-47fc-4405-873a-cab67cc5f1b2">Localize</UALocRecommendation>
    <AssetStart xmlns="6d93d202-47fc-4405-873a-cab67cc5f1b2">2010-04-16T14:18:27+00:00</AssetStart>
    <CrawlForDependencies xmlns="6d93d202-47fc-4405-873a-cab67cc5f1b2">false</CrawlForDependencies>
    <LastModifiedDateTime xmlns="6d93d202-47fc-4405-873a-cab67cc5f1b2" xsi:nil="true"/>
    <LastPublishResultLookup xmlns="6d93d202-47fc-4405-873a-cab67cc5f1b2" xsi:nil="true"/>
    <PublishStatusLookup xmlns="6d93d202-47fc-4405-873a-cab67cc5f1b2">
      <Value>328440</Value>
      <Value>502064</Value>
    </PublishStatusLookup>
    <AverageRating xmlns="6d93d202-47fc-4405-873a-cab67cc5f1b2" xsi:nil="true"/>
    <CSXUpdate xmlns="6d93d202-47fc-4405-873a-cab67cc5f1b2">false</CSXUpdate>
    <UAProjectedTotalWords xmlns="6d93d202-47fc-4405-873a-cab67cc5f1b2" xsi:nil="true"/>
    <AssetExpire xmlns="6d93d202-47fc-4405-873a-cab67cc5f1b2">2100-01-01T00:00:00+00:00</AssetExpire>
    <AssetType xmlns="6d93d202-47fc-4405-873a-cab67cc5f1b2">TP</AssetType>
    <IntlLangReviewDate xmlns="6d93d202-47fc-4405-873a-cab67cc5f1b2" xsi:nil="true"/>
    <TPFriendlyName xmlns="6d93d202-47fc-4405-873a-cab67cc5f1b2">Thème scolaire - Cahier rouge</TPFriendlyName>
    <IntlLangReview xmlns="6d93d202-47fc-4405-873a-cab67cc5f1b2" xsi:nil="true"/>
    <OOCacheId xmlns="6d93d202-47fc-4405-873a-cab67cc5f1b2" xsi:nil="true"/>
    <PolicheckWords xmlns="6d93d202-47fc-4405-873a-cab67cc5f1b2" xsi:nil="true"/>
    <TemplateStatus xmlns="6d93d202-47fc-4405-873a-cab67cc5f1b2">Complete</TemplateStatus>
    <CSXSubmissionMarket xmlns="6d93d202-47fc-4405-873a-cab67cc5f1b2" xsi:nil="true"/>
    <FriendlyTitle xmlns="6d93d202-47fc-4405-873a-cab67cc5f1b2" xsi:nil="true"/>
    <TPLaunchHelpLinkType xmlns="6d93d202-47fc-4405-873a-cab67cc5f1b2" xsi:nil="true"/>
    <Providers xmlns="6d93d202-47fc-4405-873a-cab67cc5f1b2" xsi:nil="true"/>
    <SourceTitle xmlns="6d93d202-47fc-4405-873a-cab67cc5f1b2">Thème scolaire - Cahier rouge</SourceTitle>
    <TemplateTemplateType xmlns="6d93d202-47fc-4405-873a-cab67cc5f1b2">PowerPoint 12 Default</TemplateTemplateType>
    <TimesCloned xmlns="6d93d202-47fc-4405-873a-cab67cc5f1b2" xsi:nil="true"/>
    <ClipArtFilename xmlns="6d93d202-47fc-4405-873a-cab67cc5f1b2" xsi:nil="true"/>
    <APDescription xmlns="6d93d202-47fc-4405-873a-cab67cc5f1b2" xsi:nil="true"/>
    <TPApplication xmlns="6d93d202-47fc-4405-873a-cab67cc5f1b2">PowerPoint</TPApplication>
    <CSXHash xmlns="6d93d202-47fc-4405-873a-cab67cc5f1b2">IhhUcc6JdhWz1BGMZHhXJddX2Sg=</CSXHash>
    <PrimaryImageGen xmlns="6d93d202-47fc-4405-873a-cab67cc5f1b2">true</PrimaryImageGen>
    <ContentItem xmlns="6d93d202-47fc-4405-873a-cab67cc5f1b2" xsi:nil="true"/>
    <IsDeleted xmlns="6d93d202-47fc-4405-873a-cab67cc5f1b2">false</IsDeleted>
    <ShowIn xmlns="6d93d202-47fc-4405-873a-cab67cc5f1b2">Show everywhere</ShowIn>
    <BugNumber xmlns="6d93d202-47fc-4405-873a-cab67cc5f1b2" xsi:nil="true"/>
    <LegacyData xmlns="6d93d202-47fc-4405-873a-cab67cc5f1b2">ListingID:;Manager:;BuildStatus:Publish Passed;MockupPath:</LegacyData>
    <TPLaunchHelpLink xmlns="6d93d202-47fc-4405-873a-cab67cc5f1b2" xsi:nil="true"/>
    <Milestone xmlns="6d93d202-47fc-4405-873a-cab67cc5f1b2" xsi:nil="true"/>
    <UANotes xmlns="6d93d202-47fc-4405-873a-cab67cc5f1b2" xsi:nil="true"/>
    <Description0 xmlns="64acb2c5-0a2b-4bda-bd34-58e36cbb80d2" xsi:nil="true"/>
    <IntlLangReviewer xmlns="6d93d202-47fc-4405-873a-cab67cc5f1b2" xsi:nil="true"/>
    <IntlLocPriority xmlns="6d93d202-47fc-4405-873a-cab67cc5f1b2" xsi:nil="true"/>
    <OpenTemplate xmlns="6d93d202-47fc-4405-873a-cab67cc5f1b2">true</OpenTemplate>
    <Provider xmlns="6d93d202-47fc-4405-873a-cab67cc5f1b2" xsi:nil="true"/>
    <CSXSubmissionDate xmlns="6d93d202-47fc-4405-873a-cab67cc5f1b2">2009-10-11T07:00:00+00:00</CSXSubmissionDate>
    <TPClientViewer xmlns="6d93d202-47fc-4405-873a-cab67cc5f1b2" xsi:nil="true"/>
    <DSATActionTaken xmlns="6d93d202-47fc-4405-873a-cab67cc5f1b2" xsi:nil="true"/>
    <APEditor xmlns="6d93d202-47fc-4405-873a-cab67cc5f1b2">
      <UserInfo>
        <DisplayName>_o14migrate</DisplayName>
        <AccountId>266</AccountId>
        <AccountType/>
      </UserInfo>
    </APEditor>
    <TPInstallLocation xmlns="6d93d202-47fc-4405-873a-cab67cc5f1b2">{My Templates}</TPInstallLocation>
    <OutputCachingOn xmlns="6d93d202-47fc-4405-873a-cab67cc5f1b2">false</OutputCachingOn>
    <ParentAssetId xmlns="6d93d202-47fc-4405-873a-cab67cc5f1b2" xsi:nil="true"/>
    <LocManualTestRequired xmlns="6d93d202-47fc-4405-873a-cab67cc5f1b2">false</LocManualTestRequired>
    <LocalizationTagsTaxHTField0 xmlns="6d93d202-47fc-4405-873a-cab67cc5f1b2">
      <Terms xmlns="http://schemas.microsoft.com/office/infopath/2007/PartnerControls"/>
    </LocalizationTagsTaxHTField0>
    <CampaignTagsTaxHTField0 xmlns="6d93d202-47fc-4405-873a-cab67cc5f1b2">
      <Terms xmlns="http://schemas.microsoft.com/office/infopath/2007/PartnerControls"/>
    </CampaignTagsTaxHTField0>
    <LocLastLocAttemptVersionLookup xmlns="6d93d202-47fc-4405-873a-cab67cc5f1b2">169819</LocLastLocAttemptVersionLookup>
    <InternalTagsTaxHTField0 xmlns="6d93d202-47fc-4405-873a-cab67cc5f1b2">
      <Terms xmlns="http://schemas.microsoft.com/office/infopath/2007/PartnerControls"/>
    </InternalTagsTaxHTField0>
    <LocRecommendedHandoff xmlns="6d93d202-47fc-4405-873a-cab67cc5f1b2" xsi:nil="true"/>
    <BlockPublish xmlns="6d93d202-47fc-4405-873a-cab67cc5f1b2">false</BlockPublish>
    <LocComments xmlns="6d93d202-47fc-4405-873a-cab67cc5f1b2" xsi:nil="true"/>
    <TaxCatchAll xmlns="6d93d202-47fc-4405-873a-cab67cc5f1b2"/>
    <OriginalRelease xmlns="6d93d202-47fc-4405-873a-cab67cc5f1b2">14</OriginalRelease>
    <RecommendationsModifier xmlns="6d93d202-47fc-4405-873a-cab67cc5f1b2" xsi:nil="true"/>
    <ScenarioTagsTaxHTField0 xmlns="6d93d202-47fc-4405-873a-cab67cc5f1b2">
      <Terms xmlns="http://schemas.microsoft.com/office/infopath/2007/PartnerControls"/>
    </ScenarioTagsTaxHTField0>
    <FeatureTagsTaxHTField0 xmlns="6d93d202-47fc-4405-873a-cab67cc5f1b2">
      <Terms xmlns="http://schemas.microsoft.com/office/infopath/2007/PartnerControls"/>
    </FeatureTagsTaxHTField0>
    <LocMarketGroupTiers2 xmlns="6d93d202-47fc-4405-873a-cab67cc5f1b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TemplateFile" ma:contentTypeID="0x01010069924D1ECC420D47A2456556BC94F7370400BDF4491DEA4973499845289601F88B9F" ma:contentTypeVersion="55" ma:contentTypeDescription="Create a new document." ma:contentTypeScope="" ma:versionID="41eb558a2b826e6e4f9defd990175bec">
  <xsd:schema xmlns:xsd="http://www.w3.org/2001/XMLSchema" xmlns:xs="http://www.w3.org/2001/XMLSchema" xmlns:p="http://schemas.microsoft.com/office/2006/metadata/properties" xmlns:ns2="6d93d202-47fc-4405-873a-cab67cc5f1b2" xmlns:ns3="64acb2c5-0a2b-4bda-bd34-58e36cbb80d2" targetNamespace="http://schemas.microsoft.com/office/2006/metadata/properties" ma:root="true" ma:fieldsID="19deea0185cf7bc57eee9b90b1ba2ace" ns2:_="" ns3:_="">
    <xsd:import namespace="6d93d202-47fc-4405-873a-cab67cc5f1b2"/>
    <xsd:import namespace="64acb2c5-0a2b-4bda-bd34-58e36cbb80d2"/>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element ref="ns3:Description0" minOccurs="0"/>
                <xsd:element ref="ns3:Compone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93d202-47fc-4405-873a-cab67cc5f1b2"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0:00:00Z"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dc79c007-7f28-4db9-9ba1-525d19a3279b}"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80C6DD30-196A-4C6B-B1BF-A43F3B8ACD4F}" ma:internalName="CSXSubmissionMarket" ma:readOnly="false" ma:showField="MarketName" ma:web="6d93d202-47fc-4405-873a-cab67cc5f1b2">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bb16b974-ed24-4278-8820-8e232d38904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7E2D4CA2-442A-4FDA-AA57-71B8C7B2C53C}" ma:internalName="InProjectListLookup" ma:readOnly="true" ma:showField="InProjectList"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fd9a49dc-3dbf-4047-b62d-1d587abe7b40}"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7E2D4CA2-442A-4FDA-AA57-71B8C7B2C53C}" ma:internalName="LastCompleteVersionLookup" ma:readOnly="true" ma:showField="LastCompleteVersion"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7E2D4CA2-442A-4FDA-AA57-71B8C7B2C53C}" ma:internalName="LastPreviewErrorLookup" ma:readOnly="true" ma:showField="LastPreviewError"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7E2D4CA2-442A-4FDA-AA57-71B8C7B2C53C}" ma:internalName="LastPreviewResultLookup" ma:readOnly="true" ma:showField="LastPreviewResult"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7E2D4CA2-442A-4FDA-AA57-71B8C7B2C53C}" ma:internalName="LastPreviewAttemptDateLookup" ma:readOnly="true" ma:showField="LastPreviewAttemptDate"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7E2D4CA2-442A-4FDA-AA57-71B8C7B2C53C}" ma:internalName="LastPreviewedByLookup" ma:readOnly="true" ma:showField="LastPreviewedBy"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7E2D4CA2-442A-4FDA-AA57-71B8C7B2C53C}" ma:internalName="LastPreviewTimeLookup" ma:readOnly="true" ma:showField="LastPreviewTime"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7E2D4CA2-442A-4FDA-AA57-71B8C7B2C53C}" ma:internalName="LastPreviewVersionLookup" ma:readOnly="true" ma:showField="LastPreviewVersion"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7E2D4CA2-442A-4FDA-AA57-71B8C7B2C53C}" ma:internalName="LastPublishErrorLookup" ma:readOnly="true" ma:showField="LastPublishError"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7E2D4CA2-442A-4FDA-AA57-71B8C7B2C53C}" ma:internalName="LastPublishResultLookup" ma:readOnly="true" ma:showField="LastPublishResult"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7E2D4CA2-442A-4FDA-AA57-71B8C7B2C53C}" ma:internalName="LastPublishAttemptDateLookup" ma:readOnly="true" ma:showField="LastPublishAttemptDate"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7E2D4CA2-442A-4FDA-AA57-71B8C7B2C53C}" ma:internalName="LastPublishedByLookup" ma:readOnly="true" ma:showField="LastPublishedBy"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7E2D4CA2-442A-4FDA-AA57-71B8C7B2C53C}" ma:internalName="LastPublishTimeLookup" ma:readOnly="true" ma:showField="LastPublishTime"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7E2D4CA2-442A-4FDA-AA57-71B8C7B2C53C}" ma:internalName="LastPublishVersionLookup" ma:readOnly="true" ma:showField="LastPublishVersion"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4CDE398E-75A7-4993-8C61-2BFD31F64754}" ma:internalName="LocLastLocAttemptVersionLookup" ma:readOnly="false" ma:showField="LastLocAttemptVersion" ma:web="6d93d202-47fc-4405-873a-cab67cc5f1b2">
      <xsd:simpleType>
        <xsd:restriction base="dms:Lookup"/>
      </xsd:simpleType>
    </xsd:element>
    <xsd:element name="LocLastLocAttemptVersionTypeLookup" ma:index="72" nillable="true" ma:displayName="Loc Last Loc Attempt Version Type" ma:default="" ma:list="{4CDE398E-75A7-4993-8C61-2BFD31F64754}" ma:internalName="LocLastLocAttemptVersionTypeLookup" ma:readOnly="true" ma:showField="LastLocAttemptVersionType" ma:web="6d93d202-47fc-4405-873a-cab67cc5f1b2">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4CDE398E-75A7-4993-8C61-2BFD31F64754}" ma:internalName="LocNewPublishedVersionLookup" ma:readOnly="true" ma:showField="NewPublishedVersion" ma:web="6d93d202-47fc-4405-873a-cab67cc5f1b2">
      <xsd:simpleType>
        <xsd:restriction base="dms:Lookup"/>
      </xsd:simpleType>
    </xsd:element>
    <xsd:element name="LocOverallHandbackStatusLookup" ma:index="76" nillable="true" ma:displayName="Loc Overall Handback Status" ma:default="" ma:list="{4CDE398E-75A7-4993-8C61-2BFD31F64754}" ma:internalName="LocOverallHandbackStatusLookup" ma:readOnly="true" ma:showField="OverallHandbackStatus" ma:web="6d93d202-47fc-4405-873a-cab67cc5f1b2">
      <xsd:simpleType>
        <xsd:restriction base="dms:Lookup"/>
      </xsd:simpleType>
    </xsd:element>
    <xsd:element name="LocOverallLocStatusLookup" ma:index="77" nillable="true" ma:displayName="Loc Overall Localize Status" ma:default="" ma:list="{4CDE398E-75A7-4993-8C61-2BFD31F64754}" ma:internalName="LocOverallLocStatusLookup" ma:readOnly="true" ma:showField="OverallLocStatus" ma:web="6d93d202-47fc-4405-873a-cab67cc5f1b2">
      <xsd:simpleType>
        <xsd:restriction base="dms:Lookup"/>
      </xsd:simpleType>
    </xsd:element>
    <xsd:element name="LocOverallPreviewStatusLookup" ma:index="78" nillable="true" ma:displayName="Loc Overall Preview Status" ma:default="" ma:list="{4CDE398E-75A7-4993-8C61-2BFD31F64754}" ma:internalName="LocOverallPreviewStatusLookup" ma:readOnly="true" ma:showField="OverallPreviewStatus" ma:web="6d93d202-47fc-4405-873a-cab67cc5f1b2">
      <xsd:simpleType>
        <xsd:restriction base="dms:Lookup"/>
      </xsd:simpleType>
    </xsd:element>
    <xsd:element name="LocOverallPublishStatusLookup" ma:index="79" nillable="true" ma:displayName="Loc Overall Publish Status" ma:default="" ma:list="{4CDE398E-75A7-4993-8C61-2BFD31F64754}" ma:internalName="LocOverallPublishStatusLookup" ma:readOnly="true" ma:showField="OverallPublishStatus" ma:web="6d93d202-47fc-4405-873a-cab67cc5f1b2">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4CDE398E-75A7-4993-8C61-2BFD31F64754}" ma:internalName="LocProcessedForHandoffsLookup" ma:readOnly="true" ma:showField="ProcessedForHandoffs" ma:web="6d93d202-47fc-4405-873a-cab67cc5f1b2">
      <xsd:simpleType>
        <xsd:restriction base="dms:Lookup"/>
      </xsd:simpleType>
    </xsd:element>
    <xsd:element name="LocProcessedForMarketsLookup" ma:index="82" nillable="true" ma:displayName="Loc Processed For Markets" ma:default="" ma:list="{4CDE398E-75A7-4993-8C61-2BFD31F64754}" ma:internalName="LocProcessedForMarketsLookup" ma:readOnly="true" ma:showField="ProcessedForMarkets" ma:web="6d93d202-47fc-4405-873a-cab67cc5f1b2">
      <xsd:simpleType>
        <xsd:restriction base="dms:Lookup"/>
      </xsd:simpleType>
    </xsd:element>
    <xsd:element name="LocPublishedDependentAssetsLookup" ma:index="83" nillable="true" ma:displayName="Loc Published Dependent Assets" ma:default="" ma:list="{4CDE398E-75A7-4993-8C61-2BFD31F64754}" ma:internalName="LocPublishedDependentAssetsLookup" ma:readOnly="true" ma:showField="PublishedDependentAssets" ma:web="6d93d202-47fc-4405-873a-cab67cc5f1b2">
      <xsd:simpleType>
        <xsd:restriction base="dms:Lookup"/>
      </xsd:simpleType>
    </xsd:element>
    <xsd:element name="LocPublishedLinkedAssetsLookup" ma:index="84" nillable="true" ma:displayName="Loc Published Linked Assets" ma:default="" ma:list="{4CDE398E-75A7-4993-8C61-2BFD31F64754}" ma:internalName="LocPublishedLinkedAssetsLookup" ma:readOnly="true" ma:showField="PublishedLinkedAssets" ma:web="6d93d202-47fc-4405-873a-cab67cc5f1b2">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db560eb5-700a-4f94-8fda-b57de4261f12}"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80C6DD30-196A-4C6B-B1BF-A43F3B8ACD4F}" ma:internalName="Markets" ma:readOnly="false" ma:showField="MarketName"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7E2D4CA2-442A-4FDA-AA57-71B8C7B2C53C}" ma:internalName="NumOfRatingsLookup" ma:readOnly="true" ma:showField="NumOfRatings"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7E2D4CA2-442A-4FDA-AA57-71B8C7B2C53C}" ma:internalName="PublishStatusLookup" ma:readOnly="false" ma:showField="PublishStatus"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6e3f7319-fb8f-4449-8902-000ab73a8566}"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11d213f5-ec09-44b6-a8be-9da225be7a8d}" ma:internalName="TaxCatchAll" ma:showField="CatchAllData"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11d213f5-ec09-44b6-a8be-9da225be7a8d}" ma:internalName="TaxCatchAllLabel" ma:readOnly="true" ma:showField="CatchAllDataLabel" ma:web="6d93d202-47fc-4405-873a-cab67cc5f1b2">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4acb2c5-0a2b-4bda-bd34-58e36cbb80d2" elementFormDefault="qualified">
    <xsd:import namespace="http://schemas.microsoft.com/office/2006/documentManagement/types"/>
    <xsd:import namespace="http://schemas.microsoft.com/office/infopath/2007/PartnerControls"/>
    <xsd:element name="Description0" ma:index="134" nillable="true" ma:displayName="Description" ma:internalName="Description0">
      <xsd:simpleType>
        <xsd:restriction base="dms:Note"/>
      </xsd:simpleType>
    </xsd:element>
    <xsd:element name="Component" ma:index="135" nillable="true" ma:displayName="Component" ma:internalName="Component">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A750A86-229E-4E3D-985D-24FCBF3F43CE}">
  <ds:schemaRefs>
    <ds:schemaRef ds:uri="http://schemas.microsoft.com/sharepoint/v3/contenttype/forms"/>
  </ds:schemaRefs>
</ds:datastoreItem>
</file>

<file path=customXml/itemProps2.xml><?xml version="1.0" encoding="utf-8"?>
<ds:datastoreItem xmlns:ds="http://schemas.openxmlformats.org/officeDocument/2006/customXml" ds:itemID="{BF3DA1B4-FF18-437C-9E62-A4E231586A4A}">
  <ds:schemaRefs>
    <ds:schemaRef ds:uri="http://schemas.microsoft.com/office/2006/metadata/properties"/>
    <ds:schemaRef ds:uri="http://schemas.microsoft.com/office/infopath/2007/PartnerControls"/>
    <ds:schemaRef ds:uri="6d93d202-47fc-4405-873a-cab67cc5f1b2"/>
    <ds:schemaRef ds:uri="64acb2c5-0a2b-4bda-bd34-58e36cbb80d2"/>
  </ds:schemaRefs>
</ds:datastoreItem>
</file>

<file path=customXml/itemProps3.xml><?xml version="1.0" encoding="utf-8"?>
<ds:datastoreItem xmlns:ds="http://schemas.openxmlformats.org/officeDocument/2006/customXml" ds:itemID="{7F11D354-1823-4839-A22D-737D321246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93d202-47fc-4405-873a-cab67cc5f1b2"/>
    <ds:schemaRef ds:uri="64acb2c5-0a2b-4bda-bd34-58e36cbb80d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TM30007457</Template>
  <TotalTime>3457</TotalTime>
  <Words>1119</Words>
  <Application>Microsoft Office PowerPoint</Application>
  <PresentationFormat>Affichage à l'écran (4:3)</PresentationFormat>
  <Paragraphs>239</Paragraphs>
  <Slides>30</Slides>
  <Notes>16</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30</vt:i4>
      </vt:variant>
    </vt:vector>
  </HeadingPairs>
  <TitlesOfParts>
    <vt:vector size="34" baseType="lpstr">
      <vt:lpstr>Arial</vt:lpstr>
      <vt:lpstr>Calibri</vt:lpstr>
      <vt:lpstr>Wingdings</vt:lpstr>
      <vt:lpstr>TM30007457</vt:lpstr>
      <vt:lpstr>Scolarisation à l’étranger </vt:lpstr>
      <vt:lpstr>Scolarisation à l’étranger </vt:lpstr>
      <vt:lpstr>Scolarisation à l’étranger </vt:lpstr>
      <vt:lpstr>L’enseignement Français à l’étranger  </vt:lpstr>
      <vt:lpstr>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Bourses scolaires</vt:lpstr>
      <vt:lpstr>Bourses scolaires</vt:lpstr>
      <vt:lpstr>Bourses scolaires</vt:lpstr>
      <vt:lpstr>Bourses scolaires</vt:lpstr>
      <vt:lpstr>Bourses scolaires</vt:lpstr>
      <vt:lpstr>Bourses scolaires</vt:lpstr>
      <vt:lpstr>Bourses scolaires</vt:lpstr>
      <vt:lpstr>Bourses scolaires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Isabelle Chardonnet</dc:creator>
  <cp:lastModifiedBy>Isabelle Chardonnet</cp:lastModifiedBy>
  <cp:revision>59</cp:revision>
  <dcterms:created xsi:type="dcterms:W3CDTF">2009-10-09T22:44:07Z</dcterms:created>
  <dcterms:modified xsi:type="dcterms:W3CDTF">2018-08-31T07:30:45Z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0x01010069924D1ECC420D47A2456556BC94F7370400BDF4491DEA4973499845289601F88B9F</vt:lpwstr>
  </property>
  <property fmtid="{D5CDD505-2E9C-101B-9397-08002B2CF9AE}" pid="3" name="Applications">
    <vt:lpwstr>53;#PowerPoint 12</vt:lpwstr>
  </property>
  <property fmtid="{D5CDD505-2E9C-101B-9397-08002B2CF9AE}" pid="4" name="Order">
    <vt:r8>8625500</vt:r8>
  </property>
  <property fmtid="{D5CDD505-2E9C-101B-9397-08002B2CF9AE}" pid="5" name="APTrustLevel">
    <vt:r8>3</vt:r8>
  </property>
</Properties>
</file>