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73" r:id="rId3"/>
    <p:sldId id="279" r:id="rId4"/>
    <p:sldId id="259" r:id="rId5"/>
    <p:sldId id="260" r:id="rId6"/>
    <p:sldId id="261" r:id="rId7"/>
    <p:sldId id="262" r:id="rId8"/>
    <p:sldId id="263" r:id="rId9"/>
    <p:sldId id="264" r:id="rId10"/>
    <p:sldId id="265" r:id="rId11"/>
    <p:sldId id="266" r:id="rId12"/>
    <p:sldId id="267" r:id="rId13"/>
    <p:sldId id="268" r:id="rId14"/>
    <p:sldId id="284" r:id="rId15"/>
    <p:sldId id="269" r:id="rId16"/>
    <p:sldId id="285" r:id="rId17"/>
    <p:sldId id="271" r:id="rId18"/>
    <p:sldId id="280" r:id="rId19"/>
    <p:sldId id="287" r:id="rId20"/>
    <p:sldId id="288" r:id="rId21"/>
    <p:sldId id="276" r:id="rId22"/>
    <p:sldId id="281" r:id="rId23"/>
    <p:sldId id="282" r:id="rId24"/>
    <p:sldId id="270" r:id="rId25"/>
    <p:sldId id="283" r:id="rId26"/>
    <p:sldId id="286"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31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0F1A82-6D46-4142-995D-13A22B0A74C3}" type="datetimeFigureOut">
              <a:rPr lang="fr-FR" smtClean="0"/>
              <a:t>10/09/15</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CD70FE-7CB1-B741-A25E-212FFC54188F}" type="slidenum">
              <a:rPr lang="fr-FR" smtClean="0"/>
              <a:t>‹#›</a:t>
            </a:fld>
            <a:endParaRPr lang="fr-FR" dirty="0"/>
          </a:p>
        </p:txBody>
      </p:sp>
    </p:spTree>
    <p:extLst>
      <p:ext uri="{BB962C8B-B14F-4D97-AF65-F5344CB8AC3E}">
        <p14:creationId xmlns:p14="http://schemas.microsoft.com/office/powerpoint/2010/main" val="1514973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07C070-A02A-46B8-A08E-49ED0643EFED}" type="datetimeFigureOut">
              <a:rPr lang="fr-FR" smtClean="0"/>
              <a:pPr/>
              <a:t>10/09/15</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5F2A9-077A-4279-AA3A-A9313EDBB9CF}" type="slidenum">
              <a:rPr lang="fr-FR" smtClean="0"/>
              <a:pPr/>
              <a:t>‹#›</a:t>
            </a:fld>
            <a:endParaRPr lang="fr-FR" dirty="0"/>
          </a:p>
        </p:txBody>
      </p:sp>
    </p:spTree>
    <p:extLst>
      <p:ext uri="{BB962C8B-B14F-4D97-AF65-F5344CB8AC3E}">
        <p14:creationId xmlns:p14="http://schemas.microsoft.com/office/powerpoint/2010/main" val="865156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Supprimer les points de charge générateurs d’inégalités</a:t>
            </a:r>
          </a:p>
          <a:p>
            <a:r>
              <a:rPr lang="fr-FR" sz="1200" kern="1200" dirty="0" smtClean="0">
                <a:solidFill>
                  <a:schemeClr val="tx1"/>
                </a:solidFill>
                <a:effectLst/>
                <a:latin typeface="+mn-lt"/>
                <a:ea typeface="+mn-ea"/>
                <a:cs typeface="+mn-cs"/>
              </a:rPr>
              <a:t>mécanismes de pilotage budgétaire qui assureront le respect des enveloppes consacrées à l’aide à la scolarité</a:t>
            </a:r>
            <a:r>
              <a:rPr lang="fr-FR" dirty="0" smtClean="0">
                <a:effectLst/>
              </a:rPr>
              <a:t> </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3</a:t>
            </a:fld>
            <a:endParaRPr lang="fr-FR" dirty="0"/>
          </a:p>
        </p:txBody>
      </p:sp>
    </p:spTree>
    <p:extLst>
      <p:ext uri="{BB962C8B-B14F-4D97-AF65-F5344CB8AC3E}">
        <p14:creationId xmlns:p14="http://schemas.microsoft.com/office/powerpoint/2010/main" val="897915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Pour les familles séparées ou divorcées, dès lors que cette situation a fait l’objet d’un jugement</a:t>
            </a:r>
            <a:r>
              <a:rPr lang="fr-FR" dirty="0" smtClean="0">
                <a:effectLst/>
              </a:rPr>
              <a:t> </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19</a:t>
            </a:fld>
            <a:endParaRPr lang="fr-FR"/>
          </a:p>
        </p:txBody>
      </p:sp>
    </p:spTree>
    <p:extLst>
      <p:ext uri="{BB962C8B-B14F-4D97-AF65-F5344CB8AC3E}">
        <p14:creationId xmlns:p14="http://schemas.microsoft.com/office/powerpoint/2010/main" val="2187782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Pour les familles séparées ou divorcées, dès lors que cette situation a fait l’objet d’un jugement</a:t>
            </a:r>
            <a:r>
              <a:rPr lang="fr-FR" dirty="0" smtClean="0">
                <a:effectLst/>
              </a:rPr>
              <a:t> </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20</a:t>
            </a:fld>
            <a:endParaRPr lang="fr-FR"/>
          </a:p>
        </p:txBody>
      </p:sp>
    </p:spTree>
    <p:extLst>
      <p:ext uri="{BB962C8B-B14F-4D97-AF65-F5344CB8AC3E}">
        <p14:creationId xmlns:p14="http://schemas.microsoft.com/office/powerpoint/2010/main" val="2187782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Fait des propositions à l’Agence qui décide de l’attribution définitive des bourses après avis d’une commission nationale (cf. chapitre 7)</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21</a:t>
            </a:fld>
            <a:endParaRPr lang="fr-FR" dirty="0"/>
          </a:p>
        </p:txBody>
      </p:sp>
    </p:spTree>
    <p:extLst>
      <p:ext uri="{BB962C8B-B14F-4D97-AF65-F5344CB8AC3E}">
        <p14:creationId xmlns:p14="http://schemas.microsoft.com/office/powerpoint/2010/main" val="2625127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Fait des propositions à l’Agence qui décide de l’attribution définitive des bourses après avis d’une commission nationale (cf. chapitre 7)</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22</a:t>
            </a:fld>
            <a:endParaRPr lang="fr-FR" dirty="0"/>
          </a:p>
        </p:txBody>
      </p:sp>
    </p:spTree>
    <p:extLst>
      <p:ext uri="{BB962C8B-B14F-4D97-AF65-F5344CB8AC3E}">
        <p14:creationId xmlns:p14="http://schemas.microsoft.com/office/powerpoint/2010/main" val="2625127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Fait des propositions à l’Agence qui décide de l’attribution définitive des bourses après avis d’une commission nationale (cf. chapitre 7)</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23</a:t>
            </a:fld>
            <a:endParaRPr lang="fr-FR" dirty="0"/>
          </a:p>
        </p:txBody>
      </p:sp>
    </p:spTree>
    <p:extLst>
      <p:ext uri="{BB962C8B-B14F-4D97-AF65-F5344CB8AC3E}">
        <p14:creationId xmlns:p14="http://schemas.microsoft.com/office/powerpoint/2010/main" val="2625127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24</a:t>
            </a:fld>
            <a:endParaRPr lang="fr-F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25</a:t>
            </a:fld>
            <a:endParaRPr lang="fr-F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26</a:t>
            </a:fld>
            <a:endParaRPr lang="fr-FR" dirty="0"/>
          </a:p>
        </p:txBody>
      </p:sp>
    </p:spTree>
    <p:extLst>
      <p:ext uri="{BB962C8B-B14F-4D97-AF65-F5344CB8AC3E}">
        <p14:creationId xmlns:p14="http://schemas.microsoft.com/office/powerpoint/2010/main" val="1935202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Par ailleurs, lorsque le système de protection sociale du pays</a:t>
            </a:r>
          </a:p>
          <a:p>
            <a:r>
              <a:rPr lang="fr-FR" sz="1200" b="0" i="0" u="none" strike="noStrike" kern="1200" baseline="0" dirty="0" smtClean="0">
                <a:solidFill>
                  <a:schemeClr val="tx1"/>
                </a:solidFill>
                <a:latin typeface="+mn-lt"/>
                <a:ea typeface="+mn-ea"/>
                <a:cs typeface="+mn-cs"/>
              </a:rPr>
              <a:t>d’accueil apparaît insuffisant (et seulement dans ce cas), les cotisations à d’autres systèmes de protection</a:t>
            </a:r>
          </a:p>
          <a:p>
            <a:r>
              <a:rPr lang="fr-FR" sz="1200" b="0" i="0" u="none" strike="noStrike" kern="1200" baseline="0" dirty="0" smtClean="0">
                <a:solidFill>
                  <a:schemeClr val="tx1"/>
                </a:solidFill>
                <a:latin typeface="+mn-lt"/>
                <a:ea typeface="+mn-ea"/>
                <a:cs typeface="+mn-cs"/>
              </a:rPr>
              <a:t>sociale peuvent être pris en compte (CFE…).</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6</a:t>
            </a:fld>
            <a:endParaRPr lang="fr-FR"/>
          </a:p>
        </p:txBody>
      </p:sp>
    </p:spTree>
    <p:extLst>
      <p:ext uri="{BB962C8B-B14F-4D97-AF65-F5344CB8AC3E}">
        <p14:creationId xmlns:p14="http://schemas.microsoft.com/office/powerpoint/2010/main" val="2440231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Tous les enfants</a:t>
            </a:r>
            <a:r>
              <a:rPr lang="fr-FR" baseline="0" dirty="0" smtClean="0"/>
              <a:t> à charge jusqu’à 25 ans  sont comptés même s’ils ne fréquentent pas l’école française</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8</a:t>
            </a:fld>
            <a:endParaRPr lang="fr-FR"/>
          </a:p>
        </p:txBody>
      </p:sp>
    </p:spTree>
    <p:extLst>
      <p:ext uri="{BB962C8B-B14F-4D97-AF65-F5344CB8AC3E}">
        <p14:creationId xmlns:p14="http://schemas.microsoft.com/office/powerpoint/2010/main" val="3948152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L’utilisation de l’indice de parité de pouvoir d’achat (ou indice de coût de la vie) permet la comparaison objective des quotients familiaux réels nets des frais de scolarité de familles résidant dans des pays où les coûts de la vie sont très différents </a:t>
            </a:r>
          </a:p>
          <a:p>
            <a:r>
              <a:rPr lang="fr-FR" sz="1200" i="1" kern="1200" dirty="0" smtClean="0">
                <a:solidFill>
                  <a:schemeClr val="tx1"/>
                </a:solidFill>
                <a:latin typeface="+mn-lt"/>
                <a:ea typeface="+mn-ea"/>
                <a:cs typeface="+mn-cs"/>
              </a:rPr>
              <a:t>L’indice utilisé dans le dispositif de bourses est construit à partir des </a:t>
            </a:r>
            <a:r>
              <a:rPr lang="fr-FR" sz="1200" b="1" i="1" kern="1200" dirty="0" smtClean="0">
                <a:solidFill>
                  <a:schemeClr val="tx1"/>
                </a:solidFill>
                <a:latin typeface="+mn-lt"/>
                <a:ea typeface="+mn-ea"/>
                <a:cs typeface="+mn-cs"/>
              </a:rPr>
              <a:t>données fournies par la société </a:t>
            </a:r>
            <a:r>
              <a:rPr lang="fr-FR" sz="1200" b="1" i="1" kern="1200" dirty="0" err="1" smtClean="0">
                <a:solidFill>
                  <a:schemeClr val="tx1"/>
                </a:solidFill>
                <a:latin typeface="+mn-lt"/>
                <a:ea typeface="+mn-ea"/>
                <a:cs typeface="+mn-cs"/>
              </a:rPr>
              <a:t>Mercer</a:t>
            </a:r>
            <a:r>
              <a:rPr lang="fr-FR" sz="1200" b="0" i="1" kern="1200" dirty="0" smtClean="0">
                <a:solidFill>
                  <a:schemeClr val="tx1"/>
                </a:solidFill>
                <a:latin typeface="+mn-lt"/>
                <a:ea typeface="+mn-ea"/>
                <a:cs typeface="+mn-cs"/>
              </a:rPr>
              <a:t>, avec laquelle le Département dispose déjà d’un marché (utilisé entre autres pour le calcul des indemnités de résidence). Il s'agit d'un indice agrégé dans lequel </a:t>
            </a:r>
            <a:r>
              <a:rPr lang="fr-FR" sz="1200" b="1" i="1" kern="1200" dirty="0" smtClean="0">
                <a:solidFill>
                  <a:schemeClr val="tx1"/>
                </a:solidFill>
                <a:latin typeface="+mn-lt"/>
                <a:ea typeface="+mn-ea"/>
                <a:cs typeface="+mn-cs"/>
              </a:rPr>
              <a:t>70% correspond au coût de la vie et 30 % au coût du logement</a:t>
            </a:r>
            <a:r>
              <a:rPr lang="fr-FR" sz="1200" b="0" i="1" kern="1200" dirty="0" smtClean="0">
                <a:solidFill>
                  <a:schemeClr val="tx1"/>
                </a:solidFill>
                <a:latin typeface="+mn-lt"/>
                <a:ea typeface="+mn-ea"/>
                <a:cs typeface="+mn-cs"/>
              </a:rPr>
              <a:t>. Ces indices établis de manière indépendante (et qui ne sauraient faire l'objet de discussions sauf à retomber dans les erreurs du système précédent) seront réévalués chaque année au mois de septembre sur la base de relevés de prix réalisés sur le terrain selon une méthodologie très rigoureuse (panier de plus de 200 biens dont le prix est contrôlé dans des magasins de différentes gammes). </a:t>
            </a:r>
            <a:r>
              <a:rPr lang="fr-FR" sz="1200" b="1" i="1" kern="1200" dirty="0" smtClean="0">
                <a:solidFill>
                  <a:schemeClr val="tx1"/>
                </a:solidFill>
                <a:latin typeface="+mn-lt"/>
                <a:ea typeface="+mn-ea"/>
                <a:cs typeface="+mn-cs"/>
              </a:rPr>
              <a:t>Ils sont calculés en tenant compte du taux de change en vigueur au même moment que le relevé de prix. C'est ce même taux de change qui est utilisé pour convertir les ressources des familles.</a:t>
            </a:r>
            <a:r>
              <a:rPr lang="fr-FR" sz="1200" b="0" i="1" kern="1200" dirty="0" smtClean="0">
                <a:solidFill>
                  <a:schemeClr val="tx1"/>
                </a:solidFill>
                <a:latin typeface="+mn-lt"/>
                <a:ea typeface="+mn-ea"/>
                <a:cs typeface="+mn-cs"/>
              </a:rPr>
              <a:t> </a:t>
            </a:r>
            <a:r>
              <a:rPr lang="fr-FR" sz="1200" b="1" i="1" kern="1200" dirty="0" smtClean="0">
                <a:solidFill>
                  <a:schemeClr val="tx1"/>
                </a:solidFill>
                <a:latin typeface="+mn-lt"/>
                <a:ea typeface="+mn-ea"/>
                <a:cs typeface="+mn-cs"/>
              </a:rPr>
              <a:t>L'indice de parité de pouvoir d’achat ne peut être utilisé qu'en relation avec ce taux de change.</a:t>
            </a:r>
            <a:r>
              <a:rPr lang="fr-FR" sz="1200" b="0" i="1" kern="1200" dirty="0" smtClean="0">
                <a:solidFill>
                  <a:schemeClr val="tx1"/>
                </a:solidFill>
                <a:latin typeface="+mn-lt"/>
                <a:ea typeface="+mn-ea"/>
                <a:cs typeface="+mn-cs"/>
              </a:rPr>
              <a:t> Les indices de parité de pouvoir d'achat sont fournis par poste et peuvent différer, lorsque cela correspond à une réalité, entre les villes </a:t>
            </a:r>
            <a:r>
              <a:rPr lang="fr-FR" sz="1200" b="0" i="1" kern="1200" dirty="0" err="1" smtClean="0">
                <a:solidFill>
                  <a:schemeClr val="tx1"/>
                </a:solidFill>
                <a:latin typeface="+mn-lt"/>
                <a:ea typeface="+mn-ea"/>
                <a:cs typeface="+mn-cs"/>
              </a:rPr>
              <a:t>dun</a:t>
            </a:r>
            <a:r>
              <a:rPr lang="fr-FR" sz="1200" b="0" i="1" kern="1200" dirty="0" smtClean="0">
                <a:solidFill>
                  <a:schemeClr val="tx1"/>
                </a:solidFill>
                <a:latin typeface="+mn-lt"/>
                <a:ea typeface="+mn-ea"/>
                <a:cs typeface="+mn-cs"/>
              </a:rPr>
              <a:t> même pays. Chaque poste est informé de l’indice applicable et sera informé de sa </a:t>
            </a:r>
            <a:r>
              <a:rPr lang="fr-FR" sz="1200" b="1" i="1" kern="1200" dirty="0" smtClean="0">
                <a:solidFill>
                  <a:schemeClr val="tx1"/>
                </a:solidFill>
                <a:latin typeface="+mn-lt"/>
                <a:ea typeface="+mn-ea"/>
                <a:cs typeface="+mn-cs"/>
              </a:rPr>
              <a:t>réévaluation annuelle</a:t>
            </a:r>
            <a:r>
              <a:rPr lang="fr-FR" sz="1200" b="0" i="1" kern="1200" dirty="0" smtClean="0">
                <a:solidFill>
                  <a:schemeClr val="tx1"/>
                </a:solidFill>
                <a:latin typeface="+mn-lt"/>
                <a:ea typeface="+mn-ea"/>
                <a:cs typeface="+mn-cs"/>
              </a:rPr>
              <a:t>.</a:t>
            </a:r>
            <a:r>
              <a:rPr lang="fr-FR" sz="1200" b="0" i="0" kern="1200" dirty="0" smtClean="0">
                <a:solidFill>
                  <a:schemeClr val="tx1"/>
                </a:solidFill>
                <a:latin typeface="+mn-lt"/>
                <a:ea typeface="+mn-ea"/>
                <a:cs typeface="+mn-cs"/>
              </a:rPr>
              <a:t>"</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9</a:t>
            </a:fld>
            <a:endParaRPr lang="fr-FR"/>
          </a:p>
        </p:txBody>
      </p:sp>
    </p:spTree>
    <p:extLst>
      <p:ext uri="{BB962C8B-B14F-4D97-AF65-F5344CB8AC3E}">
        <p14:creationId xmlns:p14="http://schemas.microsoft.com/office/powerpoint/2010/main" val="1098461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10</a:t>
            </a:fld>
            <a:endParaRPr lang="fr-FR"/>
          </a:p>
        </p:txBody>
      </p:sp>
    </p:spTree>
    <p:extLst>
      <p:ext uri="{BB962C8B-B14F-4D97-AF65-F5344CB8AC3E}">
        <p14:creationId xmlns:p14="http://schemas.microsoft.com/office/powerpoint/2010/main" val="3084968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Un mécanisme de participation des familles à l’équilibre budgétaire : il est prévu une contribution additionnelle des familles sous la forme d’un abattement progressif sur la bourse. Ce mécanisme ne touche pas les boursiers à 100%. L’abattement augmente progressivement jusqu’à atteindre son niveau maximal (fixé à 2% dans le modèle retenu) pour les boursiers à 80%. En deçà d’une quotité à 80%, l’abattement maximal (2%) touche toutes les bourses de la même manière.</a:t>
            </a:r>
          </a:p>
          <a:p>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11</a:t>
            </a:fld>
            <a:endParaRPr lang="fr-FR"/>
          </a:p>
        </p:txBody>
      </p:sp>
    </p:spTree>
    <p:extLst>
      <p:ext uri="{BB962C8B-B14F-4D97-AF65-F5344CB8AC3E}">
        <p14:creationId xmlns:p14="http://schemas.microsoft.com/office/powerpoint/2010/main" val="465896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kern="1200" dirty="0" smtClean="0">
                <a:solidFill>
                  <a:schemeClr val="tx1"/>
                </a:solidFill>
                <a:effectLst/>
                <a:latin typeface="+mn-lt"/>
                <a:ea typeface="+mn-ea"/>
                <a:cs typeface="+mn-cs"/>
              </a:rPr>
              <a:t> </a:t>
            </a:r>
            <a:r>
              <a:rPr lang="fr-FR" sz="1400" b="1" kern="1200" dirty="0" smtClean="0">
                <a:solidFill>
                  <a:schemeClr val="tx1"/>
                </a:solidFill>
                <a:effectLst/>
                <a:latin typeface="+mn-lt"/>
                <a:ea typeface="+mn-ea"/>
                <a:cs typeface="+mn-cs"/>
              </a:rPr>
              <a:t>la visite à domicile doit devenir la règle</a:t>
            </a:r>
            <a:r>
              <a:rPr lang="fr-FR" sz="1400" kern="1200" dirty="0" smtClean="0">
                <a:solidFill>
                  <a:schemeClr val="tx1"/>
                </a:solidFill>
                <a:effectLst/>
                <a:latin typeface="+mn-lt"/>
                <a:ea typeface="+mn-ea"/>
                <a:cs typeface="+mn-cs"/>
              </a:rPr>
              <a:t> si appréciation sur pièces des revenus réels est délicate (professions libérales ou commerciales, demandeurs employés par d’autres membres de la famille ou travaillant sans être déclaré…) et pour les demandeurs ne déclarant aucun revenu.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Les postes disposent d’une enveloppe prévisionnelle de crédits limitative. Son montant sera rapproché du montant de l’enveloppe des besoins budgétaires déterminée sur la base de l'instruction des dossier.</a:t>
            </a:r>
            <a:r>
              <a:rPr lang="fr-FR" sz="1400" baseline="0" dirty="0" smtClean="0"/>
              <a:t> </a:t>
            </a:r>
            <a:r>
              <a:rPr lang="fr-FR" sz="1400" dirty="0" smtClean="0"/>
              <a:t>L’AEFE centralise l’ensemble des enveloppes sollicitées par les postes afin de déterminer si le montant total</a:t>
            </a:r>
          </a:p>
          <a:p>
            <a:r>
              <a:rPr lang="fr-FR" sz="1400" dirty="0" smtClean="0"/>
              <a:t>de celles-ci est compatible avec la dotation budgétaire globale allouée au dispositif</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400"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15</a:t>
            </a:fld>
            <a:endParaRPr lang="fr-FR"/>
          </a:p>
        </p:txBody>
      </p:sp>
    </p:spTree>
    <p:extLst>
      <p:ext uri="{BB962C8B-B14F-4D97-AF65-F5344CB8AC3E}">
        <p14:creationId xmlns:p14="http://schemas.microsoft.com/office/powerpoint/2010/main" val="3041429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kern="1200" dirty="0" smtClean="0">
                <a:solidFill>
                  <a:schemeClr val="tx1"/>
                </a:solidFill>
                <a:effectLst/>
                <a:latin typeface="+mn-lt"/>
                <a:ea typeface="+mn-ea"/>
                <a:cs typeface="+mn-cs"/>
              </a:rPr>
              <a:t> </a:t>
            </a:r>
            <a:r>
              <a:rPr lang="fr-FR" sz="1400" dirty="0" smtClean="0"/>
              <a:t>valeur acquise =</a:t>
            </a:r>
            <a:r>
              <a:rPr lang="fr-FR" sz="1400" baseline="0" dirty="0" smtClean="0"/>
              <a:t> </a:t>
            </a:r>
            <a:r>
              <a:rPr lang="fr-FR" sz="1400" dirty="0" smtClean="0"/>
              <a:t>valeur d’achat diminuée du montant des emprunts restant à rembourser)</a:t>
            </a:r>
            <a:endParaRPr lang="fr-FR" sz="1400"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16</a:t>
            </a:fld>
            <a:endParaRPr lang="fr-FR"/>
          </a:p>
        </p:txBody>
      </p:sp>
    </p:spTree>
    <p:extLst>
      <p:ext uri="{BB962C8B-B14F-4D97-AF65-F5344CB8AC3E}">
        <p14:creationId xmlns:p14="http://schemas.microsoft.com/office/powerpoint/2010/main" val="3041429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Pour les familles séparées ou divorcées, dès lors que cette situation a fait l’objet d’un jugement</a:t>
            </a:r>
            <a:r>
              <a:rPr lang="fr-FR" dirty="0" smtClean="0">
                <a:effectLst/>
              </a:rPr>
              <a:t> </a:t>
            </a:r>
            <a:endParaRPr lang="fr-FR" dirty="0"/>
          </a:p>
        </p:txBody>
      </p:sp>
      <p:sp>
        <p:nvSpPr>
          <p:cNvPr id="4" name="Espace réservé du numéro de diapositive 3"/>
          <p:cNvSpPr>
            <a:spLocks noGrp="1"/>
          </p:cNvSpPr>
          <p:nvPr>
            <p:ph type="sldNum" sz="quarter" idx="10"/>
          </p:nvPr>
        </p:nvSpPr>
        <p:spPr/>
        <p:txBody>
          <a:bodyPr/>
          <a:lstStyle/>
          <a:p>
            <a:fld id="{7DD5F2A9-077A-4279-AA3A-A9313EDBB9CF}" type="slidenum">
              <a:rPr lang="fr-FR" smtClean="0"/>
              <a:pPr/>
              <a:t>18</a:t>
            </a:fld>
            <a:endParaRPr lang="fr-FR"/>
          </a:p>
        </p:txBody>
      </p:sp>
    </p:spTree>
    <p:extLst>
      <p:ext uri="{BB962C8B-B14F-4D97-AF65-F5344CB8AC3E}">
        <p14:creationId xmlns:p14="http://schemas.microsoft.com/office/powerpoint/2010/main" val="2187782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10/09/15</a:t>
            </a:fld>
            <a:endParaRPr lang="en-US" dirty="0"/>
          </a:p>
        </p:txBody>
      </p:sp>
      <p:sp>
        <p:nvSpPr>
          <p:cNvPr id="17" name="Espace réservé du pied de page 16"/>
          <p:cNvSpPr>
            <a:spLocks noGrp="1"/>
          </p:cNvSpPr>
          <p:nvPr>
            <p:ph type="ftr" sz="quarter" idx="11"/>
          </p:nvPr>
        </p:nvSpPr>
        <p:spPr/>
        <p:txBody>
          <a:bodyPr/>
          <a:lstStyle/>
          <a:p>
            <a:endParaRPr kumimoji="0" lang="en-US" dirty="0"/>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3A16D1-2961-4BC7-979F-FF3145145703}" type="slidenum">
              <a:rPr lang="fr-FR" smtClean="0"/>
              <a:pPr/>
              <a:t>‹#›</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ce réservé du numéro de diapositive 5"/>
          <p:cNvSpPr>
            <a:spLocks noGrp="1"/>
          </p:cNvSpPr>
          <p:nvPr>
            <p:ph type="sldNum" sz="quarter" idx="12"/>
          </p:nvPr>
        </p:nvSpPr>
        <p:spPr>
          <a:xfrm>
            <a:off x="6915912" y="3009901"/>
            <a:ext cx="457200" cy="441325"/>
          </a:xfrm>
        </p:spPr>
        <p:txBody>
          <a:bodyPr/>
          <a:lstStyle/>
          <a:p>
            <a:fld id="{9D3A16D1-2961-4BC7-979F-FF3145145703}" type="slidenum">
              <a:rPr lang="fr-FR" smtClean="0"/>
              <a:pPr/>
              <a:t>‹#›</a:t>
            </a:fld>
            <a:endParaRPr lang="fr-FR" dirty="0"/>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et modifiez le titre</a:t>
            </a:r>
            <a:endParaRPr kumimoji="0" lang="en-US"/>
          </a:p>
        </p:txBody>
      </p:sp>
      <p:sp>
        <p:nvSpPr>
          <p:cNvPr id="4" name="Espace réservé de la date 3"/>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a:xfrm>
            <a:off x="4361688" y="1026372"/>
            <a:ext cx="457200" cy="441325"/>
          </a:xfrm>
        </p:spPr>
        <p:txBody>
          <a:bodyPr/>
          <a:lstStyle/>
          <a:p>
            <a:fld id="{9D3A16D1-2961-4BC7-979F-FF3145145703}" type="slidenum">
              <a:rPr lang="fr-FR" smtClean="0"/>
              <a:pPr/>
              <a:t>‹#›</a:t>
            </a:fld>
            <a:endParaRPr lang="fr-FR" dirty="0"/>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kumimoji="0" lang="en-US" dirty="0"/>
          </a:p>
        </p:txBody>
      </p:sp>
      <p:sp>
        <p:nvSpPr>
          <p:cNvPr id="4" name="Espace réservé de la date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10/09/15</a:t>
            </a:fld>
            <a:endParaRPr lang="en-US" dirty="0"/>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et modifiez le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09FD8D11-02AB-40DC-8570-0D04C83482D7}" type="datetimeFigureOut">
              <a:rPr lang="fr-FR" smtClean="0"/>
              <a:pPr/>
              <a:t>10/09/15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3A16D1-2961-4BC7-979F-FF3145145703}" type="slidenum">
              <a:rPr lang="fr-FR" smtClean="0"/>
              <a:pPr/>
              <a:t>‹#›</a:t>
            </a:fld>
            <a:endParaRPr lang="fr-FR" dirty="0"/>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dirty="0"/>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9D3A16D1-2961-4BC7-979F-FF3145145703}" type="slidenum">
              <a:rPr lang="fr-FR" smtClean="0"/>
              <a:pPr/>
              <a:t>‹#›</a:t>
            </a:fld>
            <a:endParaRPr lang="fr-FR" dirty="0"/>
          </a:p>
        </p:txBody>
      </p:sp>
      <p:sp>
        <p:nvSpPr>
          <p:cNvPr id="23" name="Titre 22"/>
          <p:cNvSpPr>
            <a:spLocks noGrp="1"/>
          </p:cNvSpPr>
          <p:nvPr>
            <p:ph type="title"/>
          </p:nvPr>
        </p:nvSpPr>
        <p:spPr/>
        <p:txBody>
          <a:bodyPr rtlCol="0" anchor="b" anchorCtr="0"/>
          <a:lstStyle/>
          <a:p>
            <a:r>
              <a:rPr kumimoji="0" lang="fr-FR"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et modifiez le titre</a:t>
            </a:r>
            <a:endParaRPr kumimoji="0" lang="en-US"/>
          </a:p>
        </p:txBody>
      </p:sp>
      <p:sp>
        <p:nvSpPr>
          <p:cNvPr id="3" name="Espace réservé de la date 2"/>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a:xfrm>
            <a:off x="4343400" y="1036020"/>
            <a:ext cx="457200" cy="441325"/>
          </a:xfrm>
        </p:spPr>
        <p:txBody>
          <a:bodyPr/>
          <a:lstStyle/>
          <a:p>
            <a:fld id="{9D3A16D1-2961-4BC7-979F-FF3145145703}" type="slidenum">
              <a:rPr lang="fr-FR" smtClean="0"/>
              <a:pPr/>
              <a:t>‹#›</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D3A16D1-2961-4BC7-979F-FF3145145703}" type="slidenum">
              <a:rPr lang="fr-FR" smtClean="0"/>
              <a:pPr/>
              <a:t>‹#›</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et modifiez le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D3A16D1-2961-4BC7-979F-FF3145145703}" type="slidenum">
              <a:rPr lang="fr-FR" smtClean="0"/>
              <a:pPr/>
              <a:t>‹#›</a:t>
            </a:fld>
            <a:endParaRPr lang="fr-FR"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e la date 4"/>
          <p:cNvSpPr>
            <a:spLocks noGrp="1"/>
          </p:cNvSpPr>
          <p:nvPr>
            <p:ph type="dt" sz="half" idx="10"/>
          </p:nvPr>
        </p:nvSpPr>
        <p:spPr/>
        <p:txBody>
          <a:bodyPr/>
          <a:lstStyle/>
          <a:p>
            <a:fld id="{09FD8D11-02AB-40DC-8570-0D04C83482D7}" type="datetimeFigureOut">
              <a:rPr lang="fr-FR" smtClean="0"/>
              <a:pPr/>
              <a:t>10/09/15</a:t>
            </a:fld>
            <a:endParaRPr lang="fr-FR" dirty="0"/>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Espace réservé du numéro de diapositive 6"/>
          <p:cNvSpPr>
            <a:spLocks noGrp="1"/>
          </p:cNvSpPr>
          <p:nvPr>
            <p:ph type="sldNum" sz="quarter" idx="12"/>
          </p:nvPr>
        </p:nvSpPr>
        <p:spPr>
          <a:xfrm>
            <a:off x="1371600" y="312738"/>
            <a:ext cx="457200" cy="441325"/>
          </a:xfrm>
        </p:spPr>
        <p:txBody>
          <a:bodyPr/>
          <a:lstStyle/>
          <a:p>
            <a:fld id="{9D3A16D1-2961-4BC7-979F-FF3145145703}" type="slidenum">
              <a:rPr lang="fr-FR" smtClean="0"/>
              <a:pPr/>
              <a:t>‹#›</a:t>
            </a:fld>
            <a:endParaRPr lang="fr-FR" dirty="0"/>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et modifiez le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dirty="0"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e la date 4"/>
          <p:cNvSpPr>
            <a:spLocks noGrp="1"/>
          </p:cNvSpPr>
          <p:nvPr>
            <p:ph type="dt" sz="half" idx="10"/>
          </p:nvPr>
        </p:nvSpPr>
        <p:spPr>
          <a:xfrm>
            <a:off x="5788152" y="6404984"/>
            <a:ext cx="3044952" cy="365760"/>
          </a:xfrm>
        </p:spPr>
        <p:txBody>
          <a:bodyPr/>
          <a:lstStyle/>
          <a:p>
            <a:fld id="{09FD8D11-02AB-40DC-8570-0D04C83482D7}" type="datetimeFigureOut">
              <a:rPr lang="fr-FR" smtClean="0"/>
              <a:pPr/>
              <a:t>10/09/15</a:t>
            </a:fld>
            <a:endParaRPr lang="fr-FR" dirty="0"/>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10/09/15</a:t>
            </a:fld>
            <a:endParaRPr lang="en-US" sz="1400" dirty="0">
              <a:solidFill>
                <a:srgbClr val="FFFFFF"/>
              </a:solidFill>
            </a:endParaRP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et modifiez le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0" name="ZoneTexte 19"/>
          <p:cNvSpPr txBox="1"/>
          <p:nvPr userDrawn="1"/>
        </p:nvSpPr>
        <p:spPr>
          <a:xfrm>
            <a:off x="107504" y="6516052"/>
            <a:ext cx="8784976" cy="369332"/>
          </a:xfrm>
          <a:prstGeom prst="rect">
            <a:avLst/>
          </a:prstGeom>
          <a:noFill/>
        </p:spPr>
        <p:txBody>
          <a:bodyPr wrap="square" rtlCol="0">
            <a:spAutoFit/>
          </a:bodyPr>
          <a:lstStyle/>
          <a:p>
            <a:endParaRPr lang="fr-FR" dirty="0"/>
          </a:p>
        </p:txBody>
      </p:sp>
      <p:pic>
        <p:nvPicPr>
          <p:cNvPr id="21" name="Picture 2" descr="http://upload.wikimedia.org/wikipedia/commons/thumb/7/70/Fdmadfe.jpg/200px-Fdmadfe.jpg"/>
          <p:cNvPicPr>
            <a:picLocks noChangeAspect="1" noChangeArrowheads="1"/>
          </p:cNvPicPr>
          <p:nvPr userDrawn="1"/>
        </p:nvPicPr>
        <p:blipFill>
          <a:blip r:embed="rId13" cstate="print"/>
          <a:srcRect/>
          <a:stretch>
            <a:fillRect/>
          </a:stretch>
        </p:blipFill>
        <p:spPr bwMode="auto">
          <a:xfrm>
            <a:off x="8130147" y="5589240"/>
            <a:ext cx="906349" cy="1241699"/>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5536" y="404664"/>
            <a:ext cx="8136904" cy="1323439"/>
          </a:xfrm>
          <a:prstGeom prst="rect">
            <a:avLst/>
          </a:prstGeom>
          <a:noFill/>
          <a:ln>
            <a:solidFill>
              <a:schemeClr val="tx2"/>
            </a:solidFill>
          </a:ln>
        </p:spPr>
        <p:txBody>
          <a:bodyPr wrap="square" rtlCol="0">
            <a:spAutoFit/>
          </a:bodyPr>
          <a:lstStyle/>
          <a:p>
            <a:pPr algn="ctr"/>
            <a:r>
              <a:rPr lang="fr-FR" sz="4000" dirty="0"/>
              <a:t>N</a:t>
            </a:r>
            <a:r>
              <a:rPr lang="fr-FR" sz="4000" dirty="0" smtClean="0"/>
              <a:t>ouveaux critères d’attribution des bourses scolaires</a:t>
            </a:r>
          </a:p>
        </p:txBody>
      </p:sp>
    </p:spTree>
  </p:cSld>
  <p:clrMapOvr>
    <a:masterClrMapping/>
  </p:clrMapOvr>
  <mc:AlternateContent xmlns:mc="http://schemas.openxmlformats.org/markup-compatibility/2006" xmlns:p14="http://schemas.microsoft.com/office/powerpoint/2010/main">
    <mc:Choice Requires="p14">
      <p:transition spd="slow" p14:dur="800" advClick="0" advTm="3000">
        <p:circle/>
      </p:transition>
    </mc:Choice>
    <mc:Fallback xmlns="">
      <p:transition xmlns:p14="http://schemas.microsoft.com/office/powerpoint/2010/main" spd="slow" advClick="0" advTm="3000">
        <p:circl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1340768"/>
            <a:ext cx="8784976" cy="954107"/>
          </a:xfrm>
          <a:prstGeom prst="rect">
            <a:avLst/>
          </a:prstGeom>
          <a:noFill/>
          <a:ln>
            <a:noFill/>
          </a:ln>
        </p:spPr>
        <p:txBody>
          <a:bodyPr wrap="square" rtlCol="0">
            <a:spAutoFit/>
          </a:bodyPr>
          <a:lstStyle/>
          <a:p>
            <a:r>
              <a:rPr lang="fr-FR" sz="2800" dirty="0" smtClean="0"/>
              <a:t>Si </a:t>
            </a:r>
            <a:r>
              <a:rPr lang="fr-FR" sz="2800" dirty="0" err="1" smtClean="0"/>
              <a:t>Qp</a:t>
            </a:r>
            <a:r>
              <a:rPr lang="fr-FR" sz="2800" dirty="0" smtClean="0"/>
              <a:t> supérieur ou égal à 21 000 €  </a:t>
            </a:r>
          </a:p>
          <a:p>
            <a:r>
              <a:rPr lang="fr-FR" sz="2800" dirty="0" smtClean="0"/>
              <a:t>	la famille est hors barème : pas de bourses</a:t>
            </a:r>
          </a:p>
        </p:txBody>
      </p:sp>
      <p:sp>
        <p:nvSpPr>
          <p:cNvPr id="5" name="ZoneTexte 4"/>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2" name="ZoneTexte 1"/>
          <p:cNvSpPr txBox="1"/>
          <p:nvPr/>
        </p:nvSpPr>
        <p:spPr>
          <a:xfrm>
            <a:off x="179512" y="2564904"/>
            <a:ext cx="8784976" cy="954107"/>
          </a:xfrm>
          <a:prstGeom prst="rect">
            <a:avLst/>
          </a:prstGeom>
          <a:noFill/>
        </p:spPr>
        <p:txBody>
          <a:bodyPr wrap="square" rtlCol="0">
            <a:spAutoFit/>
          </a:bodyPr>
          <a:lstStyle/>
          <a:p>
            <a:r>
              <a:rPr lang="fr-FR" sz="2800" dirty="0"/>
              <a:t>Si </a:t>
            </a:r>
            <a:r>
              <a:rPr lang="fr-FR" sz="2800" dirty="0" err="1" smtClean="0"/>
              <a:t>Qp</a:t>
            </a:r>
            <a:r>
              <a:rPr lang="fr-FR" sz="2800" dirty="0" smtClean="0"/>
              <a:t> </a:t>
            </a:r>
            <a:r>
              <a:rPr lang="fr-FR" sz="2800" dirty="0"/>
              <a:t>supérieur ou égal </a:t>
            </a:r>
            <a:r>
              <a:rPr lang="fr-FR" sz="2800" dirty="0" smtClean="0"/>
              <a:t>à 3</a:t>
            </a:r>
            <a:r>
              <a:rPr lang="fr-FR" sz="2800" dirty="0"/>
              <a:t> </a:t>
            </a:r>
            <a:r>
              <a:rPr lang="fr-FR" sz="2800" dirty="0" smtClean="0"/>
              <a:t>000 € </a:t>
            </a:r>
            <a:endParaRPr lang="fr-FR" sz="2800" dirty="0"/>
          </a:p>
          <a:p>
            <a:r>
              <a:rPr lang="fr-FR" sz="2800" dirty="0"/>
              <a:t> 	la famille obtient une bourses de 100</a:t>
            </a:r>
            <a:r>
              <a:rPr lang="fr-FR" sz="2800" dirty="0" smtClean="0"/>
              <a:t>% </a:t>
            </a:r>
            <a:endParaRPr lang="fr-FR" sz="2800" dirty="0"/>
          </a:p>
        </p:txBody>
      </p:sp>
      <p:sp>
        <p:nvSpPr>
          <p:cNvPr id="3" name="ZoneTexte 2"/>
          <p:cNvSpPr txBox="1"/>
          <p:nvPr/>
        </p:nvSpPr>
        <p:spPr>
          <a:xfrm>
            <a:off x="179512" y="3789040"/>
            <a:ext cx="8856984" cy="1631216"/>
          </a:xfrm>
          <a:prstGeom prst="rect">
            <a:avLst/>
          </a:prstGeom>
          <a:noFill/>
        </p:spPr>
        <p:txBody>
          <a:bodyPr wrap="square" rtlCol="0">
            <a:spAutoFit/>
          </a:bodyPr>
          <a:lstStyle/>
          <a:p>
            <a:r>
              <a:rPr lang="fr-FR" sz="2800" dirty="0" smtClean="0"/>
              <a:t>Si </a:t>
            </a:r>
            <a:r>
              <a:rPr lang="fr-FR" sz="2800" dirty="0"/>
              <a:t>le quotient de la famille est compris entre ces deux valeurs, la quotité théorique partielle de bourse est calculée selon la formule suivante :</a:t>
            </a:r>
          </a:p>
          <a:p>
            <a:endParaRPr lang="fr-FR" sz="1600" dirty="0"/>
          </a:p>
        </p:txBody>
      </p:sp>
      <p:sp>
        <p:nvSpPr>
          <p:cNvPr id="6" name="ZoneTexte 5"/>
          <p:cNvSpPr txBox="1"/>
          <p:nvPr/>
        </p:nvSpPr>
        <p:spPr>
          <a:xfrm>
            <a:off x="1835696" y="5301208"/>
            <a:ext cx="5976664" cy="523220"/>
          </a:xfrm>
          <a:prstGeom prst="rect">
            <a:avLst/>
          </a:prstGeom>
          <a:solidFill>
            <a:schemeClr val="accent3">
              <a:lumMod val="75000"/>
            </a:schemeClr>
          </a:solidFill>
        </p:spPr>
        <p:txBody>
          <a:bodyPr wrap="square" rtlCol="0">
            <a:spAutoFit/>
          </a:bodyPr>
          <a:lstStyle/>
          <a:p>
            <a:r>
              <a:rPr lang="fr-FR" sz="2800" dirty="0"/>
              <a:t>[1-{(Qp-3000)/(21000-3000)}]*</a:t>
            </a:r>
            <a:r>
              <a:rPr lang="fr-FR" sz="2800" dirty="0" smtClean="0"/>
              <a:t>100</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900" decel="100000" fill="hold"/>
                                        <p:tgtEl>
                                          <p:spTgt spid="4"/>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900" decel="100000" fill="hold"/>
                                        <p:tgtEl>
                                          <p:spTgt spid="3"/>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900" decel="100000" fill="hold"/>
                                        <p:tgtEl>
                                          <p:spTgt spid="6"/>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 grpId="0"/>
      <p:bldP spid="3"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7" name="ZoneTexte 6"/>
          <p:cNvSpPr txBox="1"/>
          <p:nvPr/>
        </p:nvSpPr>
        <p:spPr>
          <a:xfrm>
            <a:off x="251520" y="1340768"/>
            <a:ext cx="8712968" cy="707886"/>
          </a:xfrm>
          <a:prstGeom prst="rect">
            <a:avLst/>
          </a:prstGeom>
          <a:noFill/>
          <a:ln>
            <a:noFill/>
          </a:ln>
        </p:spPr>
        <p:txBody>
          <a:bodyPr wrap="square" rtlCol="0">
            <a:spAutoFit/>
          </a:bodyPr>
          <a:lstStyle/>
          <a:p>
            <a:r>
              <a:rPr lang="fr-FR" sz="2800" dirty="0" smtClean="0"/>
              <a:t>Contribution progressive de solidarité (</a:t>
            </a:r>
            <a:r>
              <a:rPr lang="fr-FR" sz="2800" dirty="0" err="1" smtClean="0"/>
              <a:t>Cps</a:t>
            </a:r>
            <a:r>
              <a:rPr lang="fr-FR" sz="2800" dirty="0" smtClean="0"/>
              <a:t>)</a:t>
            </a:r>
          </a:p>
          <a:p>
            <a:endParaRPr lang="fr-FR" sz="1200" dirty="0" smtClean="0"/>
          </a:p>
        </p:txBody>
      </p:sp>
      <p:sp>
        <p:nvSpPr>
          <p:cNvPr id="2" name="ZoneTexte 1"/>
          <p:cNvSpPr txBox="1"/>
          <p:nvPr/>
        </p:nvSpPr>
        <p:spPr>
          <a:xfrm>
            <a:off x="1763688" y="5445224"/>
            <a:ext cx="5544616" cy="523220"/>
          </a:xfrm>
          <a:prstGeom prst="rect">
            <a:avLst/>
          </a:prstGeom>
          <a:solidFill>
            <a:schemeClr val="accent3">
              <a:lumMod val="75000"/>
            </a:schemeClr>
          </a:solidFill>
        </p:spPr>
        <p:txBody>
          <a:bodyPr wrap="square" rtlCol="0">
            <a:spAutoFit/>
          </a:bodyPr>
          <a:lstStyle/>
          <a:p>
            <a:pPr algn="ctr"/>
            <a:r>
              <a:rPr lang="fr-FR" sz="2800" dirty="0"/>
              <a:t>[1-{(Q-80)/(100-80)}]*</a:t>
            </a:r>
            <a:r>
              <a:rPr lang="fr-FR" sz="2800" dirty="0" smtClean="0"/>
              <a:t>Cps</a:t>
            </a:r>
            <a:endParaRPr lang="fr-FR" sz="2800" dirty="0"/>
          </a:p>
        </p:txBody>
      </p:sp>
      <p:sp>
        <p:nvSpPr>
          <p:cNvPr id="3" name="ZoneTexte 2"/>
          <p:cNvSpPr txBox="1"/>
          <p:nvPr/>
        </p:nvSpPr>
        <p:spPr>
          <a:xfrm>
            <a:off x="179512" y="2132856"/>
            <a:ext cx="8784976" cy="954107"/>
          </a:xfrm>
          <a:prstGeom prst="rect">
            <a:avLst/>
          </a:prstGeom>
          <a:noFill/>
        </p:spPr>
        <p:txBody>
          <a:bodyPr wrap="square" rtlCol="0">
            <a:spAutoFit/>
          </a:bodyPr>
          <a:lstStyle/>
          <a:p>
            <a:r>
              <a:rPr lang="fr-FR" sz="2800" dirty="0"/>
              <a:t>Il s’agit d’un abattement en points de quotité appliqué sur la quotité théorique </a:t>
            </a:r>
            <a:r>
              <a:rPr lang="fr-FR" sz="2800" dirty="0" smtClean="0"/>
              <a:t>obtenue</a:t>
            </a:r>
            <a:endParaRPr lang="fr-FR" dirty="0"/>
          </a:p>
        </p:txBody>
      </p:sp>
      <p:sp>
        <p:nvSpPr>
          <p:cNvPr id="4" name="ZoneTexte 3"/>
          <p:cNvSpPr txBox="1"/>
          <p:nvPr/>
        </p:nvSpPr>
        <p:spPr>
          <a:xfrm>
            <a:off x="179512" y="3212976"/>
            <a:ext cx="8784976" cy="1815882"/>
          </a:xfrm>
          <a:prstGeom prst="rect">
            <a:avLst/>
          </a:prstGeom>
          <a:noFill/>
        </p:spPr>
        <p:txBody>
          <a:bodyPr wrap="square" rtlCol="0">
            <a:spAutoFit/>
          </a:bodyPr>
          <a:lstStyle/>
          <a:p>
            <a:r>
              <a:rPr lang="fr-FR" sz="2800" dirty="0" smtClean="0"/>
              <a:t>Elle n’est </a:t>
            </a:r>
            <a:r>
              <a:rPr lang="fr-FR" sz="2800" dirty="0"/>
              <a:t>pas appliquée aux familles dont la quotité théorique est égale à 100%. Elle est minorée pour les familles dont la quotité théorique se situe entre 80 et 99</a:t>
            </a:r>
            <a:r>
              <a:rPr lang="fr-FR" sz="2800" dirty="0" smtClean="0"/>
              <a:t>% selon </a:t>
            </a:r>
            <a:r>
              <a:rPr lang="fr-FR" sz="2800" dirty="0"/>
              <a:t>la formule </a:t>
            </a:r>
            <a:r>
              <a:rPr lang="fr-FR" sz="2800" dirty="0" smtClean="0"/>
              <a:t>:</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900" decel="100000" fill="hold"/>
                                        <p:tgtEl>
                                          <p:spTgt spid="7"/>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900" decel="100000" fill="hold"/>
                                        <p:tgtEl>
                                          <p:spTgt spid="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900" decel="100000" fill="hold"/>
                                        <p:tgtEl>
                                          <p:spTgt spid="4"/>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p:cTn id="37" dur="500" fill="hold"/>
                                        <p:tgtEl>
                                          <p:spTgt spid="2"/>
                                        </p:tgtEl>
                                        <p:attrNameLst>
                                          <p:attrName>ppt_w</p:attrName>
                                        </p:attrNameLst>
                                      </p:cBhvr>
                                      <p:tavLst>
                                        <p:tav tm="0">
                                          <p:val>
                                            <p:fltVal val="0"/>
                                          </p:val>
                                        </p:tav>
                                        <p:tav tm="100000">
                                          <p:val>
                                            <p:strVal val="#ppt_w"/>
                                          </p:val>
                                        </p:tav>
                                      </p:tavLst>
                                    </p:anim>
                                    <p:anim calcmode="lin" valueType="num">
                                      <p:cBhvr>
                                        <p:cTn id="3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2" grpId="0" animBg="1"/>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Exemple</a:t>
            </a:r>
            <a:endParaRPr lang="fr-FR" sz="3200" dirty="0"/>
          </a:p>
        </p:txBody>
      </p:sp>
      <p:pic>
        <p:nvPicPr>
          <p:cNvPr id="1026" name="Picture 2"/>
          <p:cNvPicPr>
            <a:picLocks noChangeAspect="1" noChangeArrowheads="1"/>
          </p:cNvPicPr>
          <p:nvPr/>
        </p:nvPicPr>
        <p:blipFill>
          <a:blip r:embed="rId2" cstate="print"/>
          <a:srcRect/>
          <a:stretch>
            <a:fillRect/>
          </a:stretch>
        </p:blipFill>
        <p:spPr bwMode="auto">
          <a:xfrm>
            <a:off x="251520" y="1169595"/>
            <a:ext cx="7652089" cy="5355749"/>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1000"/>
                                        <p:tgtEl>
                                          <p:spTgt spid="1026"/>
                                        </p:tgtEl>
                                      </p:cBhvr>
                                    </p:animEffect>
                                    <p:anim calcmode="lin" valueType="num">
                                      <p:cBhvr>
                                        <p:cTn id="16" dur="1000" fill="hold"/>
                                        <p:tgtEl>
                                          <p:spTgt spid="1026"/>
                                        </p:tgtEl>
                                        <p:attrNameLst>
                                          <p:attrName>ppt_x</p:attrName>
                                        </p:attrNameLst>
                                      </p:cBhvr>
                                      <p:tavLst>
                                        <p:tav tm="0">
                                          <p:val>
                                            <p:strVal val="#ppt_x"/>
                                          </p:val>
                                        </p:tav>
                                        <p:tav tm="100000">
                                          <p:val>
                                            <p:strVal val="#ppt_x"/>
                                          </p:val>
                                        </p:tav>
                                      </p:tavLst>
                                    </p:anim>
                                    <p:anim calcmode="lin" valueType="num">
                                      <p:cBhvr>
                                        <p:cTn id="17" dur="900" decel="100000" fill="hold"/>
                                        <p:tgtEl>
                                          <p:spTgt spid="1026"/>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0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Exemple</a:t>
            </a:r>
            <a:endParaRPr lang="fr-FR" sz="3200" dirty="0"/>
          </a:p>
        </p:txBody>
      </p:sp>
      <p:pic>
        <p:nvPicPr>
          <p:cNvPr id="2050" name="Picture 2"/>
          <p:cNvPicPr>
            <a:picLocks noChangeAspect="1" noChangeArrowheads="1"/>
          </p:cNvPicPr>
          <p:nvPr/>
        </p:nvPicPr>
        <p:blipFill>
          <a:blip r:embed="rId2" cstate="print"/>
          <a:srcRect/>
          <a:stretch>
            <a:fillRect/>
          </a:stretch>
        </p:blipFill>
        <p:spPr bwMode="auto">
          <a:xfrm>
            <a:off x="167080" y="1233489"/>
            <a:ext cx="8797408" cy="377968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fade">
                                      <p:cBhvr>
                                        <p:cTn id="13" dur="1000"/>
                                        <p:tgtEl>
                                          <p:spTgt spid="2050"/>
                                        </p:tgtEl>
                                      </p:cBhvr>
                                    </p:animEffect>
                                    <p:anim calcmode="lin" valueType="num">
                                      <p:cBhvr>
                                        <p:cTn id="14" dur="1000" fill="hold"/>
                                        <p:tgtEl>
                                          <p:spTgt spid="2050"/>
                                        </p:tgtEl>
                                        <p:attrNameLst>
                                          <p:attrName>ppt_x</p:attrName>
                                        </p:attrNameLst>
                                      </p:cBhvr>
                                      <p:tavLst>
                                        <p:tav tm="0">
                                          <p:val>
                                            <p:strVal val="#ppt_x"/>
                                          </p:val>
                                        </p:tav>
                                        <p:tav tm="100000">
                                          <p:val>
                                            <p:strVal val="#ppt_x"/>
                                          </p:val>
                                        </p:tav>
                                      </p:tavLst>
                                    </p:anim>
                                    <p:anim calcmode="lin" valueType="num">
                                      <p:cBhvr>
                                        <p:cTn id="15" dur="900" decel="100000" fill="hold"/>
                                        <p:tgtEl>
                                          <p:spTgt spid="2050"/>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05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Bourses parascolaires</a:t>
            </a:r>
            <a:endParaRPr lang="fr-FR" sz="3200" dirty="0"/>
          </a:p>
        </p:txBody>
      </p:sp>
      <p:sp>
        <p:nvSpPr>
          <p:cNvPr id="2" name="ZoneTexte 1"/>
          <p:cNvSpPr txBox="1"/>
          <p:nvPr/>
        </p:nvSpPr>
        <p:spPr>
          <a:xfrm>
            <a:off x="107504" y="1844824"/>
            <a:ext cx="8856984" cy="1384995"/>
          </a:xfrm>
          <a:prstGeom prst="rect">
            <a:avLst/>
          </a:prstGeom>
          <a:noFill/>
        </p:spPr>
        <p:txBody>
          <a:bodyPr wrap="square" rtlCol="0">
            <a:spAutoFit/>
          </a:bodyPr>
          <a:lstStyle/>
          <a:p>
            <a:pPr marL="457200" indent="-457200" algn="just">
              <a:buFont typeface="Arial"/>
              <a:buChar char="•"/>
            </a:pPr>
            <a:r>
              <a:rPr lang="fr-FR" sz="2800" dirty="0"/>
              <a:t>La quotité de bourses théorique calculée sur la base des seuls frais de scolarité au sens strict est appliquée aux frais </a:t>
            </a:r>
            <a:r>
              <a:rPr lang="fr-FR" sz="2800" dirty="0" smtClean="0"/>
              <a:t>parascolaires.</a:t>
            </a:r>
          </a:p>
        </p:txBody>
      </p:sp>
      <p:sp>
        <p:nvSpPr>
          <p:cNvPr id="3" name="ZoneTexte 2"/>
          <p:cNvSpPr txBox="1"/>
          <p:nvPr/>
        </p:nvSpPr>
        <p:spPr>
          <a:xfrm>
            <a:off x="179512" y="3717032"/>
            <a:ext cx="8784976" cy="1938992"/>
          </a:xfrm>
          <a:prstGeom prst="rect">
            <a:avLst/>
          </a:prstGeom>
          <a:noFill/>
        </p:spPr>
        <p:txBody>
          <a:bodyPr wrap="square" rtlCol="0">
            <a:spAutoFit/>
          </a:bodyPr>
          <a:lstStyle/>
          <a:p>
            <a:pPr marL="457200" indent="-457200" algn="just">
              <a:buFont typeface="Arial"/>
              <a:buChar char="•"/>
            </a:pPr>
            <a:r>
              <a:rPr lang="fr-FR" sz="2800" dirty="0"/>
              <a:t>Une famille qui obtient une quotité théorique de 60 % des frais de scolarité obtiendra également une bourse couvrant 60 % des frais parascolaires</a:t>
            </a:r>
          </a:p>
          <a:p>
            <a:pPr algn="just"/>
            <a:endParaRPr lang="fr-FR" dirty="0"/>
          </a:p>
          <a:p>
            <a:endParaRPr lang="fr-FR" dirty="0"/>
          </a:p>
        </p:txBody>
      </p:sp>
    </p:spTree>
    <p:extLst>
      <p:ext uri="{BB962C8B-B14F-4D97-AF65-F5344CB8AC3E}">
        <p14:creationId xmlns:p14="http://schemas.microsoft.com/office/powerpoint/2010/main" val="7767126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900" decel="100000" fill="hold"/>
                                        <p:tgtEl>
                                          <p:spTgt spid="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900" decel="100000" fill="hold"/>
                                        <p:tgtEl>
                                          <p:spTgt spid="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332656"/>
            <a:ext cx="8784976" cy="584775"/>
          </a:xfrm>
          <a:prstGeom prst="rect">
            <a:avLst/>
          </a:prstGeom>
          <a:noFill/>
          <a:ln>
            <a:solidFill>
              <a:schemeClr val="tx2"/>
            </a:solidFill>
          </a:ln>
        </p:spPr>
        <p:txBody>
          <a:bodyPr wrap="square" rtlCol="0">
            <a:spAutoFit/>
          </a:bodyPr>
          <a:lstStyle/>
          <a:p>
            <a:pPr algn="ctr"/>
            <a:r>
              <a:rPr lang="fr-FR" sz="3200" dirty="0" smtClean="0"/>
              <a:t>Nouvelles règles de gestion</a:t>
            </a:r>
          </a:p>
        </p:txBody>
      </p:sp>
      <p:sp>
        <p:nvSpPr>
          <p:cNvPr id="6" name="ZoneTexte 5"/>
          <p:cNvSpPr txBox="1"/>
          <p:nvPr/>
        </p:nvSpPr>
        <p:spPr>
          <a:xfrm>
            <a:off x="179512" y="1628800"/>
            <a:ext cx="8784976" cy="523220"/>
          </a:xfrm>
          <a:prstGeom prst="rect">
            <a:avLst/>
          </a:prstGeom>
          <a:noFill/>
          <a:ln>
            <a:noFill/>
          </a:ln>
        </p:spPr>
        <p:txBody>
          <a:bodyPr wrap="square" rtlCol="0">
            <a:spAutoFit/>
          </a:bodyPr>
          <a:lstStyle/>
          <a:p>
            <a:pPr marL="457200" indent="-457200">
              <a:buFont typeface="Arial"/>
              <a:buChar char="•"/>
            </a:pPr>
            <a:r>
              <a:rPr lang="fr-FR" sz="2800" dirty="0" smtClean="0"/>
              <a:t>Contrôle strict des revenus </a:t>
            </a:r>
            <a:endParaRPr lang="fr-FR" sz="1200" u="sng" dirty="0"/>
          </a:p>
        </p:txBody>
      </p:sp>
      <p:sp>
        <p:nvSpPr>
          <p:cNvPr id="2" name="ZoneTexte 1"/>
          <p:cNvSpPr txBox="1"/>
          <p:nvPr/>
        </p:nvSpPr>
        <p:spPr>
          <a:xfrm>
            <a:off x="179512" y="2348880"/>
            <a:ext cx="8784976" cy="523220"/>
          </a:xfrm>
          <a:prstGeom prst="rect">
            <a:avLst/>
          </a:prstGeom>
          <a:noFill/>
        </p:spPr>
        <p:txBody>
          <a:bodyPr wrap="square" rtlCol="0">
            <a:spAutoFit/>
          </a:bodyPr>
          <a:lstStyle/>
          <a:p>
            <a:pPr marL="457200" indent="-457200">
              <a:buFont typeface="Arial"/>
              <a:buChar char="•"/>
            </a:pPr>
            <a:r>
              <a:rPr lang="fr-FR" sz="2800" dirty="0"/>
              <a:t>Recours aux visites à domicile </a:t>
            </a:r>
          </a:p>
        </p:txBody>
      </p:sp>
      <p:sp>
        <p:nvSpPr>
          <p:cNvPr id="3" name="ZoneTexte 2"/>
          <p:cNvSpPr txBox="1"/>
          <p:nvPr/>
        </p:nvSpPr>
        <p:spPr>
          <a:xfrm>
            <a:off x="179512" y="3068960"/>
            <a:ext cx="8784976" cy="523220"/>
          </a:xfrm>
          <a:prstGeom prst="rect">
            <a:avLst/>
          </a:prstGeom>
          <a:noFill/>
        </p:spPr>
        <p:txBody>
          <a:bodyPr wrap="square" rtlCol="0">
            <a:spAutoFit/>
          </a:bodyPr>
          <a:lstStyle/>
          <a:p>
            <a:pPr marL="457200" indent="-457200">
              <a:buFont typeface="Arial"/>
              <a:buChar char="•"/>
            </a:pPr>
            <a:r>
              <a:rPr lang="fr-FR" sz="2800" dirty="0"/>
              <a:t>Entretien pour les 1ère demandes</a:t>
            </a:r>
          </a:p>
        </p:txBody>
      </p:sp>
      <p:sp>
        <p:nvSpPr>
          <p:cNvPr id="7" name="ZoneTexte 6"/>
          <p:cNvSpPr txBox="1"/>
          <p:nvPr/>
        </p:nvSpPr>
        <p:spPr>
          <a:xfrm>
            <a:off x="179512" y="3861048"/>
            <a:ext cx="8784976" cy="1384995"/>
          </a:xfrm>
          <a:prstGeom prst="rect">
            <a:avLst/>
          </a:prstGeom>
          <a:noFill/>
        </p:spPr>
        <p:txBody>
          <a:bodyPr wrap="square" rtlCol="0">
            <a:spAutoFit/>
          </a:bodyPr>
          <a:lstStyle/>
          <a:p>
            <a:pPr marL="457200" indent="-457200">
              <a:buFont typeface="Arial"/>
              <a:buChar char="•"/>
            </a:pPr>
            <a:r>
              <a:rPr lang="fr-FR" sz="2800" dirty="0" smtClean="0"/>
              <a:t>Mise </a:t>
            </a:r>
            <a:r>
              <a:rPr lang="fr-FR" sz="2800" dirty="0"/>
              <a:t>en adéquation de l’enveloppe des postes avec la dotation budgétaire globale par </a:t>
            </a:r>
            <a:r>
              <a:rPr lang="fr-FR" sz="2800" dirty="0" smtClean="0"/>
              <a:t>l’AEFE après un « dialogue de gestion »</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900" decel="100000" fill="hold"/>
                                        <p:tgtEl>
                                          <p:spTgt spid="3"/>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900" decel="100000" fill="hold"/>
                                        <p:tgtEl>
                                          <p:spTgt spid="7"/>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2" grpId="0"/>
      <p:bldP spid="3"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Nouvelles règles de gestion : seuils d’exclusion</a:t>
            </a:r>
          </a:p>
        </p:txBody>
      </p:sp>
      <p:sp>
        <p:nvSpPr>
          <p:cNvPr id="6" name="ZoneTexte 5"/>
          <p:cNvSpPr txBox="1"/>
          <p:nvPr/>
        </p:nvSpPr>
        <p:spPr>
          <a:xfrm>
            <a:off x="179512" y="1340768"/>
            <a:ext cx="8784976" cy="1384995"/>
          </a:xfrm>
          <a:prstGeom prst="rect">
            <a:avLst/>
          </a:prstGeom>
          <a:noFill/>
          <a:ln>
            <a:solidFill>
              <a:schemeClr val="tx2"/>
            </a:solidFill>
          </a:ln>
        </p:spPr>
        <p:txBody>
          <a:bodyPr wrap="square" rtlCol="0">
            <a:spAutoFit/>
          </a:bodyPr>
          <a:lstStyle/>
          <a:p>
            <a:pPr marL="457200" indent="-457200">
              <a:buFont typeface="Arial"/>
              <a:buChar char="•"/>
            </a:pPr>
            <a:r>
              <a:rPr lang="fr-FR" sz="2800" dirty="0" smtClean="0"/>
              <a:t>Patrimoine </a:t>
            </a:r>
            <a:r>
              <a:rPr lang="fr-FR" sz="2800" dirty="0" smtClean="0"/>
              <a:t>mobilier règle générale</a:t>
            </a:r>
            <a:endParaRPr lang="fr-FR" sz="2800" dirty="0" smtClean="0"/>
          </a:p>
          <a:p>
            <a:pPr algn="ctr"/>
            <a:r>
              <a:rPr lang="fr-FR" sz="2800" dirty="0" smtClean="0"/>
              <a:t> </a:t>
            </a:r>
            <a:br>
              <a:rPr lang="fr-FR" sz="2800" dirty="0" smtClean="0"/>
            </a:br>
            <a:r>
              <a:rPr lang="fr-FR" sz="2800" dirty="0" smtClean="0"/>
              <a:t> </a:t>
            </a:r>
            <a:r>
              <a:rPr lang="fr-FR" sz="2800" b="1" dirty="0" smtClean="0"/>
              <a:t>100</a:t>
            </a:r>
            <a:r>
              <a:rPr lang="fr-FR" sz="2800" b="1" dirty="0"/>
              <a:t> 000 </a:t>
            </a:r>
            <a:r>
              <a:rPr lang="fr-FR" sz="2800" b="1" dirty="0" smtClean="0"/>
              <a:t>€</a:t>
            </a:r>
            <a:endParaRPr lang="fr-FR" sz="1200" dirty="0"/>
          </a:p>
        </p:txBody>
      </p:sp>
      <p:sp>
        <p:nvSpPr>
          <p:cNvPr id="4" name="ZoneTexte 3"/>
          <p:cNvSpPr txBox="1"/>
          <p:nvPr/>
        </p:nvSpPr>
        <p:spPr>
          <a:xfrm>
            <a:off x="179512" y="3789040"/>
            <a:ext cx="8784976" cy="1231106"/>
          </a:xfrm>
          <a:prstGeom prst="rect">
            <a:avLst/>
          </a:prstGeom>
          <a:noFill/>
        </p:spPr>
        <p:txBody>
          <a:bodyPr wrap="square" rtlCol="0">
            <a:spAutoFit/>
          </a:bodyPr>
          <a:lstStyle/>
          <a:p>
            <a:pPr marL="457200" indent="-457200">
              <a:buFont typeface="Arial"/>
              <a:buChar char="•"/>
            </a:pPr>
            <a:r>
              <a:rPr lang="fr-FR" sz="2800" dirty="0"/>
              <a:t>Patrimoine immobilier </a:t>
            </a:r>
            <a:r>
              <a:rPr lang="fr-FR" sz="2800" dirty="0"/>
              <a:t>règle générale</a:t>
            </a:r>
            <a:endParaRPr lang="fr-FR" sz="2800" dirty="0" smtClean="0"/>
          </a:p>
          <a:p>
            <a:pPr algn="ctr"/>
            <a:r>
              <a:rPr lang="fr-FR" sz="2800" b="1" dirty="0" smtClean="0"/>
              <a:t>200 </a:t>
            </a:r>
            <a:r>
              <a:rPr lang="fr-FR" sz="2800" b="1" dirty="0"/>
              <a:t>000 € de valeur </a:t>
            </a:r>
            <a:r>
              <a:rPr lang="fr-FR" sz="2800" b="1" dirty="0" smtClean="0"/>
              <a:t>acquise</a:t>
            </a:r>
          </a:p>
          <a:p>
            <a:pPr algn="ctr"/>
            <a:endParaRPr lang="fr-FR" dirty="0"/>
          </a:p>
        </p:txBody>
      </p:sp>
    </p:spTree>
    <p:extLst>
      <p:ext uri="{BB962C8B-B14F-4D97-AF65-F5344CB8AC3E}">
        <p14:creationId xmlns:p14="http://schemas.microsoft.com/office/powerpoint/2010/main" val="42843519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900" decel="100000" fill="hold"/>
                                        <p:tgtEl>
                                          <p:spTgt spid="4"/>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Période de référence</a:t>
            </a:r>
          </a:p>
        </p:txBody>
      </p:sp>
      <p:sp>
        <p:nvSpPr>
          <p:cNvPr id="5" name="ZoneTexte 4"/>
          <p:cNvSpPr txBox="1"/>
          <p:nvPr/>
        </p:nvSpPr>
        <p:spPr>
          <a:xfrm>
            <a:off x="179512" y="1556792"/>
            <a:ext cx="8784976" cy="3970318"/>
          </a:xfrm>
          <a:prstGeom prst="rect">
            <a:avLst/>
          </a:prstGeom>
          <a:noFill/>
          <a:ln>
            <a:noFill/>
          </a:ln>
        </p:spPr>
        <p:txBody>
          <a:bodyPr wrap="square" rtlCol="0">
            <a:spAutoFit/>
          </a:bodyPr>
          <a:lstStyle/>
          <a:p>
            <a:pPr marL="457200" indent="-457200">
              <a:buFont typeface="Arial"/>
              <a:buChar char="•"/>
            </a:pPr>
            <a:r>
              <a:rPr lang="fr-FR" sz="2800" dirty="0" smtClean="0"/>
              <a:t>Revenus pris en compte : revenus de l’année précédant celle de la demande (année n - 1)</a:t>
            </a:r>
          </a:p>
          <a:p>
            <a:endParaRPr lang="fr-FR" sz="2800" dirty="0" smtClean="0"/>
          </a:p>
          <a:p>
            <a:pPr marL="457200" indent="-457200">
              <a:buFont typeface="Arial"/>
              <a:buChar char="•"/>
            </a:pPr>
            <a:r>
              <a:rPr lang="fr-FR" sz="2800" dirty="0" smtClean="0"/>
              <a:t>Si hausse des revenus : extrapolation sur les revenus de l’année n</a:t>
            </a:r>
          </a:p>
          <a:p>
            <a:pPr>
              <a:buFontTx/>
              <a:buChar char="-"/>
            </a:pPr>
            <a:endParaRPr lang="fr-FR" sz="2800" dirty="0" smtClean="0"/>
          </a:p>
          <a:p>
            <a:pPr marL="457200" indent="-457200">
              <a:buFont typeface="Arial"/>
              <a:buChar char="•"/>
            </a:pPr>
            <a:r>
              <a:rPr lang="fr-FR" sz="2800" dirty="0" smtClean="0"/>
              <a:t>Si baisse des revenus : </a:t>
            </a:r>
            <a:r>
              <a:rPr lang="fr-FR" sz="2800" dirty="0"/>
              <a:t>m</a:t>
            </a:r>
            <a:r>
              <a:rPr lang="fr-FR" sz="2800" dirty="0" smtClean="0"/>
              <a:t>aintien des revenus de l’année n-1 jusqu’à la réévaluation lors de la deuxième CLB</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6"/>
          </a:xfrm>
          <a:prstGeom prst="rect">
            <a:avLst/>
          </a:prstGeom>
          <a:noFill/>
          <a:ln>
            <a:solidFill>
              <a:schemeClr val="tx2"/>
            </a:solidFill>
          </a:ln>
        </p:spPr>
        <p:txBody>
          <a:bodyPr wrap="square" rtlCol="0">
            <a:spAutoFit/>
          </a:bodyPr>
          <a:lstStyle/>
          <a:p>
            <a:pPr algn="ctr"/>
            <a:r>
              <a:rPr lang="fr-FR" sz="3200" dirty="0" smtClean="0"/>
              <a:t> </a:t>
            </a:r>
            <a:r>
              <a:rPr lang="fr-FR" sz="3200" dirty="0"/>
              <a:t>F</a:t>
            </a:r>
            <a:r>
              <a:rPr lang="fr-FR" sz="3200" dirty="0" smtClean="0"/>
              <a:t>amilles </a:t>
            </a:r>
            <a:r>
              <a:rPr lang="fr-FR" sz="3200" dirty="0"/>
              <a:t>séparées ou divorcées </a:t>
            </a:r>
            <a:endParaRPr lang="fr-FR" sz="3200" dirty="0" smtClean="0"/>
          </a:p>
        </p:txBody>
      </p:sp>
      <p:sp>
        <p:nvSpPr>
          <p:cNvPr id="5" name="ZoneTexte 4"/>
          <p:cNvSpPr txBox="1"/>
          <p:nvPr/>
        </p:nvSpPr>
        <p:spPr>
          <a:xfrm>
            <a:off x="179512" y="1484784"/>
            <a:ext cx="8712968" cy="2031325"/>
          </a:xfrm>
          <a:prstGeom prst="rect">
            <a:avLst/>
          </a:prstGeom>
          <a:noFill/>
          <a:ln>
            <a:noFill/>
          </a:ln>
        </p:spPr>
        <p:txBody>
          <a:bodyPr wrap="square" rtlCol="0">
            <a:spAutoFit/>
          </a:bodyPr>
          <a:lstStyle/>
          <a:p>
            <a:pPr marL="457200" indent="-457200">
              <a:buFont typeface="Arial"/>
              <a:buChar char="•"/>
            </a:pPr>
            <a:endParaRPr lang="fr-FR" sz="1400" dirty="0" smtClean="0"/>
          </a:p>
          <a:p>
            <a:pPr marL="457200" indent="-457200">
              <a:buFont typeface="Arial"/>
              <a:buChar char="•"/>
            </a:pPr>
            <a:r>
              <a:rPr lang="fr-FR" sz="2800" dirty="0" smtClean="0"/>
              <a:t>Seuls les revenus </a:t>
            </a:r>
            <a:r>
              <a:rPr lang="fr-FR" sz="2800" dirty="0"/>
              <a:t>du demandeur ayant la garde des enfants et la pension alimentaire versée par l’ex-</a:t>
            </a:r>
            <a:r>
              <a:rPr lang="fr-FR" sz="2800" dirty="0" smtClean="0"/>
              <a:t>conjoint</a:t>
            </a:r>
            <a:r>
              <a:rPr lang="fr-FR" sz="2800" dirty="0"/>
              <a:t> </a:t>
            </a:r>
            <a:r>
              <a:rPr lang="fr-FR" sz="2800" dirty="0" smtClean="0"/>
              <a:t>sont pris en compte</a:t>
            </a:r>
          </a:p>
          <a:p>
            <a:endParaRPr lang="fr-FR" sz="2800" dirty="0" smtClean="0"/>
          </a:p>
        </p:txBody>
      </p:sp>
      <p:sp>
        <p:nvSpPr>
          <p:cNvPr id="2" name="ZoneTexte 1"/>
          <p:cNvSpPr txBox="1"/>
          <p:nvPr/>
        </p:nvSpPr>
        <p:spPr>
          <a:xfrm>
            <a:off x="179512" y="3861048"/>
            <a:ext cx="8712968" cy="2092881"/>
          </a:xfrm>
          <a:prstGeom prst="rect">
            <a:avLst/>
          </a:prstGeom>
          <a:noFill/>
        </p:spPr>
        <p:txBody>
          <a:bodyPr wrap="square" rtlCol="0">
            <a:spAutoFit/>
          </a:bodyPr>
          <a:lstStyle/>
          <a:p>
            <a:pPr marL="457200" indent="-457200">
              <a:buFont typeface="Arial"/>
              <a:buChar char="•"/>
            </a:pPr>
            <a:r>
              <a:rPr lang="fr-FR" sz="2800" dirty="0"/>
              <a:t>Familles recomposées : considérées comme familles biparentales, sauf dérogation de la commission locale si la situation spécifique des familles le justifie.</a:t>
            </a:r>
          </a:p>
          <a:p>
            <a:endParaRPr lang="fr-FR" dirty="0"/>
          </a:p>
        </p:txBody>
      </p:sp>
    </p:spTree>
    <p:extLst>
      <p:ext uri="{BB962C8B-B14F-4D97-AF65-F5344CB8AC3E}">
        <p14:creationId xmlns:p14="http://schemas.microsoft.com/office/powerpoint/2010/main" val="24044579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900" decel="100000" fill="hold"/>
                                        <p:tgtEl>
                                          <p:spTgt spid="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Effect transition="in" filter="fade">
                                      <p:cBhvr>
                                        <p:cTn id="23" dur="1000"/>
                                        <p:tgtEl>
                                          <p:spTgt spid="2">
                                            <p:txEl>
                                              <p:pRg st="0" end="0"/>
                                            </p:txEl>
                                          </p:spTgt>
                                        </p:tgtEl>
                                      </p:cBhvr>
                                    </p:animEffect>
                                    <p:anim calcmode="lin" valueType="num">
                                      <p:cBhvr>
                                        <p:cTn id="2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6"/>
          </a:xfrm>
          <a:prstGeom prst="rect">
            <a:avLst/>
          </a:prstGeom>
          <a:noFill/>
          <a:ln>
            <a:solidFill>
              <a:schemeClr val="tx2"/>
            </a:solidFill>
          </a:ln>
        </p:spPr>
        <p:txBody>
          <a:bodyPr wrap="square" rtlCol="0">
            <a:spAutoFit/>
          </a:bodyPr>
          <a:lstStyle/>
          <a:p>
            <a:pPr algn="ctr"/>
            <a:r>
              <a:rPr lang="fr-FR" sz="3200" dirty="0" smtClean="0"/>
              <a:t> Dialogue de gestion</a:t>
            </a:r>
          </a:p>
        </p:txBody>
      </p:sp>
      <p:sp>
        <p:nvSpPr>
          <p:cNvPr id="5" name="ZoneTexte 4"/>
          <p:cNvSpPr txBox="1"/>
          <p:nvPr/>
        </p:nvSpPr>
        <p:spPr>
          <a:xfrm>
            <a:off x="179512" y="1484784"/>
            <a:ext cx="8712968" cy="1169551"/>
          </a:xfrm>
          <a:prstGeom prst="rect">
            <a:avLst/>
          </a:prstGeom>
          <a:noFill/>
          <a:ln>
            <a:noFill/>
          </a:ln>
        </p:spPr>
        <p:txBody>
          <a:bodyPr wrap="square" rtlCol="0">
            <a:spAutoFit/>
          </a:bodyPr>
          <a:lstStyle/>
          <a:p>
            <a:pPr marL="457200" indent="-457200">
              <a:buFont typeface="Arial"/>
              <a:buChar char="•"/>
            </a:pPr>
            <a:endParaRPr lang="fr-FR" sz="1400" dirty="0" smtClean="0"/>
          </a:p>
          <a:p>
            <a:pPr marL="457200" indent="-457200">
              <a:buFont typeface="Arial"/>
              <a:buChar char="•"/>
            </a:pPr>
            <a:r>
              <a:rPr lang="fr-FR" sz="2800" dirty="0" smtClean="0"/>
              <a:t>Entre le poste consulaire et la direction des Français du MAE </a:t>
            </a:r>
          </a:p>
        </p:txBody>
      </p:sp>
      <p:sp>
        <p:nvSpPr>
          <p:cNvPr id="2" name="ZoneTexte 1"/>
          <p:cNvSpPr txBox="1"/>
          <p:nvPr/>
        </p:nvSpPr>
        <p:spPr>
          <a:xfrm>
            <a:off x="179512" y="3861048"/>
            <a:ext cx="8712968" cy="1661993"/>
          </a:xfrm>
          <a:prstGeom prst="rect">
            <a:avLst/>
          </a:prstGeom>
          <a:noFill/>
        </p:spPr>
        <p:txBody>
          <a:bodyPr wrap="square" rtlCol="0">
            <a:spAutoFit/>
          </a:bodyPr>
          <a:lstStyle/>
          <a:p>
            <a:pPr marL="457200" indent="-457200">
              <a:buFont typeface="Arial"/>
              <a:buChar char="•"/>
            </a:pPr>
            <a:r>
              <a:rPr lang="fr-FR" sz="2800" dirty="0" smtClean="0"/>
              <a:t>Permet de définir l’enveloppe de chaque postes en fonction de la demande mondiale et du budget octroyé aux bourses scolaires.</a:t>
            </a:r>
            <a:endParaRPr lang="fr-FR" sz="2800" dirty="0"/>
          </a:p>
          <a:p>
            <a:endParaRPr lang="fr-FR" dirty="0"/>
          </a:p>
        </p:txBody>
      </p:sp>
    </p:spTree>
    <p:extLst>
      <p:ext uri="{BB962C8B-B14F-4D97-AF65-F5344CB8AC3E}">
        <p14:creationId xmlns:p14="http://schemas.microsoft.com/office/powerpoint/2010/main" val="37176630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900" decel="100000" fill="hold"/>
                                        <p:tgtEl>
                                          <p:spTgt spid="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Effect transition="in" filter="fade">
                                      <p:cBhvr>
                                        <p:cTn id="23" dur="1000"/>
                                        <p:tgtEl>
                                          <p:spTgt spid="2">
                                            <p:txEl>
                                              <p:pRg st="0" end="0"/>
                                            </p:txEl>
                                          </p:spTgt>
                                        </p:tgtEl>
                                      </p:cBhvr>
                                    </p:animEffect>
                                    <p:anim calcmode="lin" valueType="num">
                                      <p:cBhvr>
                                        <p:cTn id="2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cstate="print"/>
          <a:srcRect/>
          <a:stretch>
            <a:fillRect/>
          </a:stretch>
        </p:blipFill>
        <p:spPr bwMode="auto">
          <a:xfrm>
            <a:off x="395536" y="980728"/>
            <a:ext cx="8136904" cy="5288116"/>
          </a:xfrm>
          <a:prstGeom prst="rect">
            <a:avLst/>
          </a:prstGeom>
          <a:noFill/>
          <a:ln w="9525">
            <a:noFill/>
            <a:miter lim="800000"/>
            <a:headEnd/>
            <a:tailEnd/>
          </a:ln>
        </p:spPr>
      </p:pic>
      <p:sp>
        <p:nvSpPr>
          <p:cNvPr id="5" name="ZoneTexte 4"/>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smtClean="0"/>
              <a:t>Familles à 100% en fonction de leurs revenus</a:t>
            </a:r>
            <a:endParaRPr lang="fr-FR" sz="32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nodeType="clickEffect">
                                  <p:stCondLst>
                                    <p:cond delay="0"/>
                                  </p:stCondLst>
                                  <p:childTnLst>
                                    <p:set>
                                      <p:cBhvr>
                                        <p:cTn id="12" dur="1" fill="hold">
                                          <p:stCondLst>
                                            <p:cond delay="0"/>
                                          </p:stCondLst>
                                        </p:cTn>
                                        <p:tgtEl>
                                          <p:spTgt spid="30722"/>
                                        </p:tgtEl>
                                        <p:attrNameLst>
                                          <p:attrName>style.visibility</p:attrName>
                                        </p:attrNameLst>
                                      </p:cBhvr>
                                      <p:to>
                                        <p:strVal val="visible"/>
                                      </p:to>
                                    </p:set>
                                    <p:animEffect transition="in" filter="fade">
                                      <p:cBhvr>
                                        <p:cTn id="13" dur="1000"/>
                                        <p:tgtEl>
                                          <p:spTgt spid="30722"/>
                                        </p:tgtEl>
                                      </p:cBhvr>
                                    </p:animEffect>
                                    <p:anim calcmode="lin" valueType="num">
                                      <p:cBhvr>
                                        <p:cTn id="14" dur="1000" fill="hold"/>
                                        <p:tgtEl>
                                          <p:spTgt spid="30722"/>
                                        </p:tgtEl>
                                        <p:attrNameLst>
                                          <p:attrName>ppt_x</p:attrName>
                                        </p:attrNameLst>
                                      </p:cBhvr>
                                      <p:tavLst>
                                        <p:tav tm="0">
                                          <p:val>
                                            <p:strVal val="#ppt_x"/>
                                          </p:val>
                                        </p:tav>
                                        <p:tav tm="100000">
                                          <p:val>
                                            <p:strVal val="#ppt_x"/>
                                          </p:val>
                                        </p:tav>
                                      </p:tavLst>
                                    </p:anim>
                                    <p:anim calcmode="lin" valueType="num">
                                      <p:cBhvr>
                                        <p:cTn id="15" dur="900" decel="100000" fill="hold"/>
                                        <p:tgtEl>
                                          <p:spTgt spid="30722"/>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072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923330"/>
          </a:xfrm>
          <a:prstGeom prst="rect">
            <a:avLst/>
          </a:prstGeom>
          <a:noFill/>
          <a:ln>
            <a:solidFill>
              <a:schemeClr val="tx2"/>
            </a:solidFill>
          </a:ln>
        </p:spPr>
        <p:txBody>
          <a:bodyPr wrap="square" rtlCol="0">
            <a:spAutoFit/>
          </a:bodyPr>
          <a:lstStyle/>
          <a:p>
            <a:pPr algn="ctr"/>
            <a:r>
              <a:rPr lang="fr-FR" dirty="0" smtClean="0"/>
              <a:t>Exemple de document fourni par le poste aux membres du conseil consulaire avant  que le dialogue de gestion ne soit entamé avec l’AEFE. </a:t>
            </a:r>
          </a:p>
          <a:p>
            <a:pPr algn="ctr"/>
            <a:r>
              <a:rPr lang="fr-FR" sz="1600" dirty="0" smtClean="0"/>
              <a:t>Peut permettre aux membres d’intervenir en amont, de signaler les oublis ou erreurs éventuels</a:t>
            </a:r>
            <a:r>
              <a:rPr lang="fr-FR" dirty="0" smtClean="0"/>
              <a:t>.</a:t>
            </a:r>
            <a:endParaRPr lang="fr-FR" dirty="0" smtClean="0"/>
          </a:p>
        </p:txBody>
      </p:sp>
      <p:pic>
        <p:nvPicPr>
          <p:cNvPr id="7" name="Image 6" descr="Capture d’écran 2015-08-19 à 17.23.3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1484784"/>
            <a:ext cx="6660232" cy="5002152"/>
          </a:xfrm>
          <a:prstGeom prst="rect">
            <a:avLst/>
          </a:prstGeom>
        </p:spPr>
      </p:pic>
    </p:spTree>
    <p:extLst>
      <p:ext uri="{BB962C8B-B14F-4D97-AF65-F5344CB8AC3E}">
        <p14:creationId xmlns:p14="http://schemas.microsoft.com/office/powerpoint/2010/main" val="36677739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900" decel="100000" fill="hold"/>
                                        <p:tgtEl>
                                          <p:spTgt spid="7"/>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861774"/>
          </a:xfrm>
          <a:prstGeom prst="rect">
            <a:avLst/>
          </a:prstGeom>
          <a:noFill/>
          <a:ln>
            <a:solidFill>
              <a:schemeClr val="tx2"/>
            </a:solidFill>
          </a:ln>
        </p:spPr>
        <p:txBody>
          <a:bodyPr wrap="square" rtlCol="0">
            <a:spAutoFit/>
          </a:bodyPr>
          <a:lstStyle/>
          <a:p>
            <a:pPr algn="ctr"/>
            <a:r>
              <a:rPr lang="fr-FR" sz="3200" dirty="0" smtClean="0"/>
              <a:t>Conseil consulaire de l’enseignement </a:t>
            </a:r>
          </a:p>
          <a:p>
            <a:pPr algn="ctr"/>
            <a:r>
              <a:rPr lang="fr-FR" dirty="0" smtClean="0"/>
              <a:t>Réuni en format </a:t>
            </a:r>
            <a:r>
              <a:rPr lang="fr-FR" dirty="0" smtClean="0"/>
              <a:t>bourses</a:t>
            </a:r>
            <a:endParaRPr lang="fr-FR" dirty="0" smtClean="0"/>
          </a:p>
        </p:txBody>
      </p:sp>
      <p:sp>
        <p:nvSpPr>
          <p:cNvPr id="5" name="ZoneTexte 4"/>
          <p:cNvSpPr txBox="1"/>
          <p:nvPr/>
        </p:nvSpPr>
        <p:spPr>
          <a:xfrm>
            <a:off x="179512" y="1484784"/>
            <a:ext cx="8784976" cy="4365298"/>
          </a:xfrm>
          <a:prstGeom prst="rect">
            <a:avLst/>
          </a:prstGeom>
          <a:noFill/>
          <a:ln>
            <a:noFill/>
          </a:ln>
        </p:spPr>
        <p:txBody>
          <a:bodyPr wrap="square" rtlCol="0">
            <a:spAutoFit/>
          </a:bodyPr>
          <a:lstStyle/>
          <a:p>
            <a:endParaRPr lang="fr-FR" sz="2800" dirty="0" smtClean="0"/>
          </a:p>
          <a:p>
            <a:r>
              <a:rPr lang="fr-FR" sz="2800" dirty="0" smtClean="0"/>
              <a:t>Président </a:t>
            </a:r>
            <a:r>
              <a:rPr lang="fr-FR" sz="2800" dirty="0" smtClean="0"/>
              <a:t>: </a:t>
            </a:r>
            <a:r>
              <a:rPr lang="fr-FR" sz="2800" dirty="0" smtClean="0"/>
              <a:t>le </a:t>
            </a:r>
            <a:r>
              <a:rPr lang="fr-FR" sz="2800" dirty="0"/>
              <a:t>chef de poste diplomatique ou </a:t>
            </a:r>
            <a:r>
              <a:rPr lang="fr-FR" sz="2800" dirty="0" smtClean="0"/>
              <a:t>consulaire</a:t>
            </a:r>
          </a:p>
          <a:p>
            <a:endParaRPr lang="fr-FR" sz="2800" dirty="0" smtClean="0"/>
          </a:p>
          <a:p>
            <a:r>
              <a:rPr lang="fr-FR" sz="2800" dirty="0" smtClean="0"/>
              <a:t>Membres de droit :</a:t>
            </a:r>
            <a:endParaRPr lang="fr-FR" sz="2800" dirty="0"/>
          </a:p>
          <a:p>
            <a:pPr marL="529200" indent="-457200">
              <a:lnSpc>
                <a:spcPct val="150000"/>
              </a:lnSpc>
              <a:buFont typeface="Arial"/>
              <a:buChar char="•"/>
            </a:pPr>
            <a:r>
              <a:rPr lang="fr-FR" sz="2800" dirty="0" smtClean="0"/>
              <a:t>le </a:t>
            </a:r>
            <a:r>
              <a:rPr lang="fr-FR" sz="2800" dirty="0"/>
              <a:t>ou les </a:t>
            </a:r>
            <a:r>
              <a:rPr lang="fr-FR" sz="2800" dirty="0" smtClean="0"/>
              <a:t>conseillers </a:t>
            </a:r>
            <a:r>
              <a:rPr lang="fr-FR" sz="2800" dirty="0" smtClean="0"/>
              <a:t>consulaires.</a:t>
            </a:r>
          </a:p>
          <a:p>
            <a:pPr marL="529200" indent="-457200">
              <a:lnSpc>
                <a:spcPct val="150000"/>
              </a:lnSpc>
              <a:buFont typeface="Arial"/>
              <a:buChar char="•"/>
            </a:pPr>
            <a:r>
              <a:rPr lang="fr-FR" sz="2800" dirty="0" smtClean="0"/>
              <a:t>le </a:t>
            </a:r>
            <a:r>
              <a:rPr lang="fr-FR" sz="2800" dirty="0"/>
              <a:t>conseiller ou </a:t>
            </a:r>
            <a:r>
              <a:rPr lang="fr-FR" sz="2800" dirty="0" smtClean="0"/>
              <a:t>l’attaché culturel</a:t>
            </a:r>
            <a:endParaRPr lang="fr-FR" sz="2800" dirty="0"/>
          </a:p>
          <a:p>
            <a:pPr marL="529200" indent="-457200">
              <a:lnSpc>
                <a:spcPct val="150000"/>
              </a:lnSpc>
              <a:buFont typeface="Arial"/>
              <a:buChar char="•"/>
            </a:pPr>
            <a:r>
              <a:rPr lang="fr-FR" sz="2800" dirty="0"/>
              <a:t>l</a:t>
            </a:r>
            <a:r>
              <a:rPr lang="fr-FR" sz="2800" dirty="0" smtClean="0"/>
              <a:t>e </a:t>
            </a:r>
            <a:r>
              <a:rPr lang="fr-FR" sz="2800" dirty="0"/>
              <a:t>chef de chaque </a:t>
            </a:r>
            <a:r>
              <a:rPr lang="fr-FR" sz="2800" dirty="0"/>
              <a:t>établissement</a:t>
            </a:r>
            <a:r>
              <a:rPr lang="fr-FR" sz="2800" dirty="0"/>
              <a:t> concerné, </a:t>
            </a:r>
            <a:endParaRPr lang="fr-FR" sz="2800" dirty="0" smtClean="0"/>
          </a:p>
          <a:p>
            <a:pPr marL="72000">
              <a:lnSpc>
                <a:spcPct val="150000"/>
              </a:lnSpc>
            </a:pP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1077218"/>
          </a:xfrm>
          <a:prstGeom prst="rect">
            <a:avLst/>
          </a:prstGeom>
          <a:noFill/>
          <a:ln>
            <a:solidFill>
              <a:schemeClr val="tx2"/>
            </a:solidFill>
          </a:ln>
        </p:spPr>
        <p:txBody>
          <a:bodyPr wrap="square" rtlCol="0">
            <a:spAutoFit/>
          </a:bodyPr>
          <a:lstStyle/>
          <a:p>
            <a:pPr algn="ctr"/>
            <a:r>
              <a:rPr lang="fr-FR" sz="3200" dirty="0"/>
              <a:t>Conseil consulaire de l’enseignement</a:t>
            </a:r>
          </a:p>
          <a:p>
            <a:pPr algn="ctr"/>
            <a:r>
              <a:rPr lang="fr-FR" sz="3200" dirty="0"/>
              <a:t>Réuni en formation  bourses</a:t>
            </a:r>
          </a:p>
        </p:txBody>
      </p:sp>
      <p:sp>
        <p:nvSpPr>
          <p:cNvPr id="5" name="ZoneTexte 4"/>
          <p:cNvSpPr txBox="1"/>
          <p:nvPr/>
        </p:nvSpPr>
        <p:spPr>
          <a:xfrm>
            <a:off x="179512" y="1484784"/>
            <a:ext cx="8784976" cy="5078312"/>
          </a:xfrm>
          <a:prstGeom prst="rect">
            <a:avLst/>
          </a:prstGeom>
          <a:noFill/>
          <a:ln>
            <a:noFill/>
          </a:ln>
        </p:spPr>
        <p:txBody>
          <a:bodyPr wrap="square" rtlCol="0">
            <a:spAutoFit/>
          </a:bodyPr>
          <a:lstStyle/>
          <a:p>
            <a:pPr marL="504000">
              <a:lnSpc>
                <a:spcPct val="150000"/>
              </a:lnSpc>
            </a:pPr>
            <a:endParaRPr lang="fr-FR" sz="800" dirty="0" smtClean="0"/>
          </a:p>
          <a:p>
            <a:pPr marL="504000" indent="-342900">
              <a:lnSpc>
                <a:spcPct val="150000"/>
              </a:lnSpc>
              <a:buFont typeface="Arial"/>
              <a:buChar char="•"/>
            </a:pPr>
            <a:r>
              <a:rPr lang="fr-FR" sz="2400" dirty="0"/>
              <a:t>des </a:t>
            </a:r>
            <a:r>
              <a:rPr lang="fr-FR" sz="2400" dirty="0" smtClean="0"/>
              <a:t>représentants </a:t>
            </a:r>
            <a:r>
              <a:rPr lang="fr-FR" sz="2400" dirty="0"/>
              <a:t>des personnels </a:t>
            </a:r>
            <a:r>
              <a:rPr lang="fr-FR" sz="2400" dirty="0" smtClean="0"/>
              <a:t>enseignants </a:t>
            </a:r>
            <a:r>
              <a:rPr lang="fr-FR" sz="2400" dirty="0"/>
              <a:t>désignés par l’ambassadeur ou le chef de poste, </a:t>
            </a:r>
            <a:r>
              <a:rPr lang="fr-FR" sz="2400" dirty="0" smtClean="0"/>
              <a:t>sur </a:t>
            </a:r>
            <a:r>
              <a:rPr lang="fr-FR" sz="2400" dirty="0"/>
              <a:t>proposition des organisations </a:t>
            </a:r>
            <a:r>
              <a:rPr lang="fr-FR" sz="2400" dirty="0" smtClean="0"/>
              <a:t>syndicales représentatives,  </a:t>
            </a:r>
            <a:endParaRPr lang="fr-FR" sz="2400" dirty="0"/>
          </a:p>
          <a:p>
            <a:pPr marL="504000" indent="-342900">
              <a:lnSpc>
                <a:spcPct val="150000"/>
              </a:lnSpc>
              <a:buFont typeface="Arial"/>
              <a:buChar char="•"/>
            </a:pPr>
            <a:r>
              <a:rPr lang="fr-FR" sz="2400" dirty="0" smtClean="0"/>
              <a:t>des </a:t>
            </a:r>
            <a:r>
              <a:rPr lang="fr-FR" sz="2400" dirty="0"/>
              <a:t>parents d’</a:t>
            </a:r>
            <a:r>
              <a:rPr lang="fr-FR" sz="2400" dirty="0"/>
              <a:t>élèves</a:t>
            </a:r>
            <a:r>
              <a:rPr lang="fr-FR" sz="2400" dirty="0"/>
              <a:t>, </a:t>
            </a:r>
            <a:r>
              <a:rPr lang="fr-FR" sz="2400" dirty="0"/>
              <a:t>désignés</a:t>
            </a:r>
            <a:r>
              <a:rPr lang="fr-FR" sz="2400" dirty="0"/>
              <a:t> par l’ambassadeur ou le chef de poste sur proposition des associations représentatives de </a:t>
            </a:r>
            <a:r>
              <a:rPr lang="fr-FR" sz="2400" dirty="0" smtClean="0"/>
              <a:t>parents</a:t>
            </a:r>
          </a:p>
          <a:p>
            <a:pPr marL="504000" indent="-342900">
              <a:lnSpc>
                <a:spcPct val="150000"/>
              </a:lnSpc>
              <a:buFont typeface="Arial"/>
              <a:buChar char="•"/>
            </a:pPr>
            <a:r>
              <a:rPr lang="fr-FR" sz="2400" dirty="0" smtClean="0"/>
              <a:t>un </a:t>
            </a:r>
            <a:r>
              <a:rPr lang="fr-FR" sz="2400" dirty="0"/>
              <a:t>représentant</a:t>
            </a:r>
            <a:r>
              <a:rPr lang="fr-FR" sz="2400" dirty="0"/>
              <a:t> de </a:t>
            </a:r>
            <a:r>
              <a:rPr lang="fr-FR" sz="2400" dirty="0"/>
              <a:t>Français</a:t>
            </a:r>
            <a:r>
              <a:rPr lang="fr-FR" sz="2400" dirty="0"/>
              <a:t> du Monde ADFE et un </a:t>
            </a:r>
            <a:r>
              <a:rPr lang="fr-FR" sz="2400" dirty="0"/>
              <a:t>représentant</a:t>
            </a:r>
            <a:r>
              <a:rPr lang="fr-FR" sz="2400" dirty="0"/>
              <a:t> de l’UFE </a:t>
            </a:r>
          </a:p>
          <a:p>
            <a:endParaRPr lang="fr-FR" sz="1200" dirty="0"/>
          </a:p>
          <a:p>
            <a:endParaRPr lang="fr-FR" sz="1200" dirty="0"/>
          </a:p>
        </p:txBody>
      </p:sp>
    </p:spTree>
    <p:extLst>
      <p:ext uri="{BB962C8B-B14F-4D97-AF65-F5344CB8AC3E}">
        <p14:creationId xmlns:p14="http://schemas.microsoft.com/office/powerpoint/2010/main" val="5816892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1077218"/>
          </a:xfrm>
          <a:prstGeom prst="rect">
            <a:avLst/>
          </a:prstGeom>
          <a:noFill/>
          <a:ln>
            <a:solidFill>
              <a:schemeClr val="tx2"/>
            </a:solidFill>
          </a:ln>
        </p:spPr>
        <p:txBody>
          <a:bodyPr wrap="square" rtlCol="0">
            <a:spAutoFit/>
          </a:bodyPr>
          <a:lstStyle/>
          <a:p>
            <a:pPr algn="ctr"/>
            <a:r>
              <a:rPr lang="fr-FR" sz="3200" dirty="0" smtClean="0"/>
              <a:t>Conseil consulaire de l’enseignement</a:t>
            </a:r>
          </a:p>
          <a:p>
            <a:pPr algn="ctr"/>
            <a:r>
              <a:rPr lang="fr-FR" sz="3200" dirty="0" smtClean="0"/>
              <a:t>Réuni en formation  </a:t>
            </a:r>
            <a:r>
              <a:rPr lang="fr-FR" sz="3200" dirty="0" smtClean="0"/>
              <a:t>bourses</a:t>
            </a:r>
            <a:endParaRPr lang="fr-FR" sz="3200" dirty="0" smtClean="0"/>
          </a:p>
        </p:txBody>
      </p:sp>
      <p:sp>
        <p:nvSpPr>
          <p:cNvPr id="5" name="ZoneTexte 4"/>
          <p:cNvSpPr txBox="1"/>
          <p:nvPr/>
        </p:nvSpPr>
        <p:spPr>
          <a:xfrm>
            <a:off x="179512" y="1556792"/>
            <a:ext cx="8784976" cy="954107"/>
          </a:xfrm>
          <a:prstGeom prst="rect">
            <a:avLst/>
          </a:prstGeom>
          <a:noFill/>
          <a:ln>
            <a:noFill/>
          </a:ln>
        </p:spPr>
        <p:txBody>
          <a:bodyPr wrap="square" rtlCol="0">
            <a:spAutoFit/>
          </a:bodyPr>
          <a:lstStyle/>
          <a:p>
            <a:pPr marL="457200" indent="-457200">
              <a:buFont typeface="Arial"/>
              <a:buChar char="•"/>
            </a:pPr>
            <a:r>
              <a:rPr lang="fr-FR" sz="2800" dirty="0" smtClean="0"/>
              <a:t>A compétence sur </a:t>
            </a:r>
            <a:r>
              <a:rPr lang="fr-FR" sz="2800" dirty="0"/>
              <a:t>tous les problèmes liés à la gestion des bourses scolaires au plan local. </a:t>
            </a:r>
            <a:endParaRPr lang="fr-FR" sz="2800" dirty="0" smtClean="0"/>
          </a:p>
        </p:txBody>
      </p:sp>
      <p:sp>
        <p:nvSpPr>
          <p:cNvPr id="2" name="ZoneTexte 1"/>
          <p:cNvSpPr txBox="1"/>
          <p:nvPr/>
        </p:nvSpPr>
        <p:spPr>
          <a:xfrm>
            <a:off x="179512" y="3068960"/>
            <a:ext cx="8784976" cy="2092881"/>
          </a:xfrm>
          <a:prstGeom prst="rect">
            <a:avLst/>
          </a:prstGeom>
          <a:noFill/>
        </p:spPr>
        <p:txBody>
          <a:bodyPr wrap="square" rtlCol="0">
            <a:spAutoFit/>
          </a:bodyPr>
          <a:lstStyle/>
          <a:p>
            <a:pPr marL="285750" indent="-285750">
              <a:buFont typeface="Arial"/>
              <a:buChar char="•"/>
            </a:pPr>
            <a:r>
              <a:rPr lang="fr-FR" sz="2800" dirty="0"/>
              <a:t>Examine les dossiers de demande de bourses, et fait des propositions à l’Agence qui décide de l’attribution définitive des bourses après avis </a:t>
            </a:r>
            <a:r>
              <a:rPr lang="fr-FR" sz="2800" dirty="0" smtClean="0"/>
              <a:t>d’une commission </a:t>
            </a:r>
            <a:r>
              <a:rPr lang="fr-FR" sz="2800" dirty="0"/>
              <a:t>nationale</a:t>
            </a:r>
          </a:p>
          <a:p>
            <a:endParaRPr lang="fr-FR" dirty="0"/>
          </a:p>
        </p:txBody>
      </p:sp>
    </p:spTree>
    <p:extLst>
      <p:ext uri="{BB962C8B-B14F-4D97-AF65-F5344CB8AC3E}">
        <p14:creationId xmlns:p14="http://schemas.microsoft.com/office/powerpoint/2010/main" val="36256915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260648"/>
            <a:ext cx="8712968" cy="584775"/>
          </a:xfrm>
          <a:prstGeom prst="rect">
            <a:avLst/>
          </a:prstGeom>
          <a:noFill/>
          <a:ln>
            <a:solidFill>
              <a:schemeClr val="tx2"/>
            </a:solidFill>
          </a:ln>
        </p:spPr>
        <p:txBody>
          <a:bodyPr wrap="square" rtlCol="0">
            <a:spAutoFit/>
          </a:bodyPr>
          <a:lstStyle/>
          <a:p>
            <a:pPr algn="ctr"/>
            <a:r>
              <a:rPr lang="fr-FR" sz="3200" dirty="0" smtClean="0"/>
              <a:t>Calendrier rythme nord</a:t>
            </a:r>
          </a:p>
        </p:txBody>
      </p:sp>
      <p:sp>
        <p:nvSpPr>
          <p:cNvPr id="6" name="ZoneTexte 5"/>
          <p:cNvSpPr txBox="1"/>
          <p:nvPr/>
        </p:nvSpPr>
        <p:spPr>
          <a:xfrm>
            <a:off x="179512" y="1556792"/>
            <a:ext cx="8784976" cy="4154983"/>
          </a:xfrm>
          <a:prstGeom prst="rect">
            <a:avLst/>
          </a:prstGeom>
          <a:noFill/>
          <a:ln>
            <a:noFill/>
          </a:ln>
        </p:spPr>
        <p:txBody>
          <a:bodyPr wrap="square" rtlCol="0">
            <a:spAutoFit/>
          </a:bodyPr>
          <a:lstStyle/>
          <a:p>
            <a:r>
              <a:rPr lang="fr-FR" sz="2400" dirty="0" smtClean="0"/>
              <a:t>Retrait des dossiers : janvier/février</a:t>
            </a:r>
          </a:p>
          <a:p>
            <a:pPr>
              <a:buFontTx/>
              <a:buChar char="-"/>
            </a:pPr>
            <a:endParaRPr lang="fr-FR" sz="2400" dirty="0" smtClean="0"/>
          </a:p>
          <a:p>
            <a:r>
              <a:rPr lang="fr-FR" sz="2400" dirty="0" smtClean="0"/>
              <a:t>Date limite de dépôt : décidée par les postes</a:t>
            </a:r>
          </a:p>
          <a:p>
            <a:endParaRPr lang="fr-FR" sz="2400" dirty="0" smtClean="0"/>
          </a:p>
          <a:p>
            <a:r>
              <a:rPr lang="fr-FR" sz="2400" dirty="0" smtClean="0"/>
              <a:t>Première commission locale des bourses : juin</a:t>
            </a:r>
          </a:p>
          <a:p>
            <a:pPr>
              <a:buFontTx/>
              <a:buChar char="-"/>
            </a:pPr>
            <a:endParaRPr lang="fr-FR" sz="2400" dirty="0" smtClean="0"/>
          </a:p>
          <a:p>
            <a:r>
              <a:rPr lang="fr-FR" sz="2400" dirty="0" smtClean="0"/>
              <a:t>Première commission nationale des bourses : début juillet</a:t>
            </a:r>
          </a:p>
          <a:p>
            <a:endParaRPr lang="fr-FR" sz="2400" dirty="0" smtClean="0"/>
          </a:p>
          <a:p>
            <a:r>
              <a:rPr lang="fr-FR" sz="2400" dirty="0" smtClean="0"/>
              <a:t>Seconde commission locale des bourses : octobre</a:t>
            </a:r>
          </a:p>
          <a:p>
            <a:endParaRPr lang="fr-FR" sz="2400" dirty="0"/>
          </a:p>
          <a:p>
            <a:r>
              <a:rPr lang="fr-FR" sz="2400" dirty="0" smtClean="0"/>
              <a:t>Seconde commission nationale des bourses : décembre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Notification des </a:t>
            </a:r>
            <a:r>
              <a:rPr lang="fr-FR" sz="3200" dirty="0" smtClean="0"/>
              <a:t>décisions</a:t>
            </a:r>
          </a:p>
        </p:txBody>
      </p:sp>
      <p:sp>
        <p:nvSpPr>
          <p:cNvPr id="6" name="ZoneTexte 5"/>
          <p:cNvSpPr txBox="1"/>
          <p:nvPr/>
        </p:nvSpPr>
        <p:spPr>
          <a:xfrm>
            <a:off x="179512" y="1772816"/>
            <a:ext cx="8784976" cy="954107"/>
          </a:xfrm>
          <a:prstGeom prst="rect">
            <a:avLst/>
          </a:prstGeom>
          <a:noFill/>
          <a:ln>
            <a:noFill/>
          </a:ln>
        </p:spPr>
        <p:txBody>
          <a:bodyPr wrap="square" rtlCol="0">
            <a:spAutoFit/>
          </a:bodyPr>
          <a:lstStyle/>
          <a:p>
            <a:pPr marL="342900" indent="-342900">
              <a:buFont typeface="Arial"/>
              <a:buChar char="•"/>
            </a:pPr>
            <a:r>
              <a:rPr lang="fr-FR" sz="2800" dirty="0"/>
              <a:t>Aux postes diplomatiques ou consulaires : </a:t>
            </a:r>
            <a:r>
              <a:rPr lang="fr-FR" sz="2800" dirty="0" smtClean="0"/>
              <a:t>dès </a:t>
            </a:r>
            <a:r>
              <a:rPr lang="fr-FR" sz="2800" dirty="0"/>
              <a:t>la fin des travaux de la </a:t>
            </a:r>
            <a:r>
              <a:rPr lang="fr-FR" sz="2800" dirty="0" smtClean="0"/>
              <a:t>commission</a:t>
            </a:r>
            <a:endParaRPr lang="fr-FR" sz="2800" dirty="0" smtClean="0"/>
          </a:p>
        </p:txBody>
      </p:sp>
      <p:sp>
        <p:nvSpPr>
          <p:cNvPr id="2" name="ZoneTexte 1"/>
          <p:cNvSpPr txBox="1"/>
          <p:nvPr/>
        </p:nvSpPr>
        <p:spPr>
          <a:xfrm>
            <a:off x="179512" y="3645024"/>
            <a:ext cx="8784976" cy="1231106"/>
          </a:xfrm>
          <a:prstGeom prst="rect">
            <a:avLst/>
          </a:prstGeom>
          <a:noFill/>
        </p:spPr>
        <p:txBody>
          <a:bodyPr wrap="square" rtlCol="0">
            <a:spAutoFit/>
          </a:bodyPr>
          <a:lstStyle/>
          <a:p>
            <a:pPr marL="457200" indent="-457200">
              <a:buFont typeface="Arial"/>
              <a:buChar char="•"/>
            </a:pPr>
            <a:r>
              <a:rPr lang="fr-FR" sz="2800" dirty="0"/>
              <a:t>Aux familles : faite par le poste diplomatique ou consulaire dès réception des listes susvisées</a:t>
            </a:r>
          </a:p>
          <a:p>
            <a:endParaRPr lang="fr-FR" dirty="0"/>
          </a:p>
        </p:txBody>
      </p:sp>
    </p:spTree>
    <p:extLst>
      <p:ext uri="{BB962C8B-B14F-4D97-AF65-F5344CB8AC3E}">
        <p14:creationId xmlns:p14="http://schemas.microsoft.com/office/powerpoint/2010/main" val="13096778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260648"/>
            <a:ext cx="8352928" cy="584776"/>
          </a:xfrm>
          <a:prstGeom prst="rect">
            <a:avLst/>
          </a:prstGeom>
          <a:noFill/>
        </p:spPr>
        <p:txBody>
          <a:bodyPr wrap="square" rtlCol="0">
            <a:spAutoFit/>
          </a:bodyPr>
          <a:lstStyle/>
          <a:p>
            <a:pPr algn="ctr"/>
            <a:r>
              <a:rPr lang="fr-FR" sz="3200" dirty="0" smtClean="0"/>
              <a:t>MEMO CALCUL</a:t>
            </a:r>
            <a:endParaRPr lang="fr-FR" sz="3200" dirty="0"/>
          </a:p>
        </p:txBody>
      </p:sp>
      <p:sp>
        <p:nvSpPr>
          <p:cNvPr id="5" name="ZoneTexte 4"/>
          <p:cNvSpPr txBox="1"/>
          <p:nvPr/>
        </p:nvSpPr>
        <p:spPr>
          <a:xfrm>
            <a:off x="323528" y="1412776"/>
            <a:ext cx="2880320" cy="1600438"/>
          </a:xfrm>
          <a:prstGeom prst="rect">
            <a:avLst/>
          </a:prstGeom>
          <a:noFill/>
        </p:spPr>
        <p:txBody>
          <a:bodyPr wrap="square" rtlCol="0">
            <a:spAutoFit/>
          </a:bodyPr>
          <a:lstStyle/>
          <a:p>
            <a:r>
              <a:rPr lang="fr-FR" sz="2000" b="1" dirty="0"/>
              <a:t>Rn</a:t>
            </a:r>
            <a:r>
              <a:rPr lang="fr-FR" sz="2000" dirty="0"/>
              <a:t> : revenu </a:t>
            </a:r>
            <a:r>
              <a:rPr lang="fr-FR" sz="2000" dirty="0" smtClean="0"/>
              <a:t>net</a:t>
            </a:r>
          </a:p>
          <a:p>
            <a:endParaRPr lang="fr-FR" sz="1100" dirty="0" smtClean="0"/>
          </a:p>
          <a:p>
            <a:r>
              <a:rPr lang="fr-FR" sz="2000" b="1" dirty="0"/>
              <a:t>Fs </a:t>
            </a:r>
            <a:r>
              <a:rPr lang="fr-FR" sz="2000" dirty="0"/>
              <a:t>: frais de scolarité </a:t>
            </a:r>
            <a:endParaRPr lang="fr-FR" sz="2000" dirty="0" smtClean="0"/>
          </a:p>
          <a:p>
            <a:r>
              <a:rPr lang="fr-FR" sz="2000" b="1" dirty="0" smtClean="0"/>
              <a:t>P</a:t>
            </a:r>
            <a:r>
              <a:rPr lang="fr-FR" sz="2000" dirty="0"/>
              <a:t> : nombre de parts</a:t>
            </a:r>
            <a:r>
              <a:rPr lang="fr-FR" sz="2800" dirty="0"/>
              <a:t> </a:t>
            </a:r>
          </a:p>
          <a:p>
            <a:endParaRPr lang="fr-FR" dirty="0"/>
          </a:p>
        </p:txBody>
      </p:sp>
      <p:sp>
        <p:nvSpPr>
          <p:cNvPr id="8" name="Rectangle 7"/>
          <p:cNvSpPr/>
          <p:nvPr/>
        </p:nvSpPr>
        <p:spPr>
          <a:xfrm>
            <a:off x="4139952" y="1484784"/>
            <a:ext cx="4814138" cy="1015663"/>
          </a:xfrm>
          <a:prstGeom prst="rect">
            <a:avLst/>
          </a:prstGeom>
        </p:spPr>
        <p:txBody>
          <a:bodyPr wrap="none">
            <a:spAutoFit/>
          </a:bodyPr>
          <a:lstStyle/>
          <a:p>
            <a:r>
              <a:rPr lang="fr-FR" sz="2000" b="1" dirty="0"/>
              <a:t>IPA</a:t>
            </a:r>
            <a:r>
              <a:rPr lang="fr-FR" sz="2000" dirty="0"/>
              <a:t> : Indice de parité de pouvoir </a:t>
            </a:r>
            <a:r>
              <a:rPr lang="fr-FR" sz="2000" dirty="0" smtClean="0"/>
              <a:t>d’achat</a:t>
            </a:r>
          </a:p>
          <a:p>
            <a:r>
              <a:rPr lang="fr-FR" sz="2000" b="1" dirty="0"/>
              <a:t>Tx</a:t>
            </a:r>
            <a:r>
              <a:rPr lang="fr-FR" sz="2000" dirty="0"/>
              <a:t> : taux de chancellerie </a:t>
            </a:r>
            <a:endParaRPr lang="fr-FR" sz="2000" dirty="0" smtClean="0"/>
          </a:p>
          <a:p>
            <a:r>
              <a:rPr lang="fr-FR" sz="2000" b="1" dirty="0"/>
              <a:t>Qp</a:t>
            </a:r>
            <a:r>
              <a:rPr lang="fr-FR" sz="2000" dirty="0"/>
              <a:t> : est le quotient familial pondéré </a:t>
            </a:r>
          </a:p>
        </p:txBody>
      </p:sp>
      <p:sp>
        <p:nvSpPr>
          <p:cNvPr id="11" name="ZoneTexte 10"/>
          <p:cNvSpPr txBox="1"/>
          <p:nvPr/>
        </p:nvSpPr>
        <p:spPr>
          <a:xfrm>
            <a:off x="1403648" y="2780928"/>
            <a:ext cx="6336704" cy="584776"/>
          </a:xfrm>
          <a:prstGeom prst="rect">
            <a:avLst/>
          </a:prstGeom>
          <a:solidFill>
            <a:schemeClr val="accent3">
              <a:lumMod val="75000"/>
            </a:schemeClr>
          </a:solidFill>
        </p:spPr>
        <p:txBody>
          <a:bodyPr wrap="square" rtlCol="0">
            <a:spAutoFit/>
          </a:bodyPr>
          <a:lstStyle/>
          <a:p>
            <a:r>
              <a:rPr lang="fr-FR" sz="3200" dirty="0" smtClean="0"/>
              <a:t>Qp =((Rn-Fs)/P)*Tx*(100/IPA)</a:t>
            </a:r>
            <a:endParaRPr lang="fr-FR" sz="3200" dirty="0"/>
          </a:p>
        </p:txBody>
      </p:sp>
      <p:sp>
        <p:nvSpPr>
          <p:cNvPr id="15" name="ZoneTexte 14"/>
          <p:cNvSpPr txBox="1"/>
          <p:nvPr/>
        </p:nvSpPr>
        <p:spPr>
          <a:xfrm>
            <a:off x="179512" y="3573016"/>
            <a:ext cx="8712968" cy="461665"/>
          </a:xfrm>
          <a:prstGeom prst="rect">
            <a:avLst/>
          </a:prstGeom>
          <a:noFill/>
        </p:spPr>
        <p:txBody>
          <a:bodyPr wrap="square" rtlCol="0">
            <a:spAutoFit/>
          </a:bodyPr>
          <a:lstStyle/>
          <a:p>
            <a:r>
              <a:rPr lang="fr-FR" sz="2400" dirty="0"/>
              <a:t>Si Qp &gt;  21 000 €  </a:t>
            </a:r>
            <a:r>
              <a:rPr lang="fr-FR" sz="2400" dirty="0" smtClean="0"/>
              <a:t>bourse 0%  Si </a:t>
            </a:r>
            <a:r>
              <a:rPr lang="fr-FR" sz="2400" dirty="0"/>
              <a:t>Qp &lt; 3 000€ </a:t>
            </a:r>
            <a:r>
              <a:rPr lang="fr-FR" sz="2400" dirty="0" smtClean="0"/>
              <a:t> bourses 100%</a:t>
            </a:r>
            <a:endParaRPr lang="fr-FR" sz="2400" dirty="0"/>
          </a:p>
        </p:txBody>
      </p:sp>
      <p:sp>
        <p:nvSpPr>
          <p:cNvPr id="17" name="ZoneTexte 16"/>
          <p:cNvSpPr txBox="1"/>
          <p:nvPr/>
        </p:nvSpPr>
        <p:spPr>
          <a:xfrm>
            <a:off x="107504" y="4293096"/>
            <a:ext cx="8784976" cy="461665"/>
          </a:xfrm>
          <a:prstGeom prst="rect">
            <a:avLst/>
          </a:prstGeom>
          <a:noFill/>
        </p:spPr>
        <p:txBody>
          <a:bodyPr wrap="square" rtlCol="0">
            <a:spAutoFit/>
          </a:bodyPr>
          <a:lstStyle/>
          <a:p>
            <a:r>
              <a:rPr lang="fr-FR" sz="2400" dirty="0"/>
              <a:t>Si </a:t>
            </a:r>
            <a:r>
              <a:rPr lang="fr-FR" sz="2400" dirty="0" smtClean="0"/>
              <a:t>Qp compris </a:t>
            </a:r>
            <a:r>
              <a:rPr lang="fr-FR" sz="2400" dirty="0"/>
              <a:t>entre ces deux </a:t>
            </a:r>
            <a:r>
              <a:rPr lang="fr-FR" sz="2400" dirty="0" smtClean="0"/>
              <a:t>valeurs, la quotité de bourses est</a:t>
            </a:r>
            <a:endParaRPr lang="fr-FR" sz="2400" dirty="0"/>
          </a:p>
        </p:txBody>
      </p:sp>
      <p:sp>
        <p:nvSpPr>
          <p:cNvPr id="18" name="ZoneTexte 17"/>
          <p:cNvSpPr txBox="1"/>
          <p:nvPr/>
        </p:nvSpPr>
        <p:spPr>
          <a:xfrm>
            <a:off x="899592" y="4941168"/>
            <a:ext cx="7272808" cy="584776"/>
          </a:xfrm>
          <a:prstGeom prst="rect">
            <a:avLst/>
          </a:prstGeom>
          <a:solidFill>
            <a:schemeClr val="accent3">
              <a:lumMod val="75000"/>
            </a:schemeClr>
          </a:solidFill>
        </p:spPr>
        <p:txBody>
          <a:bodyPr wrap="square" rtlCol="0">
            <a:spAutoFit/>
          </a:bodyPr>
          <a:lstStyle/>
          <a:p>
            <a:pPr algn="ctr"/>
            <a:r>
              <a:rPr lang="fr-FR" sz="3200" dirty="0"/>
              <a:t>[1-{(Qp-3000)/(21000-3000)}]*100</a:t>
            </a:r>
          </a:p>
        </p:txBody>
      </p:sp>
    </p:spTree>
    <p:extLst>
      <p:ext uri="{BB962C8B-B14F-4D97-AF65-F5344CB8AC3E}">
        <p14:creationId xmlns:p14="http://schemas.microsoft.com/office/powerpoint/2010/main" val="30112604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6"/>
          </a:xfrm>
          <a:prstGeom prst="rect">
            <a:avLst/>
          </a:prstGeom>
          <a:noFill/>
          <a:ln>
            <a:solidFill>
              <a:schemeClr val="tx2"/>
            </a:solidFill>
          </a:ln>
        </p:spPr>
        <p:txBody>
          <a:bodyPr wrap="square" rtlCol="0">
            <a:spAutoFit/>
          </a:bodyPr>
          <a:lstStyle/>
          <a:p>
            <a:pPr algn="ctr"/>
            <a:r>
              <a:rPr lang="fr-FR" sz="3200" dirty="0" smtClean="0"/>
              <a:t>Les objectifs de la réforme  </a:t>
            </a:r>
            <a:endParaRPr lang="fr-FR" sz="3200" dirty="0"/>
          </a:p>
        </p:txBody>
      </p:sp>
      <p:sp>
        <p:nvSpPr>
          <p:cNvPr id="5" name="ZoneTexte 4"/>
          <p:cNvSpPr txBox="1"/>
          <p:nvPr/>
        </p:nvSpPr>
        <p:spPr>
          <a:xfrm>
            <a:off x="179512" y="1700808"/>
            <a:ext cx="8784976" cy="523220"/>
          </a:xfrm>
          <a:prstGeom prst="rect">
            <a:avLst/>
          </a:prstGeom>
          <a:noFill/>
          <a:ln>
            <a:noFill/>
          </a:ln>
        </p:spPr>
        <p:txBody>
          <a:bodyPr wrap="square" rtlCol="0">
            <a:spAutoFit/>
          </a:bodyPr>
          <a:lstStyle/>
          <a:p>
            <a:pPr marL="342900" indent="-342900">
              <a:buFont typeface="Arial"/>
              <a:buChar char="•"/>
            </a:pPr>
            <a:r>
              <a:rPr lang="fr-FR" sz="2400" i="1" dirty="0" smtClean="0"/>
              <a:t> </a:t>
            </a:r>
            <a:r>
              <a:rPr lang="fr-FR" sz="2800" dirty="0" smtClean="0"/>
              <a:t>Simplifier un système devenu incompréhensible</a:t>
            </a:r>
          </a:p>
        </p:txBody>
      </p:sp>
      <p:sp>
        <p:nvSpPr>
          <p:cNvPr id="7" name="ZoneTexte 6"/>
          <p:cNvSpPr txBox="1"/>
          <p:nvPr/>
        </p:nvSpPr>
        <p:spPr>
          <a:xfrm>
            <a:off x="179512" y="2420888"/>
            <a:ext cx="8784976" cy="523220"/>
          </a:xfrm>
          <a:prstGeom prst="rect">
            <a:avLst/>
          </a:prstGeom>
          <a:noFill/>
        </p:spPr>
        <p:txBody>
          <a:bodyPr wrap="square" rtlCol="0">
            <a:spAutoFit/>
          </a:bodyPr>
          <a:lstStyle/>
          <a:p>
            <a:pPr marL="342900" indent="-342900">
              <a:buFont typeface="Arial"/>
              <a:buChar char="•"/>
            </a:pPr>
            <a:r>
              <a:rPr lang="fr-FR" sz="2800" dirty="0" smtClean="0"/>
              <a:t>Le </a:t>
            </a:r>
            <a:r>
              <a:rPr lang="fr-FR" sz="2800" dirty="0"/>
              <a:t>rendre plus </a:t>
            </a:r>
            <a:r>
              <a:rPr lang="fr-FR" sz="2800" dirty="0" smtClean="0"/>
              <a:t>équitable et plus démocratique</a:t>
            </a:r>
            <a:endParaRPr lang="fr-FR" sz="2800" dirty="0"/>
          </a:p>
        </p:txBody>
      </p:sp>
      <p:sp>
        <p:nvSpPr>
          <p:cNvPr id="8" name="ZoneTexte 7"/>
          <p:cNvSpPr txBox="1"/>
          <p:nvPr/>
        </p:nvSpPr>
        <p:spPr>
          <a:xfrm>
            <a:off x="179512" y="3861048"/>
            <a:ext cx="8712968" cy="523220"/>
          </a:xfrm>
          <a:prstGeom prst="rect">
            <a:avLst/>
          </a:prstGeom>
          <a:noFill/>
        </p:spPr>
        <p:txBody>
          <a:bodyPr wrap="square" rtlCol="0">
            <a:spAutoFit/>
          </a:bodyPr>
          <a:lstStyle/>
          <a:p>
            <a:pPr marL="457200" indent="-457200">
              <a:buFont typeface="Arial"/>
              <a:buChar char="•"/>
            </a:pPr>
            <a:r>
              <a:rPr lang="fr-FR" sz="2800" dirty="0" smtClean="0"/>
              <a:t>Tenir compte des réalités des coûts locaux de la vie</a:t>
            </a:r>
            <a:endParaRPr lang="fr-FR" sz="2800" dirty="0"/>
          </a:p>
        </p:txBody>
      </p:sp>
      <p:sp>
        <p:nvSpPr>
          <p:cNvPr id="9" name="ZoneTexte 8"/>
          <p:cNvSpPr txBox="1"/>
          <p:nvPr/>
        </p:nvSpPr>
        <p:spPr>
          <a:xfrm>
            <a:off x="179512" y="4653136"/>
            <a:ext cx="8784976" cy="954107"/>
          </a:xfrm>
          <a:prstGeom prst="rect">
            <a:avLst/>
          </a:prstGeom>
          <a:noFill/>
        </p:spPr>
        <p:txBody>
          <a:bodyPr wrap="square" rtlCol="0">
            <a:spAutoFit/>
          </a:bodyPr>
          <a:lstStyle/>
          <a:p>
            <a:pPr marL="457200" indent="-457200">
              <a:buFont typeface="Arial"/>
              <a:buChar char="•"/>
            </a:pPr>
            <a:r>
              <a:rPr lang="fr-FR" sz="2800" dirty="0"/>
              <a:t>G</a:t>
            </a:r>
            <a:r>
              <a:rPr lang="fr-FR" sz="2800" dirty="0" smtClean="0"/>
              <a:t>arantir </a:t>
            </a:r>
            <a:r>
              <a:rPr lang="fr-FR" sz="2800" dirty="0"/>
              <a:t>la soutenabilité du dispositif des bourses à moyen et </a:t>
            </a:r>
            <a:r>
              <a:rPr lang="fr-FR" sz="2800" dirty="0" smtClean="0"/>
              <a:t>long terme</a:t>
            </a:r>
            <a:endParaRPr lang="fr-FR" sz="2800" dirty="0"/>
          </a:p>
        </p:txBody>
      </p:sp>
      <p:sp>
        <p:nvSpPr>
          <p:cNvPr id="10" name="ZoneTexte 9"/>
          <p:cNvSpPr txBox="1"/>
          <p:nvPr/>
        </p:nvSpPr>
        <p:spPr>
          <a:xfrm>
            <a:off x="179512" y="3212976"/>
            <a:ext cx="8784976" cy="523220"/>
          </a:xfrm>
          <a:prstGeom prst="rect">
            <a:avLst/>
          </a:prstGeom>
          <a:noFill/>
        </p:spPr>
        <p:txBody>
          <a:bodyPr wrap="square" rtlCol="0">
            <a:spAutoFit/>
          </a:bodyPr>
          <a:lstStyle/>
          <a:p>
            <a:pPr marL="457200" indent="-457200">
              <a:buFont typeface="Arial"/>
              <a:buChar char="•"/>
            </a:pPr>
            <a:r>
              <a:rPr lang="fr-FR" sz="2800" dirty="0" smtClean="0"/>
              <a:t>L’ouvrir à plus de familles</a:t>
            </a:r>
            <a:endParaRPr lang="fr-FR" sz="2800" dirty="0"/>
          </a:p>
        </p:txBody>
      </p:sp>
    </p:spTree>
    <p:extLst>
      <p:ext uri="{BB962C8B-B14F-4D97-AF65-F5344CB8AC3E}">
        <p14:creationId xmlns:p14="http://schemas.microsoft.com/office/powerpoint/2010/main" val="243776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900" decel="100000" fill="hold"/>
                                        <p:tgtEl>
                                          <p:spTgt spid="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900" decel="100000" fill="hold"/>
                                        <p:tgtEl>
                                          <p:spTgt spid="10"/>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1000"/>
                                        <p:tgtEl>
                                          <p:spTgt spid="8"/>
                                        </p:tgtEl>
                                      </p:cBhvr>
                                    </p:animEffect>
                                    <p:anim calcmode="lin" valueType="num">
                                      <p:cBhvr>
                                        <p:cTn id="38" dur="1000" fill="hold"/>
                                        <p:tgtEl>
                                          <p:spTgt spid="8"/>
                                        </p:tgtEl>
                                        <p:attrNameLst>
                                          <p:attrName>ppt_x</p:attrName>
                                        </p:attrNameLst>
                                      </p:cBhvr>
                                      <p:tavLst>
                                        <p:tav tm="0">
                                          <p:val>
                                            <p:strVal val="#ppt_x"/>
                                          </p:val>
                                        </p:tav>
                                        <p:tav tm="100000">
                                          <p:val>
                                            <p:strVal val="#ppt_x"/>
                                          </p:val>
                                        </p:tav>
                                      </p:tavLst>
                                    </p:anim>
                                    <p:anim calcmode="lin" valueType="num">
                                      <p:cBhvr>
                                        <p:cTn id="39" dur="900" decel="100000" fill="hold"/>
                                        <p:tgtEl>
                                          <p:spTgt spid="8"/>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7"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anim calcmode="lin" valueType="num">
                                      <p:cBhvr>
                                        <p:cTn id="46" dur="1000" fill="hold"/>
                                        <p:tgtEl>
                                          <p:spTgt spid="9"/>
                                        </p:tgtEl>
                                        <p:attrNameLst>
                                          <p:attrName>ppt_x</p:attrName>
                                        </p:attrNameLst>
                                      </p:cBhvr>
                                      <p:tavLst>
                                        <p:tav tm="0">
                                          <p:val>
                                            <p:strVal val="#ppt_x"/>
                                          </p:val>
                                        </p:tav>
                                        <p:tav tm="100000">
                                          <p:val>
                                            <p:strVal val="#ppt_x"/>
                                          </p:val>
                                        </p:tav>
                                      </p:tavLst>
                                    </p:anim>
                                    <p:anim calcmode="lin" valueType="num">
                                      <p:cBhvr>
                                        <p:cTn id="47" dur="900" decel="100000" fill="hold"/>
                                        <p:tgtEl>
                                          <p:spTgt spid="9"/>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332656"/>
            <a:ext cx="8784976" cy="584776"/>
          </a:xfrm>
          <a:prstGeom prst="rect">
            <a:avLst/>
          </a:prstGeom>
          <a:noFill/>
          <a:ln>
            <a:solidFill>
              <a:schemeClr val="tx2"/>
            </a:solidFill>
          </a:ln>
        </p:spPr>
        <p:txBody>
          <a:bodyPr wrap="square" rtlCol="0">
            <a:spAutoFit/>
          </a:bodyPr>
          <a:lstStyle/>
          <a:p>
            <a:pPr algn="ctr"/>
            <a:r>
              <a:rPr lang="fr-FR" sz="3200" dirty="0"/>
              <a:t>C</a:t>
            </a:r>
            <a:r>
              <a:rPr lang="fr-FR" sz="3200" dirty="0" smtClean="0"/>
              <a:t>onditions générales d’attribution des bourses</a:t>
            </a:r>
            <a:endParaRPr lang="fr-FR" sz="3200" dirty="0"/>
          </a:p>
        </p:txBody>
      </p:sp>
      <p:sp>
        <p:nvSpPr>
          <p:cNvPr id="6" name="ZoneTexte 5"/>
          <p:cNvSpPr txBox="1"/>
          <p:nvPr/>
        </p:nvSpPr>
        <p:spPr>
          <a:xfrm>
            <a:off x="179512" y="1700808"/>
            <a:ext cx="8784976" cy="707886"/>
          </a:xfrm>
          <a:prstGeom prst="rect">
            <a:avLst/>
          </a:prstGeom>
          <a:noFill/>
          <a:ln>
            <a:noFill/>
          </a:ln>
        </p:spPr>
        <p:txBody>
          <a:bodyPr wrap="square" rtlCol="0">
            <a:spAutoFit/>
          </a:bodyPr>
          <a:lstStyle/>
          <a:p>
            <a:pPr marL="457200" indent="-457200">
              <a:buFont typeface="Arial"/>
              <a:buChar char="•"/>
            </a:pPr>
            <a:r>
              <a:rPr lang="fr-FR" sz="2800" dirty="0" smtClean="0"/>
              <a:t>Enfant de nationalité française</a:t>
            </a:r>
            <a:endParaRPr lang="fr-FR" sz="1200" dirty="0" smtClean="0"/>
          </a:p>
          <a:p>
            <a:pPr>
              <a:buFontTx/>
              <a:buChar char="-"/>
            </a:pPr>
            <a:endParaRPr lang="fr-FR" sz="1200" dirty="0"/>
          </a:p>
        </p:txBody>
      </p:sp>
      <p:sp>
        <p:nvSpPr>
          <p:cNvPr id="2" name="ZoneTexte 1"/>
          <p:cNvSpPr txBox="1"/>
          <p:nvPr/>
        </p:nvSpPr>
        <p:spPr>
          <a:xfrm>
            <a:off x="179512" y="4869160"/>
            <a:ext cx="8784976" cy="954107"/>
          </a:xfrm>
          <a:prstGeom prst="rect">
            <a:avLst/>
          </a:prstGeom>
          <a:noFill/>
        </p:spPr>
        <p:txBody>
          <a:bodyPr wrap="square" rtlCol="0">
            <a:spAutoFit/>
          </a:bodyPr>
          <a:lstStyle/>
          <a:p>
            <a:pPr marL="457200" indent="-457200">
              <a:buFont typeface="Arial"/>
              <a:buChar char="•"/>
            </a:pPr>
            <a:r>
              <a:rPr lang="fr-FR" sz="2800" dirty="0"/>
              <a:t>Ne pas avoir de retard supérieur à 1 an (primaire) ou 2 ans (secondaire</a:t>
            </a:r>
            <a:r>
              <a:rPr lang="fr-FR" sz="2800" dirty="0" smtClean="0"/>
              <a:t>)</a:t>
            </a:r>
            <a:endParaRPr lang="fr-FR" sz="2800" dirty="0"/>
          </a:p>
        </p:txBody>
      </p:sp>
      <p:sp>
        <p:nvSpPr>
          <p:cNvPr id="3" name="ZoneTexte 2"/>
          <p:cNvSpPr txBox="1"/>
          <p:nvPr/>
        </p:nvSpPr>
        <p:spPr>
          <a:xfrm>
            <a:off x="179512" y="3501008"/>
            <a:ext cx="8784976" cy="1384995"/>
          </a:xfrm>
          <a:prstGeom prst="rect">
            <a:avLst/>
          </a:prstGeom>
          <a:noFill/>
        </p:spPr>
        <p:txBody>
          <a:bodyPr wrap="square" rtlCol="0">
            <a:spAutoFit/>
          </a:bodyPr>
          <a:lstStyle/>
          <a:p>
            <a:pPr marL="457200" indent="-457200">
              <a:buFont typeface="Arial"/>
              <a:buChar char="•"/>
            </a:pPr>
            <a:r>
              <a:rPr lang="fr-FR" sz="2800" dirty="0"/>
              <a:t>Les enfants doivent résider avec au moins l'un de leurs parents dans le pays où est situé </a:t>
            </a:r>
            <a:r>
              <a:rPr lang="fr-FR" sz="2800" dirty="0" smtClean="0"/>
              <a:t>l'établissement</a:t>
            </a:r>
            <a:endParaRPr lang="fr-FR" sz="2800" dirty="0"/>
          </a:p>
        </p:txBody>
      </p:sp>
      <p:sp>
        <p:nvSpPr>
          <p:cNvPr id="5" name="ZoneTexte 4"/>
          <p:cNvSpPr txBox="1"/>
          <p:nvPr/>
        </p:nvSpPr>
        <p:spPr>
          <a:xfrm>
            <a:off x="179512" y="2420888"/>
            <a:ext cx="8784976" cy="954107"/>
          </a:xfrm>
          <a:prstGeom prst="rect">
            <a:avLst/>
          </a:prstGeom>
          <a:noFill/>
        </p:spPr>
        <p:txBody>
          <a:bodyPr wrap="square" rtlCol="0">
            <a:spAutoFit/>
          </a:bodyPr>
          <a:lstStyle/>
          <a:p>
            <a:pPr marL="457200" indent="-457200">
              <a:buFont typeface="Arial"/>
              <a:buChar char="•"/>
            </a:pPr>
            <a:r>
              <a:rPr lang="fr-FR" sz="2800" dirty="0"/>
              <a:t>Inscription au registre des Français établis hors de </a:t>
            </a:r>
            <a:r>
              <a:rPr lang="fr-FR" sz="2800" dirty="0" smtClean="0"/>
              <a:t>France</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900" decel="100000" fill="hold"/>
                                        <p:tgtEl>
                                          <p:spTgt spid="5"/>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900" decel="100000" fill="hold"/>
                                        <p:tgtEl>
                                          <p:spTgt spid="3"/>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1000"/>
                                        <p:tgtEl>
                                          <p:spTgt spid="2"/>
                                        </p:tgtEl>
                                      </p:cBhvr>
                                    </p:animEffect>
                                    <p:anim calcmode="lin" valueType="num">
                                      <p:cBhvr>
                                        <p:cTn id="38" dur="1000" fill="hold"/>
                                        <p:tgtEl>
                                          <p:spTgt spid="2"/>
                                        </p:tgtEl>
                                        <p:attrNameLst>
                                          <p:attrName>ppt_x</p:attrName>
                                        </p:attrNameLst>
                                      </p:cBhvr>
                                      <p:tavLst>
                                        <p:tav tm="0">
                                          <p:val>
                                            <p:strVal val="#ppt_x"/>
                                          </p:val>
                                        </p:tav>
                                        <p:tav tm="100000">
                                          <p:val>
                                            <p:strVal val="#ppt_x"/>
                                          </p:val>
                                        </p:tav>
                                      </p:tavLst>
                                    </p:anim>
                                    <p:anim calcmode="lin" valueType="num">
                                      <p:cBhvr>
                                        <p:cTn id="39" dur="900" decel="100000" fill="hold"/>
                                        <p:tgtEl>
                                          <p:spTgt spid="2"/>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2" grpId="0"/>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5" name="ZoneTexte 4"/>
          <p:cNvSpPr txBox="1"/>
          <p:nvPr/>
        </p:nvSpPr>
        <p:spPr>
          <a:xfrm>
            <a:off x="179512" y="1340768"/>
            <a:ext cx="8784976" cy="1954381"/>
          </a:xfrm>
          <a:prstGeom prst="rect">
            <a:avLst/>
          </a:prstGeom>
          <a:noFill/>
          <a:ln>
            <a:noFill/>
          </a:ln>
        </p:spPr>
        <p:txBody>
          <a:bodyPr wrap="square" rtlCol="0">
            <a:spAutoFit/>
          </a:bodyPr>
          <a:lstStyle/>
          <a:p>
            <a:endParaRPr lang="fr-FR" sz="900" dirty="0" smtClean="0"/>
          </a:p>
          <a:p>
            <a:pPr marL="457200" indent="-457200">
              <a:buFont typeface="Arial"/>
              <a:buChar char="•"/>
            </a:pPr>
            <a:r>
              <a:rPr lang="fr-FR" sz="2800" dirty="0" smtClean="0"/>
              <a:t>Revenus : (salaires, traitements</a:t>
            </a:r>
            <a:r>
              <a:rPr lang="fr-FR" sz="2800" dirty="0"/>
              <a:t>, primes, indemnités, prestations </a:t>
            </a:r>
            <a:r>
              <a:rPr lang="fr-FR" sz="2800" dirty="0" smtClean="0"/>
              <a:t>sociales, </a:t>
            </a:r>
            <a:r>
              <a:rPr lang="fr-FR" sz="2800" dirty="0"/>
              <a:t>pensions, retraites, revenus des capitaux mobiliers, revenus </a:t>
            </a:r>
            <a:r>
              <a:rPr lang="fr-FR" sz="2800" dirty="0" smtClean="0"/>
              <a:t>fonciers…)</a:t>
            </a:r>
            <a:endParaRPr lang="fr-FR" sz="1200" dirty="0"/>
          </a:p>
        </p:txBody>
      </p:sp>
      <p:sp>
        <p:nvSpPr>
          <p:cNvPr id="2" name="ZoneTexte 1"/>
          <p:cNvSpPr txBox="1"/>
          <p:nvPr/>
        </p:nvSpPr>
        <p:spPr>
          <a:xfrm>
            <a:off x="179512" y="4725144"/>
            <a:ext cx="8784976" cy="800219"/>
          </a:xfrm>
          <a:prstGeom prst="rect">
            <a:avLst/>
          </a:prstGeom>
          <a:solidFill>
            <a:schemeClr val="accent3">
              <a:lumMod val="75000"/>
            </a:schemeClr>
          </a:solidFill>
        </p:spPr>
        <p:txBody>
          <a:bodyPr wrap="square" rtlCol="0">
            <a:spAutoFit/>
          </a:bodyPr>
          <a:lstStyle/>
          <a:p>
            <a:pPr algn="ctr"/>
            <a:r>
              <a:rPr lang="fr-FR" sz="2800" b="1" dirty="0" smtClean="0"/>
              <a:t>Revenus </a:t>
            </a:r>
            <a:r>
              <a:rPr lang="fr-FR" sz="2800" b="1" dirty="0"/>
              <a:t>+ </a:t>
            </a:r>
            <a:r>
              <a:rPr lang="fr-FR" sz="2800" b="1" dirty="0" smtClean="0"/>
              <a:t>avantages = revenus </a:t>
            </a:r>
            <a:r>
              <a:rPr lang="fr-FR" sz="2800" b="1" dirty="0"/>
              <a:t>bruts </a:t>
            </a:r>
          </a:p>
          <a:p>
            <a:endParaRPr lang="fr-FR" dirty="0"/>
          </a:p>
        </p:txBody>
      </p:sp>
      <p:sp>
        <p:nvSpPr>
          <p:cNvPr id="3" name="ZoneTexte 2"/>
          <p:cNvSpPr txBox="1"/>
          <p:nvPr/>
        </p:nvSpPr>
        <p:spPr>
          <a:xfrm>
            <a:off x="179512" y="3573016"/>
            <a:ext cx="8784976" cy="954107"/>
          </a:xfrm>
          <a:prstGeom prst="rect">
            <a:avLst/>
          </a:prstGeom>
          <a:noFill/>
        </p:spPr>
        <p:txBody>
          <a:bodyPr wrap="square" rtlCol="0">
            <a:spAutoFit/>
          </a:bodyPr>
          <a:lstStyle/>
          <a:p>
            <a:pPr marL="457200" indent="-457200">
              <a:buFont typeface="Arial"/>
              <a:buChar char="•"/>
            </a:pPr>
            <a:r>
              <a:rPr lang="fr-FR" sz="2800" dirty="0"/>
              <a:t>Avantages :  Logement de fonction, voiture mise à disposition, avantages en nature</a:t>
            </a:r>
            <a:r>
              <a:rPr lang="fr-FR" sz="2800" dirty="0" smtClean="0"/>
              <a:t>…</a:t>
            </a:r>
            <a:endParaRPr lang="fr-FR"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900" decel="100000" fill="hold"/>
                                        <p:tgtEl>
                                          <p:spTgt spid="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500" fill="hold"/>
                                        <p:tgtEl>
                                          <p:spTgt spid="2"/>
                                        </p:tgtEl>
                                        <p:attrNameLst>
                                          <p:attrName>ppt_w</p:attrName>
                                        </p:attrNameLst>
                                      </p:cBhvr>
                                      <p:tavLst>
                                        <p:tav tm="0">
                                          <p:val>
                                            <p:fltVal val="0"/>
                                          </p:val>
                                        </p:tav>
                                        <p:tav tm="100000">
                                          <p:val>
                                            <p:strVal val="#ppt_w"/>
                                          </p:val>
                                        </p:tav>
                                      </p:tavLst>
                                    </p:anim>
                                    <p:anim calcmode="lin" valueType="num">
                                      <p:cBhvr>
                                        <p:cTn id="30"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5" name="ZoneTexte 4"/>
          <p:cNvSpPr txBox="1"/>
          <p:nvPr/>
        </p:nvSpPr>
        <p:spPr>
          <a:xfrm>
            <a:off x="179512" y="1421482"/>
            <a:ext cx="8784976" cy="707886"/>
          </a:xfrm>
          <a:prstGeom prst="rect">
            <a:avLst/>
          </a:prstGeom>
          <a:noFill/>
          <a:ln>
            <a:noFill/>
          </a:ln>
        </p:spPr>
        <p:txBody>
          <a:bodyPr wrap="square" rtlCol="0">
            <a:spAutoFit/>
          </a:bodyPr>
          <a:lstStyle/>
          <a:p>
            <a:r>
              <a:rPr lang="fr-FR" sz="2800" dirty="0" smtClean="0"/>
              <a:t>Charges venant en déduction des revenus :</a:t>
            </a:r>
          </a:p>
          <a:p>
            <a:endParaRPr lang="fr-FR" sz="1200" dirty="0"/>
          </a:p>
        </p:txBody>
      </p:sp>
      <p:sp>
        <p:nvSpPr>
          <p:cNvPr id="2" name="ZoneTexte 1"/>
          <p:cNvSpPr txBox="1"/>
          <p:nvPr/>
        </p:nvSpPr>
        <p:spPr>
          <a:xfrm>
            <a:off x="179512" y="4635133"/>
            <a:ext cx="8784976" cy="954107"/>
          </a:xfrm>
          <a:prstGeom prst="rect">
            <a:avLst/>
          </a:prstGeom>
          <a:solidFill>
            <a:schemeClr val="accent3">
              <a:lumMod val="75000"/>
            </a:schemeClr>
          </a:solidFill>
        </p:spPr>
        <p:txBody>
          <a:bodyPr wrap="square" rtlCol="0">
            <a:spAutoFit/>
          </a:bodyPr>
          <a:lstStyle/>
          <a:p>
            <a:pPr algn="ctr"/>
            <a:r>
              <a:rPr lang="fr-FR" sz="2800" b="1" dirty="0" smtClean="0"/>
              <a:t>Revenu (Rb) – charges (</a:t>
            </a:r>
            <a:r>
              <a:rPr lang="fr-FR" sz="2800" b="1" dirty="0" err="1" smtClean="0"/>
              <a:t>ch</a:t>
            </a:r>
            <a:r>
              <a:rPr lang="fr-FR" sz="2800" b="1" dirty="0" smtClean="0"/>
              <a:t>) + avantages (Av)= Revenu net  </a:t>
            </a:r>
            <a:r>
              <a:rPr lang="fr-FR" sz="2800" b="1" dirty="0"/>
              <a:t>(Rn</a:t>
            </a:r>
            <a:r>
              <a:rPr lang="fr-FR" sz="2800" b="1" dirty="0" smtClean="0"/>
              <a:t>)</a:t>
            </a:r>
            <a:endParaRPr lang="fr-FR" sz="2800" b="1" dirty="0"/>
          </a:p>
        </p:txBody>
      </p:sp>
      <p:sp>
        <p:nvSpPr>
          <p:cNvPr id="3" name="ZoneTexte 2"/>
          <p:cNvSpPr txBox="1"/>
          <p:nvPr/>
        </p:nvSpPr>
        <p:spPr>
          <a:xfrm>
            <a:off x="179512" y="4005064"/>
            <a:ext cx="8712968" cy="523220"/>
          </a:xfrm>
          <a:prstGeom prst="rect">
            <a:avLst/>
          </a:prstGeom>
          <a:noFill/>
        </p:spPr>
        <p:txBody>
          <a:bodyPr wrap="square" rtlCol="0">
            <a:spAutoFit/>
          </a:bodyPr>
          <a:lstStyle/>
          <a:p>
            <a:pPr marL="457200" indent="-457200">
              <a:buFont typeface="Arial"/>
              <a:buChar char="•"/>
            </a:pPr>
            <a:r>
              <a:rPr lang="fr-FR" sz="2800" dirty="0"/>
              <a:t>Pension alimentaire </a:t>
            </a:r>
            <a:r>
              <a:rPr lang="fr-FR" sz="2800" dirty="0" smtClean="0"/>
              <a:t>due</a:t>
            </a:r>
            <a:endParaRPr lang="fr-FR" dirty="0"/>
          </a:p>
        </p:txBody>
      </p:sp>
      <p:sp>
        <p:nvSpPr>
          <p:cNvPr id="6" name="ZoneTexte 5"/>
          <p:cNvSpPr txBox="1"/>
          <p:nvPr/>
        </p:nvSpPr>
        <p:spPr>
          <a:xfrm>
            <a:off x="179512" y="2708920"/>
            <a:ext cx="8784976" cy="1384995"/>
          </a:xfrm>
          <a:prstGeom prst="rect">
            <a:avLst/>
          </a:prstGeom>
          <a:noFill/>
        </p:spPr>
        <p:txBody>
          <a:bodyPr wrap="square" rtlCol="0">
            <a:spAutoFit/>
          </a:bodyPr>
          <a:lstStyle/>
          <a:p>
            <a:pPr marL="457200" indent="-457200">
              <a:buFont typeface="Arial"/>
              <a:buChar char="•"/>
            </a:pPr>
            <a:r>
              <a:rPr lang="fr-FR" sz="2800" dirty="0"/>
              <a:t>Charges sociales: cotisations sociales obligatoires, retraite, assurance chômage, assurance maladie, CSG, </a:t>
            </a:r>
            <a:r>
              <a:rPr lang="fr-FR" sz="2800" dirty="0" smtClean="0"/>
              <a:t>CRDS…</a:t>
            </a:r>
            <a:endParaRPr lang="fr-FR" sz="2800" dirty="0"/>
          </a:p>
        </p:txBody>
      </p:sp>
      <p:sp>
        <p:nvSpPr>
          <p:cNvPr id="7" name="ZoneTexte 6"/>
          <p:cNvSpPr txBox="1"/>
          <p:nvPr/>
        </p:nvSpPr>
        <p:spPr>
          <a:xfrm>
            <a:off x="179512" y="2132856"/>
            <a:ext cx="8856984" cy="523220"/>
          </a:xfrm>
          <a:prstGeom prst="rect">
            <a:avLst/>
          </a:prstGeom>
          <a:noFill/>
        </p:spPr>
        <p:txBody>
          <a:bodyPr wrap="square" rtlCol="0">
            <a:spAutoFit/>
          </a:bodyPr>
          <a:lstStyle/>
          <a:p>
            <a:pPr marL="457200" indent="-457200">
              <a:buFont typeface="Arial"/>
              <a:buChar char="•"/>
            </a:pPr>
            <a:r>
              <a:rPr lang="fr-FR" sz="2800" dirty="0"/>
              <a:t>Impôts :  sur le revenu </a:t>
            </a:r>
            <a:r>
              <a:rPr lang="fr-FR" sz="2800" dirty="0" smtClean="0"/>
              <a:t>uniquement</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900" decel="100000" fill="hold"/>
                                        <p:tgtEl>
                                          <p:spTgt spid="7"/>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anim calcmode="lin" valueType="num">
                                      <p:cBhvr>
                                        <p:cTn id="30" dur="1000" fill="hold"/>
                                        <p:tgtEl>
                                          <p:spTgt spid="6"/>
                                        </p:tgtEl>
                                        <p:attrNameLst>
                                          <p:attrName>ppt_x</p:attrName>
                                        </p:attrNameLst>
                                      </p:cBhvr>
                                      <p:tavLst>
                                        <p:tav tm="0">
                                          <p:val>
                                            <p:strVal val="#ppt_x"/>
                                          </p:val>
                                        </p:tav>
                                        <p:tav tm="100000">
                                          <p:val>
                                            <p:strVal val="#ppt_x"/>
                                          </p:val>
                                        </p:tav>
                                      </p:tavLst>
                                    </p:anim>
                                    <p:anim calcmode="lin" valueType="num">
                                      <p:cBhvr>
                                        <p:cTn id="31" dur="900" decel="100000" fill="hold"/>
                                        <p:tgtEl>
                                          <p:spTgt spid="6"/>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1000"/>
                                        <p:tgtEl>
                                          <p:spTgt spid="3"/>
                                        </p:tgtEl>
                                      </p:cBhvr>
                                    </p:animEffect>
                                    <p:anim calcmode="lin" valueType="num">
                                      <p:cBhvr>
                                        <p:cTn id="38" dur="1000" fill="hold"/>
                                        <p:tgtEl>
                                          <p:spTgt spid="3"/>
                                        </p:tgtEl>
                                        <p:attrNameLst>
                                          <p:attrName>ppt_x</p:attrName>
                                        </p:attrNameLst>
                                      </p:cBhvr>
                                      <p:tavLst>
                                        <p:tav tm="0">
                                          <p:val>
                                            <p:strVal val="#ppt_x"/>
                                          </p:val>
                                        </p:tav>
                                        <p:tav tm="100000">
                                          <p:val>
                                            <p:strVal val="#ppt_x"/>
                                          </p:val>
                                        </p:tav>
                                      </p:tavLst>
                                    </p:anim>
                                    <p:anim calcmode="lin" valueType="num">
                                      <p:cBhvr>
                                        <p:cTn id="39" dur="900" decel="100000" fill="hold"/>
                                        <p:tgtEl>
                                          <p:spTgt spid="3"/>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p:cTn id="45" dur="500" fill="hold"/>
                                        <p:tgtEl>
                                          <p:spTgt spid="2"/>
                                        </p:tgtEl>
                                        <p:attrNameLst>
                                          <p:attrName>ppt_w</p:attrName>
                                        </p:attrNameLst>
                                      </p:cBhvr>
                                      <p:tavLst>
                                        <p:tav tm="0">
                                          <p:val>
                                            <p:fltVal val="0"/>
                                          </p:val>
                                        </p:tav>
                                        <p:tav tm="100000">
                                          <p:val>
                                            <p:strVal val="#ppt_w"/>
                                          </p:val>
                                        </p:tav>
                                      </p:tavLst>
                                    </p:anim>
                                    <p:anim calcmode="lin" valueType="num">
                                      <p:cBhvr>
                                        <p:cTn id="46"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animBg="1"/>
      <p:bldP spid="3"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6" name="ZoneTexte 5"/>
          <p:cNvSpPr txBox="1"/>
          <p:nvPr/>
        </p:nvSpPr>
        <p:spPr>
          <a:xfrm>
            <a:off x="251520" y="1340768"/>
            <a:ext cx="8712968" cy="892552"/>
          </a:xfrm>
          <a:prstGeom prst="rect">
            <a:avLst/>
          </a:prstGeom>
          <a:noFill/>
          <a:ln>
            <a:noFill/>
          </a:ln>
        </p:spPr>
        <p:txBody>
          <a:bodyPr wrap="square" rtlCol="0">
            <a:spAutoFit/>
          </a:bodyPr>
          <a:lstStyle/>
          <a:p>
            <a:endParaRPr lang="fr-FR" sz="2400" dirty="0" smtClean="0"/>
          </a:p>
          <a:p>
            <a:pPr>
              <a:spcAft>
                <a:spcPts val="600"/>
              </a:spcAft>
            </a:pPr>
            <a:r>
              <a:rPr lang="fr-FR" sz="2800" dirty="0" smtClean="0"/>
              <a:t>Frais de scolarité pris en compte (FS) :</a:t>
            </a:r>
          </a:p>
        </p:txBody>
      </p:sp>
      <p:sp>
        <p:nvSpPr>
          <p:cNvPr id="2" name="ZoneTexte 1"/>
          <p:cNvSpPr txBox="1"/>
          <p:nvPr/>
        </p:nvSpPr>
        <p:spPr>
          <a:xfrm>
            <a:off x="179512" y="4221088"/>
            <a:ext cx="8784976" cy="523220"/>
          </a:xfrm>
          <a:prstGeom prst="rect">
            <a:avLst/>
          </a:prstGeom>
          <a:noFill/>
        </p:spPr>
        <p:txBody>
          <a:bodyPr wrap="square" rtlCol="0">
            <a:spAutoFit/>
          </a:bodyPr>
          <a:lstStyle/>
          <a:p>
            <a:r>
              <a:rPr lang="fr-FR" sz="2800" dirty="0" smtClean="0"/>
              <a:t>Revenu </a:t>
            </a:r>
            <a:r>
              <a:rPr lang="fr-FR" sz="2800" dirty="0"/>
              <a:t>net </a:t>
            </a:r>
            <a:r>
              <a:rPr lang="fr-FR" sz="2800" dirty="0" smtClean="0"/>
              <a:t>– Frais </a:t>
            </a:r>
            <a:r>
              <a:rPr lang="fr-FR" sz="2800" dirty="0"/>
              <a:t>de </a:t>
            </a:r>
            <a:r>
              <a:rPr lang="fr-FR" sz="2800" dirty="0" smtClean="0"/>
              <a:t>scolarité = revenu de référence</a:t>
            </a:r>
            <a:endParaRPr lang="fr-FR" sz="2800" dirty="0"/>
          </a:p>
        </p:txBody>
      </p:sp>
      <p:sp>
        <p:nvSpPr>
          <p:cNvPr id="5" name="ZoneTexte 4"/>
          <p:cNvSpPr txBox="1"/>
          <p:nvPr/>
        </p:nvSpPr>
        <p:spPr>
          <a:xfrm>
            <a:off x="2915816" y="5085184"/>
            <a:ext cx="3816424" cy="584776"/>
          </a:xfrm>
          <a:prstGeom prst="rect">
            <a:avLst/>
          </a:prstGeom>
          <a:solidFill>
            <a:schemeClr val="accent3">
              <a:lumMod val="75000"/>
            </a:schemeClr>
          </a:solidFill>
        </p:spPr>
        <p:txBody>
          <a:bodyPr wrap="square" rtlCol="0">
            <a:spAutoFit/>
          </a:bodyPr>
          <a:lstStyle/>
          <a:p>
            <a:pPr algn="ctr"/>
            <a:r>
              <a:rPr lang="fr-FR" sz="3200" dirty="0" smtClean="0"/>
              <a:t>Rn-FS = R</a:t>
            </a:r>
            <a:endParaRPr lang="fr-FR" sz="3200" dirty="0"/>
          </a:p>
        </p:txBody>
      </p:sp>
      <p:sp>
        <p:nvSpPr>
          <p:cNvPr id="3" name="ZoneTexte 2"/>
          <p:cNvSpPr txBox="1"/>
          <p:nvPr/>
        </p:nvSpPr>
        <p:spPr>
          <a:xfrm>
            <a:off x="251520" y="2492896"/>
            <a:ext cx="8712968" cy="1538883"/>
          </a:xfrm>
          <a:prstGeom prst="rect">
            <a:avLst/>
          </a:prstGeom>
          <a:noFill/>
        </p:spPr>
        <p:txBody>
          <a:bodyPr wrap="square" rtlCol="0">
            <a:spAutoFit/>
          </a:bodyPr>
          <a:lstStyle/>
          <a:p>
            <a:pPr marL="342900" indent="-342900">
              <a:spcAft>
                <a:spcPts val="600"/>
              </a:spcAft>
              <a:buFont typeface="Arial"/>
              <a:buChar char="•"/>
            </a:pPr>
            <a:r>
              <a:rPr lang="fr-FR" sz="2800" dirty="0"/>
              <a:t>Frais de scolarité </a:t>
            </a:r>
            <a:r>
              <a:rPr lang="fr-FR" sz="2800" dirty="0" smtClean="0"/>
              <a:t>annuels (S)</a:t>
            </a:r>
            <a:endParaRPr lang="fr-FR" sz="2800" dirty="0"/>
          </a:p>
          <a:p>
            <a:pPr marL="342900" indent="-342900">
              <a:spcAft>
                <a:spcPts val="600"/>
              </a:spcAft>
              <a:buFont typeface="Arial"/>
              <a:buChar char="•"/>
            </a:pPr>
            <a:r>
              <a:rPr lang="fr-FR" sz="2800" dirty="0"/>
              <a:t>Frais d’inscription </a:t>
            </a:r>
            <a:r>
              <a:rPr lang="fr-FR" sz="2800" dirty="0" smtClean="0"/>
              <a:t>annuelle (SA) </a:t>
            </a:r>
            <a:endParaRPr lang="fr-FR" sz="2800" dirty="0"/>
          </a:p>
          <a:p>
            <a:pPr marL="342900" indent="-342900">
              <a:spcAft>
                <a:spcPts val="600"/>
              </a:spcAft>
              <a:buFont typeface="Arial"/>
              <a:buChar char="•"/>
            </a:pPr>
            <a:r>
              <a:rPr lang="fr-FR" sz="2800" dirty="0"/>
              <a:t>Frais de première </a:t>
            </a:r>
            <a:r>
              <a:rPr lang="fr-FR" sz="2800" dirty="0" smtClean="0"/>
              <a:t>inscription (S1)</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900" decel="100000" fill="hold"/>
                                        <p:tgtEl>
                                          <p:spTgt spid="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1000"/>
                                        <p:tgtEl>
                                          <p:spTgt spid="2"/>
                                        </p:tgtEl>
                                      </p:cBhvr>
                                    </p:animEffect>
                                    <p:anim calcmode="lin" valueType="num">
                                      <p:cBhvr>
                                        <p:cTn id="30" dur="1000" fill="hold"/>
                                        <p:tgtEl>
                                          <p:spTgt spid="2"/>
                                        </p:tgtEl>
                                        <p:attrNameLst>
                                          <p:attrName>ppt_x</p:attrName>
                                        </p:attrNameLst>
                                      </p:cBhvr>
                                      <p:tavLst>
                                        <p:tav tm="0">
                                          <p:val>
                                            <p:strVal val="#ppt_x"/>
                                          </p:val>
                                        </p:tav>
                                        <p:tav tm="100000">
                                          <p:val>
                                            <p:strVal val="#ppt_x"/>
                                          </p:val>
                                        </p:tav>
                                      </p:tavLst>
                                    </p:anim>
                                    <p:anim calcmode="lin" valueType="num">
                                      <p:cBhvr>
                                        <p:cTn id="31" dur="900" decel="100000" fill="hold"/>
                                        <p:tgtEl>
                                          <p:spTgt spid="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500" fill="hold"/>
                                        <p:tgtEl>
                                          <p:spTgt spid="5"/>
                                        </p:tgtEl>
                                        <p:attrNameLst>
                                          <p:attrName>ppt_w</p:attrName>
                                        </p:attrNameLst>
                                      </p:cBhvr>
                                      <p:tavLst>
                                        <p:tav tm="0">
                                          <p:val>
                                            <p:fltVal val="0"/>
                                          </p:val>
                                        </p:tav>
                                        <p:tav tm="100000">
                                          <p:val>
                                            <p:strVal val="#ppt_w"/>
                                          </p:val>
                                        </p:tav>
                                      </p:tavLst>
                                    </p:anim>
                                    <p:anim calcmode="lin" valueType="num">
                                      <p:cBhvr>
                                        <p:cTn id="3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2" grpId="0"/>
      <p:bldP spid="5"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5" name="ZoneTexte 4"/>
          <p:cNvSpPr txBox="1"/>
          <p:nvPr/>
        </p:nvSpPr>
        <p:spPr>
          <a:xfrm>
            <a:off x="251520" y="1340768"/>
            <a:ext cx="8640960" cy="523220"/>
          </a:xfrm>
          <a:prstGeom prst="rect">
            <a:avLst/>
          </a:prstGeom>
          <a:noFill/>
          <a:ln>
            <a:noFill/>
          </a:ln>
        </p:spPr>
        <p:txBody>
          <a:bodyPr wrap="square" rtlCol="0">
            <a:spAutoFit/>
          </a:bodyPr>
          <a:lstStyle/>
          <a:p>
            <a:r>
              <a:rPr lang="fr-FR" sz="2800" dirty="0" smtClean="0"/>
              <a:t>Nombre de part de la famille (P) :</a:t>
            </a:r>
          </a:p>
        </p:txBody>
      </p:sp>
      <p:sp>
        <p:nvSpPr>
          <p:cNvPr id="2" name="ZoneTexte 1"/>
          <p:cNvSpPr txBox="1"/>
          <p:nvPr/>
        </p:nvSpPr>
        <p:spPr>
          <a:xfrm>
            <a:off x="179512" y="4365104"/>
            <a:ext cx="8784976" cy="954107"/>
          </a:xfrm>
          <a:prstGeom prst="rect">
            <a:avLst/>
          </a:prstGeom>
          <a:noFill/>
        </p:spPr>
        <p:txBody>
          <a:bodyPr wrap="square" rtlCol="0">
            <a:spAutoFit/>
          </a:bodyPr>
          <a:lstStyle/>
          <a:p>
            <a:r>
              <a:rPr lang="fr-FR" sz="2800" dirty="0" smtClean="0"/>
              <a:t>Le revenu </a:t>
            </a:r>
            <a:r>
              <a:rPr lang="fr-FR" sz="2800" dirty="0"/>
              <a:t>de référence </a:t>
            </a:r>
            <a:r>
              <a:rPr lang="fr-FR" sz="2800" dirty="0" smtClean="0"/>
              <a:t>divisé par le nombre de part donne le quotient familial</a:t>
            </a:r>
            <a:endParaRPr lang="fr-FR" dirty="0"/>
          </a:p>
        </p:txBody>
      </p:sp>
      <p:sp>
        <p:nvSpPr>
          <p:cNvPr id="3" name="ZoneTexte 2"/>
          <p:cNvSpPr txBox="1"/>
          <p:nvPr/>
        </p:nvSpPr>
        <p:spPr>
          <a:xfrm>
            <a:off x="3563888" y="5661248"/>
            <a:ext cx="2808312" cy="523220"/>
          </a:xfrm>
          <a:prstGeom prst="rect">
            <a:avLst/>
          </a:prstGeom>
          <a:solidFill>
            <a:schemeClr val="accent3">
              <a:lumMod val="75000"/>
            </a:schemeClr>
          </a:solidFill>
        </p:spPr>
        <p:txBody>
          <a:bodyPr wrap="square" rtlCol="0">
            <a:spAutoFit/>
          </a:bodyPr>
          <a:lstStyle/>
          <a:p>
            <a:pPr algn="ctr"/>
            <a:r>
              <a:rPr lang="fr-FR" sz="2800" dirty="0" smtClean="0"/>
              <a:t>R/P = Q</a:t>
            </a:r>
            <a:endParaRPr lang="fr-FR" sz="2800" dirty="0"/>
          </a:p>
        </p:txBody>
      </p:sp>
      <p:sp>
        <p:nvSpPr>
          <p:cNvPr id="6" name="ZoneTexte 5"/>
          <p:cNvSpPr txBox="1"/>
          <p:nvPr/>
        </p:nvSpPr>
        <p:spPr>
          <a:xfrm>
            <a:off x="179512" y="2132856"/>
            <a:ext cx="8712968" cy="2046714"/>
          </a:xfrm>
          <a:prstGeom prst="rect">
            <a:avLst/>
          </a:prstGeom>
          <a:noFill/>
        </p:spPr>
        <p:txBody>
          <a:bodyPr wrap="square" rtlCol="0">
            <a:spAutoFit/>
          </a:bodyPr>
          <a:lstStyle/>
          <a:p>
            <a:pPr marL="529200" indent="-457200">
              <a:spcAft>
                <a:spcPts val="600"/>
              </a:spcAft>
              <a:buFont typeface="Arial"/>
              <a:buChar char="•"/>
            </a:pPr>
            <a:r>
              <a:rPr lang="fr-FR" sz="2800" dirty="0"/>
              <a:t>Parent d’une famille biparentale : 1 part</a:t>
            </a:r>
          </a:p>
          <a:p>
            <a:pPr marL="529200" indent="-457200">
              <a:spcAft>
                <a:spcPts val="600"/>
              </a:spcAft>
              <a:buFont typeface="Arial"/>
              <a:buChar char="•"/>
            </a:pPr>
            <a:r>
              <a:rPr lang="fr-FR" sz="2800" dirty="0"/>
              <a:t>Parent d’une famille monoparentale : 1,5 part</a:t>
            </a:r>
          </a:p>
          <a:p>
            <a:pPr marL="529200" indent="-457200">
              <a:spcAft>
                <a:spcPts val="600"/>
              </a:spcAft>
              <a:buFont typeface="Arial"/>
              <a:buChar char="•"/>
            </a:pPr>
            <a:r>
              <a:rPr lang="fr-FR" sz="2800" dirty="0"/>
              <a:t>Enfant à charge : 0,5 part</a:t>
            </a:r>
          </a:p>
          <a:p>
            <a:pPr marL="529200" indent="-457200">
              <a:spcAft>
                <a:spcPts val="600"/>
              </a:spcAft>
              <a:buFont typeface="Arial"/>
              <a:buChar char="•"/>
            </a:pPr>
            <a:r>
              <a:rPr lang="fr-FR" sz="2800" dirty="0"/>
              <a:t>Enfant handicapé : 0,5 part </a:t>
            </a:r>
            <a:r>
              <a:rPr lang="fr-FR" sz="2800" dirty="0" smtClean="0"/>
              <a:t>supplémentaire</a:t>
            </a:r>
            <a:endParaRPr lang="fr-FR"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900" decel="100000" fill="hold"/>
                                        <p:tgtEl>
                                          <p:spTgt spid="5"/>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900" decel="100000" fill="hold"/>
                                        <p:tgtEl>
                                          <p:spTgt spid="6"/>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1000"/>
                                        <p:tgtEl>
                                          <p:spTgt spid="2"/>
                                        </p:tgtEl>
                                      </p:cBhvr>
                                    </p:animEffect>
                                    <p:anim calcmode="lin" valueType="num">
                                      <p:cBhvr>
                                        <p:cTn id="30" dur="1000" fill="hold"/>
                                        <p:tgtEl>
                                          <p:spTgt spid="2"/>
                                        </p:tgtEl>
                                        <p:attrNameLst>
                                          <p:attrName>ppt_x</p:attrName>
                                        </p:attrNameLst>
                                      </p:cBhvr>
                                      <p:tavLst>
                                        <p:tav tm="0">
                                          <p:val>
                                            <p:strVal val="#ppt_x"/>
                                          </p:val>
                                        </p:tav>
                                        <p:tav tm="100000">
                                          <p:val>
                                            <p:strVal val="#ppt_x"/>
                                          </p:val>
                                        </p:tav>
                                      </p:tavLst>
                                    </p:anim>
                                    <p:anim calcmode="lin" valueType="num">
                                      <p:cBhvr>
                                        <p:cTn id="31" dur="900" decel="100000" fill="hold"/>
                                        <p:tgtEl>
                                          <p:spTgt spid="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p:cTn id="37" dur="500" fill="hold"/>
                                        <p:tgtEl>
                                          <p:spTgt spid="3"/>
                                        </p:tgtEl>
                                        <p:attrNameLst>
                                          <p:attrName>ppt_w</p:attrName>
                                        </p:attrNameLst>
                                      </p:cBhvr>
                                      <p:tavLst>
                                        <p:tav tm="0">
                                          <p:val>
                                            <p:fltVal val="0"/>
                                          </p:val>
                                        </p:tav>
                                        <p:tav tm="100000">
                                          <p:val>
                                            <p:strVal val="#ppt_w"/>
                                          </p:val>
                                        </p:tav>
                                      </p:tavLst>
                                    </p:anim>
                                    <p:anim calcmode="lin" valueType="num">
                                      <p:cBhvr>
                                        <p:cTn id="38"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P spid="3" grpId="0" animBg="1"/>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1484784"/>
            <a:ext cx="8784976" cy="2246769"/>
          </a:xfrm>
          <a:prstGeom prst="rect">
            <a:avLst/>
          </a:prstGeom>
          <a:noFill/>
          <a:ln>
            <a:solidFill>
              <a:schemeClr val="tx2"/>
            </a:solidFill>
          </a:ln>
        </p:spPr>
        <p:txBody>
          <a:bodyPr wrap="square" rtlCol="0">
            <a:spAutoFit/>
          </a:bodyPr>
          <a:lstStyle/>
          <a:p>
            <a:r>
              <a:rPr lang="fr-FR" sz="2800" dirty="0" smtClean="0"/>
              <a:t>Le </a:t>
            </a:r>
            <a:r>
              <a:rPr lang="fr-FR" sz="2800" dirty="0"/>
              <a:t>quotient </a:t>
            </a:r>
            <a:r>
              <a:rPr lang="fr-FR" sz="2800" dirty="0" smtClean="0"/>
              <a:t>familial est converti en euros sur la base du taux de chancellerie (</a:t>
            </a:r>
            <a:r>
              <a:rPr lang="fr-FR" sz="2800" dirty="0" err="1" smtClean="0"/>
              <a:t>Tx</a:t>
            </a:r>
            <a:r>
              <a:rPr lang="fr-FR" sz="2800" dirty="0" smtClean="0"/>
              <a:t>) et pondéré par</a:t>
            </a:r>
            <a:r>
              <a:rPr lang="fr-FR" sz="2800" dirty="0"/>
              <a:t> </a:t>
            </a:r>
            <a:r>
              <a:rPr lang="fr-FR" sz="2800" dirty="0" smtClean="0"/>
              <a:t>un indice de parité </a:t>
            </a:r>
            <a:r>
              <a:rPr lang="fr-FR" sz="2800" dirty="0"/>
              <a:t>de pouvoir d’achat (IPA) correspondant à la ville de localisation du </a:t>
            </a:r>
            <a:r>
              <a:rPr lang="fr-FR" sz="2800" dirty="0" smtClean="0"/>
              <a:t>poste diplomatique </a:t>
            </a:r>
            <a:r>
              <a:rPr lang="fr-FR" sz="2800" dirty="0"/>
              <a:t>ou </a:t>
            </a:r>
            <a:r>
              <a:rPr lang="fr-FR" sz="2800" dirty="0" smtClean="0"/>
              <a:t>consulaire. </a:t>
            </a:r>
          </a:p>
        </p:txBody>
      </p:sp>
      <p:sp>
        <p:nvSpPr>
          <p:cNvPr id="5" name="ZoneTexte 4"/>
          <p:cNvSpPr txBox="1"/>
          <p:nvPr/>
        </p:nvSpPr>
        <p:spPr>
          <a:xfrm>
            <a:off x="251520" y="332656"/>
            <a:ext cx="8712968" cy="584775"/>
          </a:xfrm>
          <a:prstGeom prst="rect">
            <a:avLst/>
          </a:prstGeom>
          <a:noFill/>
          <a:ln>
            <a:solidFill>
              <a:schemeClr val="tx2"/>
            </a:solidFill>
          </a:ln>
        </p:spPr>
        <p:txBody>
          <a:bodyPr wrap="square" rtlCol="0">
            <a:spAutoFit/>
          </a:bodyPr>
          <a:lstStyle/>
          <a:p>
            <a:pPr algn="ctr"/>
            <a:r>
              <a:rPr lang="fr-FR" sz="3200" dirty="0"/>
              <a:t>C</a:t>
            </a:r>
            <a:r>
              <a:rPr lang="fr-FR" sz="3200" dirty="0" smtClean="0"/>
              <a:t>alcul de la quotité</a:t>
            </a:r>
            <a:endParaRPr lang="fr-FR" sz="3200" dirty="0"/>
          </a:p>
        </p:txBody>
      </p:sp>
      <p:sp>
        <p:nvSpPr>
          <p:cNvPr id="2" name="ZoneTexte 1"/>
          <p:cNvSpPr txBox="1"/>
          <p:nvPr/>
        </p:nvSpPr>
        <p:spPr>
          <a:xfrm>
            <a:off x="179512" y="3789040"/>
            <a:ext cx="8784976" cy="523220"/>
          </a:xfrm>
          <a:prstGeom prst="rect">
            <a:avLst/>
          </a:prstGeom>
          <a:noFill/>
        </p:spPr>
        <p:txBody>
          <a:bodyPr wrap="square" rtlCol="0">
            <a:spAutoFit/>
          </a:bodyPr>
          <a:lstStyle/>
          <a:p>
            <a:pPr algn="ctr"/>
            <a:r>
              <a:rPr lang="fr-FR" sz="2800" dirty="0"/>
              <a:t>Q</a:t>
            </a:r>
            <a:r>
              <a:rPr lang="fr-FR" sz="2800" dirty="0" smtClean="0"/>
              <a:t>uotient </a:t>
            </a:r>
            <a:r>
              <a:rPr lang="fr-FR" sz="2800" dirty="0"/>
              <a:t>familial pondéré </a:t>
            </a:r>
            <a:r>
              <a:rPr lang="fr-FR" sz="2800" dirty="0" smtClean="0"/>
              <a:t>= Qp </a:t>
            </a:r>
          </a:p>
        </p:txBody>
      </p:sp>
      <p:sp>
        <p:nvSpPr>
          <p:cNvPr id="3" name="ZoneTexte 2"/>
          <p:cNvSpPr txBox="1"/>
          <p:nvPr/>
        </p:nvSpPr>
        <p:spPr>
          <a:xfrm>
            <a:off x="2051720" y="4725144"/>
            <a:ext cx="5040560" cy="800219"/>
          </a:xfrm>
          <a:prstGeom prst="rect">
            <a:avLst/>
          </a:prstGeom>
          <a:solidFill>
            <a:schemeClr val="accent3">
              <a:lumMod val="75000"/>
            </a:schemeClr>
          </a:solidFill>
        </p:spPr>
        <p:txBody>
          <a:bodyPr wrap="square" rtlCol="0">
            <a:spAutoFit/>
          </a:bodyPr>
          <a:lstStyle/>
          <a:p>
            <a:pPr algn="ctr"/>
            <a:r>
              <a:rPr lang="fr-FR" sz="2800" dirty="0" smtClean="0"/>
              <a:t>Q</a:t>
            </a:r>
            <a:r>
              <a:rPr lang="fr-FR" sz="2800" dirty="0"/>
              <a:t> </a:t>
            </a:r>
            <a:r>
              <a:rPr lang="fr-FR" sz="2800" dirty="0" smtClean="0"/>
              <a:t>x (100 base Paris/IPA) = Qp</a:t>
            </a:r>
            <a:endParaRPr lang="fr-FR" sz="2800" dirty="0"/>
          </a:p>
          <a:p>
            <a:endParaRPr lang="fr-FR"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900" decel="100000" fill="hold"/>
                                        <p:tgtEl>
                                          <p:spTgt spid="4"/>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p:cTn id="29" dur="500" fill="hold"/>
                                        <p:tgtEl>
                                          <p:spTgt spid="3"/>
                                        </p:tgtEl>
                                        <p:attrNameLst>
                                          <p:attrName>ppt_w</p:attrName>
                                        </p:attrNameLst>
                                      </p:cBhvr>
                                      <p:tavLst>
                                        <p:tav tm="0">
                                          <p:val>
                                            <p:fltVal val="0"/>
                                          </p:val>
                                        </p:tav>
                                        <p:tav tm="100000">
                                          <p:val>
                                            <p:strVal val="#ppt_w"/>
                                          </p:val>
                                        </p:tav>
                                      </p:tavLst>
                                    </p:anim>
                                    <p:anim calcmode="lin" valueType="num">
                                      <p:cBhvr>
                                        <p:cTn id="30"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que">
  <a:themeElements>
    <a:clrScheme name="Civique">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que">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que">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Civique.thmx</Template>
  <TotalTime>813</TotalTime>
  <Words>1382</Words>
  <Application>Microsoft Macintosh PowerPoint</Application>
  <PresentationFormat>Présentation à l'écran (4:3)</PresentationFormat>
  <Paragraphs>169</Paragraphs>
  <Slides>26</Slides>
  <Notes>17</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Civique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CdR</dc:creator>
  <cp:lastModifiedBy>Michèle Bloch</cp:lastModifiedBy>
  <cp:revision>98</cp:revision>
  <dcterms:created xsi:type="dcterms:W3CDTF">2013-01-21T11:10:14Z</dcterms:created>
  <dcterms:modified xsi:type="dcterms:W3CDTF">2015-09-10T14:16:31Z</dcterms:modified>
</cp:coreProperties>
</file>