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4"/>
  </p:notesMasterIdLst>
  <p:sldIdLst>
    <p:sldId id="257" r:id="rId4"/>
    <p:sldId id="258" r:id="rId5"/>
    <p:sldId id="259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40" autoAdjust="0"/>
  </p:normalViewPr>
  <p:slideViewPr>
    <p:cSldViewPr>
      <p:cViewPr>
        <p:scale>
          <a:sx n="100" d="100"/>
          <a:sy n="100" d="100"/>
        </p:scale>
        <p:origin x="-1632" y="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3429A-4996-4E8A-9907-26EBCB65C05D}" type="datetimeFigureOut">
              <a:rPr lang="en-US" smtClean="0"/>
              <a:t>26/08/13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655AF-C603-43CA-9AB9-46F21F484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7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5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17:42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10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6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7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8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26/08/13 17:12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Tous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droits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réservés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Microsoft, Windows, Windows Vista and other product names are or may be registered trademarks and/or trademarks in the U.S. and/or other countries.</a:t>
            </a:r>
          </a:p>
          <a:p>
            <a:pPr algn="l" defTabSz="914400">
              <a:buNone/>
            </a:pP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information herein is for informational purposes only and represents the current view of Microsoft Corporation as of the date of this presentation.  Microsoft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devant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répondre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des conditions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marché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perpétuelle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évolution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informations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doivent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en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aucun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cas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être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interprétées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comme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un engagement de la part de Microsoft, et Microsoft ne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saurait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garantir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exactitude au-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delà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de la date de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cette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présentation</a:t>
            </a: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  </a:t>
            </a:r>
            <a:b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MICROSOFT MAKES NO WARRANTIES, EXPRESS, IMPLIED OR STATUTORY, AS TO THE INFORMATION IN THIS PRESENTATION.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9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 xmlns:p14="http://schemas.microsoft.com/office/powerpoint/2010/main"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 xmlns:p14="http://schemas.microsoft.com/office/powerpoint/2010/main"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2286000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54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La réforme de la représentation des français établis hors de France</a:t>
            </a:r>
            <a:endParaRPr lang="fr-FR" sz="54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5181600"/>
            <a:ext cx="4572000" cy="608012"/>
          </a:xfrm>
        </p:spPr>
        <p:txBody>
          <a:bodyPr>
            <a:normAutofit/>
          </a:bodyPr>
          <a:lstStyle/>
          <a:p>
            <a:pPr marL="0" indent="0" algn="r">
              <a:lnSpc>
                <a:spcPct val="90000"/>
              </a:lnSpc>
              <a:spcBef>
                <a:spcPts val="0"/>
              </a:spcBef>
              <a:buNone/>
            </a:pPr>
            <a:r>
              <a:rPr lang="fr-FR" b="0" i="0" dirty="0" smtClean="0">
                <a:solidFill>
                  <a:srgbClr val="000000"/>
                </a:solidFill>
              </a:rPr>
              <a:t>Français du monde-adfe</a:t>
            </a:r>
            <a:endParaRPr lang="fr-FR" b="0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763000" cy="760412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R</a:t>
            </a:r>
            <a:r>
              <a:rPr lang="fr-F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ôle de Français du monde</a:t>
            </a:r>
            <a: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-adfe</a:t>
            </a:r>
            <a:b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</a:br>
            <a: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/>
            </a:r>
            <a:b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</a:br>
            <a:endParaRPr lang="fr-FR" sz="60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524000"/>
            <a:ext cx="8382000" cy="5029200"/>
          </a:xfrm>
        </p:spPr>
        <p:txBody>
          <a:bodyPr>
            <a:normAutofit fontScale="62500" lnSpcReduction="20000"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5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</a:t>
            </a:r>
            <a:r>
              <a:rPr lang="fr-FR" sz="5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Loi</a:t>
            </a:r>
          </a:p>
          <a:p>
            <a:pPr marL="0" indent="0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None/>
            </a:pPr>
            <a:endParaRPr lang="fr-FR" sz="6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Wingdings" charset="2"/>
              <a:buChar char="ü"/>
            </a:pP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associations représentatives au niveau national des Français établis hors de France concourent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à l’exercice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 droits civiques et à la participation à la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 démocratique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la Nation des Français établis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hors de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rance</a:t>
            </a:r>
            <a:endParaRPr lang="fr-FR" sz="4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pPr defTabSz="1123340">
              <a:lnSpc>
                <a:spcPct val="100000"/>
              </a:lnSpc>
              <a:spcBef>
                <a:spcPts val="0"/>
              </a:spcBef>
              <a:buFont typeface="Wingdings" charset="2"/>
              <a:buChar char="ü"/>
              <a:defRPr/>
            </a:pP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 </a:t>
            </a:r>
            <a:r>
              <a:rPr lang="fr-FR" sz="4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peuvent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assurer un financement ni fournir aucun don, service ou avantage direct ou indirect,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onéreux </a:t>
            </a:r>
            <a:r>
              <a:rPr lang="fr-FR" sz="4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 gratuit, contribuant à la campagne électorale d’un candidat ou à un parti ou groupement politique. </a:t>
            </a:r>
          </a:p>
          <a:p>
            <a:pPr marL="0" indent="0">
              <a:buNone/>
            </a:pPr>
            <a:r>
              <a:rPr lang="fr-FR" dirty="0"/>
              <a:t> 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766752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76174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54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Deux instances représentatives  </a:t>
            </a:r>
            <a:endParaRPr lang="fr-FR" sz="5400" b="0" i="0" spc="-15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4007" y="2286000"/>
            <a:ext cx="8610600" cy="1545038"/>
          </a:xfrm>
        </p:spPr>
        <p:txBody>
          <a:bodyPr/>
          <a:lstStyle/>
          <a:p>
            <a:pPr marL="393192" indent="-393192" algn="l" defTabSz="914400">
              <a:lnSpc>
                <a:spcPct val="80000"/>
              </a:lnSpc>
              <a:spcBef>
                <a:spcPts val="768"/>
              </a:spcBef>
              <a:buClr>
                <a:srgbClr val="000000"/>
              </a:buClr>
              <a:buFontTx/>
            </a:pPr>
            <a:r>
              <a:rPr lang="fr-FR" sz="3600" b="1" i="0" dirty="0" smtClean="0">
                <a:solidFill>
                  <a:srgbClr val="000000"/>
                </a:solidFill>
                <a:latin typeface="Calibri"/>
              </a:rPr>
              <a:t>Les conseils consulaires</a:t>
            </a:r>
          </a:p>
          <a:p>
            <a:pPr marL="0" indent="0" algn="l" defTabSz="914400">
              <a:lnSpc>
                <a:spcPct val="80000"/>
              </a:lnSpc>
              <a:spcBef>
                <a:spcPts val="768"/>
              </a:spcBef>
              <a:buClr>
                <a:srgbClr val="000000"/>
              </a:buClr>
              <a:buNone/>
            </a:pPr>
            <a:endParaRPr lang="fr-FR" sz="3600" b="1" i="0" dirty="0" smtClean="0">
              <a:solidFill>
                <a:srgbClr val="000000"/>
              </a:solidFill>
              <a:latin typeface="Calibri"/>
            </a:endParaRPr>
          </a:p>
          <a:p>
            <a:pPr marL="393192" indent="-393192" algn="l" defTabSz="914400">
              <a:lnSpc>
                <a:spcPct val="80000"/>
              </a:lnSpc>
              <a:spcBef>
                <a:spcPts val="768"/>
              </a:spcBef>
              <a:buClr>
                <a:srgbClr val="000000"/>
              </a:buClr>
              <a:buFontTx/>
            </a:pPr>
            <a:r>
              <a:rPr lang="fr-FR" sz="3600" b="1" dirty="0" smtClean="0">
                <a:solidFill>
                  <a:srgbClr val="000000"/>
                </a:solidFill>
                <a:latin typeface="Calibri"/>
              </a:rPr>
              <a:t>L’assemblée des français de l’étranger</a:t>
            </a:r>
            <a:endParaRPr lang="fr-FR" sz="3600" b="1" i="0" dirty="0" smtClean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760412"/>
          </a:xfrm>
        </p:spPr>
        <p:txBody>
          <a:bodyPr>
            <a:normAutofit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54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Les conseils consulaires</a:t>
            </a:r>
            <a:endParaRPr lang="fr-FR" sz="5400" b="0" i="0" spc="-15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371600"/>
            <a:ext cx="8382000" cy="4724400"/>
          </a:xfrm>
        </p:spPr>
        <p:txBody>
          <a:bodyPr>
            <a:normAutofit fontScale="92500" lnSpcReduction="20000"/>
          </a:bodyPr>
          <a:lstStyle/>
          <a:p>
            <a:pPr marL="393192" indent="-393192" algn="l" defTabSz="914400">
              <a:lnSpc>
                <a:spcPct val="90000"/>
              </a:lnSpc>
              <a:spcBef>
                <a:spcPts val="768"/>
              </a:spcBef>
              <a:buClr>
                <a:srgbClr val="000000"/>
              </a:buClr>
              <a:buFontTx/>
            </a:pPr>
            <a:r>
              <a:rPr lang="fr-FR" sz="4200" b="1" i="0" spc="-5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Combien ?</a:t>
            </a:r>
            <a:r>
              <a:rPr lang="fr-FR" sz="3200" b="0" i="0" spc="-5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: 130  </a:t>
            </a:r>
          </a:p>
          <a:p>
            <a:pPr marL="0" indent="0" algn="l" defTabSz="914400">
              <a:lnSpc>
                <a:spcPct val="90000"/>
              </a:lnSpc>
              <a:spcBef>
                <a:spcPts val="768"/>
              </a:spcBef>
              <a:buClr>
                <a:srgbClr val="000000"/>
              </a:buClr>
              <a:buNone/>
            </a:pPr>
            <a:endParaRPr lang="fr-FR" spc="-50" dirty="0">
              <a:solidFill>
                <a:srgbClr val="000000"/>
              </a:solidFill>
              <a:latin typeface="Calibri"/>
            </a:endParaRPr>
          </a:p>
          <a:p>
            <a:pPr marL="393192" indent="-393192" algn="l" defTabSz="914400">
              <a:lnSpc>
                <a:spcPct val="90000"/>
              </a:lnSpc>
              <a:spcBef>
                <a:spcPts val="768"/>
              </a:spcBef>
              <a:buClr>
                <a:srgbClr val="000000"/>
              </a:buClr>
              <a:buFontTx/>
            </a:pPr>
            <a:r>
              <a:rPr lang="fr-FR" sz="4200" b="1" i="0" spc="-5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Où ?</a:t>
            </a:r>
            <a:r>
              <a:rPr lang="fr-FR" sz="3800" b="0" i="0" spc="-5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</a:p>
          <a:p>
            <a:pPr marL="517525" lvl="1" indent="0" defTabSz="914400">
              <a:spcBef>
                <a:spcPts val="768"/>
              </a:spcBef>
              <a:buClr>
                <a:srgbClr val="000000"/>
              </a:buClr>
              <a:buNone/>
            </a:pPr>
            <a:r>
              <a:rPr lang="fr-FR" sz="3300" dirty="0" smtClean="0"/>
              <a:t>Dans tous </a:t>
            </a:r>
            <a:r>
              <a:rPr lang="fr-FR" sz="3300" dirty="0"/>
              <a:t>les consulats qui administrent un nombre </a:t>
            </a:r>
            <a:r>
              <a:rPr lang="fr-FR" sz="3300" dirty="0">
                <a:latin typeface="+mj-lt"/>
              </a:rPr>
              <a:t>suffisant</a:t>
            </a:r>
            <a:r>
              <a:rPr lang="fr-FR" sz="3300" dirty="0"/>
              <a:t> de </a:t>
            </a:r>
            <a:r>
              <a:rPr lang="fr-FR" sz="3300" dirty="0" smtClean="0"/>
              <a:t>Français</a:t>
            </a:r>
            <a:br>
              <a:rPr lang="fr-FR" sz="3300" dirty="0" smtClean="0"/>
            </a:br>
            <a:r>
              <a:rPr lang="fr-FR" sz="3300" dirty="0" smtClean="0"/>
              <a:t>Exceptionnellement </a:t>
            </a:r>
            <a:r>
              <a:rPr lang="fr-FR" sz="3300" dirty="0"/>
              <a:t>un Conseil consulaire est institué pour un regroupement de consulats</a:t>
            </a:r>
            <a:r>
              <a:rPr lang="fr-FR" dirty="0"/>
              <a:t>.</a:t>
            </a:r>
            <a:endParaRPr lang="en-GB" dirty="0"/>
          </a:p>
          <a:p>
            <a:pPr marL="0" indent="0" defTabSz="914400">
              <a:spcBef>
                <a:spcPts val="768"/>
              </a:spcBef>
              <a:buClr>
                <a:srgbClr val="000000"/>
              </a:buClr>
              <a:buNone/>
            </a:pPr>
            <a:endParaRPr lang="en-GB" dirty="0"/>
          </a:p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r>
              <a:rPr lang="fr-FR" sz="4200" b="1" dirty="0" smtClean="0"/>
              <a:t>Présidés</a:t>
            </a:r>
            <a:r>
              <a:rPr lang="fr-FR" dirty="0" smtClean="0"/>
              <a:t> </a:t>
            </a:r>
            <a:r>
              <a:rPr lang="fr-FR" sz="3300" dirty="0" smtClean="0"/>
              <a:t>par le </a:t>
            </a:r>
            <a:r>
              <a:rPr lang="fr-FR" sz="3300" dirty="0"/>
              <a:t>chef de poste </a:t>
            </a:r>
            <a:r>
              <a:rPr lang="fr-FR" sz="3300" dirty="0" smtClean="0"/>
              <a:t>diplomatique. </a:t>
            </a:r>
            <a:br>
              <a:rPr lang="fr-FR" sz="3300" dirty="0" smtClean="0"/>
            </a:br>
            <a:r>
              <a:rPr lang="fr-FR" sz="3300" dirty="0" smtClean="0"/>
              <a:t>Le </a:t>
            </a:r>
            <a:r>
              <a:rPr lang="fr-FR" sz="3300" dirty="0"/>
              <a:t>vice-président est élu par et parmi les membres élus du </a:t>
            </a:r>
            <a:r>
              <a:rPr lang="fr-FR" sz="3300" dirty="0" smtClean="0"/>
              <a:t>conseil</a:t>
            </a:r>
          </a:p>
          <a:p>
            <a:pPr marL="0" indent="0" defTabSz="914400">
              <a:spcBef>
                <a:spcPts val="768"/>
              </a:spcBef>
              <a:buClr>
                <a:srgbClr val="000000"/>
              </a:buClr>
              <a:buNone/>
            </a:pPr>
            <a:endParaRPr lang="fr-FR" sz="3200" b="0" i="0" spc="-50" dirty="0" smtClean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60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Les conseillers  consulaires</a:t>
            </a: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905000"/>
            <a:ext cx="8382000" cy="4724400"/>
          </a:xfrm>
        </p:spPr>
        <p:txBody>
          <a:bodyPr>
            <a:normAutofit fontScale="85000" lnSpcReduction="20000"/>
          </a:bodyPr>
          <a:lstStyle/>
          <a:p>
            <a:pPr marL="393192" indent="-393192" algn="l" defTabSz="914400">
              <a:lnSpc>
                <a:spcPct val="90000"/>
              </a:lnSpc>
              <a:spcBef>
                <a:spcPts val="768"/>
              </a:spcBef>
              <a:buClr>
                <a:srgbClr val="000000"/>
              </a:buClr>
              <a:buFontTx/>
            </a:pPr>
            <a:r>
              <a:rPr lang="fr-FR" sz="4600" b="1" i="0" spc="-5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Leur nombre  </a:t>
            </a:r>
          </a:p>
          <a:p>
            <a:pPr marL="517525" lvl="1" indent="0" defTabSz="914400">
              <a:spcBef>
                <a:spcPts val="768"/>
              </a:spcBef>
              <a:buClr>
                <a:srgbClr val="000000"/>
              </a:buClr>
              <a:buNone/>
            </a:pPr>
            <a:r>
              <a:rPr lang="fr-FR" sz="3600" dirty="0" smtClean="0">
                <a:latin typeface="+mj-lt"/>
              </a:rPr>
              <a:t>Environ 444 - Leur </a:t>
            </a:r>
            <a:r>
              <a:rPr lang="fr-FR" sz="3600" dirty="0">
                <a:latin typeface="+mj-lt"/>
              </a:rPr>
              <a:t>nombre définitif sera fixé en janvier 2014 </a:t>
            </a:r>
            <a:endParaRPr lang="fr-FR" sz="3600" dirty="0" smtClean="0">
              <a:latin typeface="+mj-lt"/>
            </a:endParaRPr>
          </a:p>
          <a:p>
            <a:pPr marL="517525" lvl="1" indent="0" defTabSz="914400">
              <a:spcBef>
                <a:spcPts val="768"/>
              </a:spcBef>
              <a:buClr>
                <a:srgbClr val="000000"/>
              </a:buClr>
              <a:buNone/>
            </a:pPr>
            <a:r>
              <a:rPr lang="fr-FR" sz="3600" dirty="0" smtClean="0">
                <a:latin typeface="+mj-lt"/>
              </a:rPr>
              <a:t>Il peut varier </a:t>
            </a:r>
            <a:r>
              <a:rPr lang="fr-FR" sz="3600" dirty="0">
                <a:latin typeface="+mj-lt"/>
              </a:rPr>
              <a:t>légèrement, en plus ou en moins, en fonction de l’évolution démographique </a:t>
            </a:r>
            <a:r>
              <a:rPr lang="fr-FR" sz="3600" dirty="0" smtClean="0">
                <a:latin typeface="+mj-lt"/>
              </a:rPr>
              <a:t>de la circonscription consulaire</a:t>
            </a:r>
            <a:endParaRPr lang="fr-FR" sz="3600" b="0" i="0" spc="-50" dirty="0" smtClean="0">
              <a:solidFill>
                <a:srgbClr val="000000"/>
              </a:solidFill>
              <a:latin typeface="+mj-lt"/>
            </a:endParaRPr>
          </a:p>
          <a:p>
            <a:pPr marL="0" indent="0" algn="l" defTabSz="914400">
              <a:lnSpc>
                <a:spcPct val="90000"/>
              </a:lnSpc>
              <a:spcBef>
                <a:spcPts val="768"/>
              </a:spcBef>
              <a:buClr>
                <a:srgbClr val="000000"/>
              </a:buClr>
              <a:buNone/>
            </a:pPr>
            <a:endParaRPr lang="fr-FR" spc="-50" dirty="0">
              <a:solidFill>
                <a:srgbClr val="000000"/>
              </a:solidFill>
              <a:latin typeface="Calibri"/>
            </a:endParaRPr>
          </a:p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r>
              <a:rPr lang="fr-FR" sz="4600" b="1" spc="-50" dirty="0" smtClean="0">
                <a:solidFill>
                  <a:srgbClr val="000000"/>
                </a:solidFill>
                <a:latin typeface="Calibri"/>
              </a:rPr>
              <a:t>Élection</a:t>
            </a:r>
            <a:r>
              <a:rPr lang="fr-FR" sz="3300" b="1" spc="-50" dirty="0" smtClean="0">
                <a:solidFill>
                  <a:srgbClr val="000000"/>
                </a:solidFill>
                <a:latin typeface="Calibri"/>
              </a:rPr>
              <a:t>  </a:t>
            </a:r>
            <a:endParaRPr lang="fr-FR" sz="3300" b="1" spc="-50" dirty="0">
              <a:solidFill>
                <a:srgbClr val="000000"/>
              </a:solidFill>
              <a:latin typeface="Calibri"/>
            </a:endParaRPr>
          </a:p>
          <a:p>
            <a:pPr marL="517525" lvl="1" indent="0">
              <a:buNone/>
            </a:pPr>
            <a:r>
              <a:rPr lang="fr-FR" sz="3600" dirty="0" smtClean="0">
                <a:latin typeface="+mj-lt"/>
              </a:rPr>
              <a:t>par </a:t>
            </a:r>
            <a:r>
              <a:rPr lang="fr-FR" sz="3600" dirty="0">
                <a:latin typeface="+mj-lt"/>
              </a:rPr>
              <a:t>tous les Français inscrits sur la liste électorale consulaire, </a:t>
            </a:r>
            <a:r>
              <a:rPr lang="fr-FR" sz="3600" dirty="0" smtClean="0">
                <a:latin typeface="+mj-lt"/>
              </a:rPr>
              <a:t>à</a:t>
            </a:r>
            <a:r>
              <a:rPr lang="en-GB" sz="3600" dirty="0">
                <a:latin typeface="+mj-lt"/>
              </a:rPr>
              <a:t> </a:t>
            </a:r>
            <a:r>
              <a:rPr lang="fr-FR" sz="3600" dirty="0" smtClean="0">
                <a:latin typeface="+mj-lt"/>
              </a:rPr>
              <a:t>l’urne </a:t>
            </a:r>
            <a:r>
              <a:rPr lang="fr-FR" sz="3600" dirty="0">
                <a:latin typeface="+mj-lt"/>
              </a:rPr>
              <a:t>ou par internet. Le vote par correspondance postale est supprimé</a:t>
            </a:r>
            <a:r>
              <a:rPr lang="fr-FR" sz="4000" dirty="0"/>
              <a:t>.</a:t>
            </a:r>
            <a:endParaRPr lang="en-GB" sz="4000" dirty="0"/>
          </a:p>
          <a:p>
            <a:pPr marL="0" indent="0">
              <a:buNone/>
            </a:pPr>
            <a:r>
              <a:rPr lang="fr-FR" dirty="0"/>
              <a:t> </a:t>
            </a:r>
            <a:endParaRPr lang="en-GB" dirty="0"/>
          </a:p>
          <a:p>
            <a:pPr marL="0" indent="0" defTabSz="914400">
              <a:spcBef>
                <a:spcPts val="768"/>
              </a:spcBef>
              <a:buClr>
                <a:srgbClr val="000000"/>
              </a:buClr>
              <a:buNone/>
            </a:pPr>
            <a:endParaRPr lang="fr-FR" sz="3200" b="0" i="0" spc="-50" dirty="0" smtClean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391402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60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Les conseillers  consulaires</a:t>
            </a: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905000"/>
            <a:ext cx="8382000" cy="4724400"/>
          </a:xfrm>
        </p:spPr>
        <p:txBody>
          <a:bodyPr>
            <a:normAutofit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3600" b="1" spc="-50" dirty="0">
                <a:solidFill>
                  <a:srgbClr val="000000"/>
                </a:solidFill>
                <a:latin typeface="Calibri"/>
              </a:rPr>
              <a:t>Leurs fonctions  </a:t>
            </a:r>
          </a:p>
          <a:p>
            <a:pPr marL="517525" lvl="1" indent="0">
              <a:buNone/>
            </a:pPr>
            <a:r>
              <a:rPr lang="fr-FR" dirty="0" smtClean="0"/>
              <a:t>Ils donnent  </a:t>
            </a:r>
            <a:r>
              <a:rPr lang="fr-FR" dirty="0"/>
              <a:t>un  avis  au  chef  de  poste  diplomatique  sur  les questions consulaires ou d’intérêt général tels que </a:t>
            </a:r>
            <a:r>
              <a:rPr lang="fr-FR" dirty="0" smtClean="0"/>
              <a:t>:</a:t>
            </a:r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protection sociale et l’action sociale</a:t>
            </a:r>
            <a:r>
              <a:rPr lang="fr-FR" dirty="0" smtClean="0"/>
              <a:t>,</a:t>
            </a:r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l’emploi</a:t>
            </a:r>
            <a:r>
              <a:rPr lang="fr-FR" dirty="0"/>
              <a:t>, la formation professionnelle et l’apprentissage, </a:t>
            </a:r>
            <a:endParaRPr lang="fr-FR" dirty="0" smtClean="0"/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l’enseignement </a:t>
            </a:r>
            <a:r>
              <a:rPr lang="fr-FR" dirty="0"/>
              <a:t>français à l’étranger et la sécurité. </a:t>
            </a:r>
            <a:endParaRPr lang="fr-FR" dirty="0" smtClean="0"/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Liste indicative </a:t>
            </a:r>
            <a:r>
              <a:rPr lang="fr-FR" dirty="0"/>
              <a:t>et non </a:t>
            </a:r>
            <a:r>
              <a:rPr lang="fr-FR" dirty="0" smtClean="0"/>
              <a:t>limitative</a:t>
            </a:r>
          </a:p>
          <a:p>
            <a:pPr marL="393192" lvl="2" indent="-393192" defTabSz="914400">
              <a:lnSpc>
                <a:spcPct val="80000"/>
              </a:lnSpc>
              <a:spcBef>
                <a:spcPts val="768"/>
              </a:spcBef>
              <a:buClr>
                <a:srgbClr val="000000"/>
              </a:buClr>
              <a:buBlip>
                <a:blip r:embed="rId3"/>
              </a:buBlip>
            </a:pPr>
            <a:r>
              <a:rPr lang="fr-FR" sz="2600" spc="-50" dirty="0">
                <a:solidFill>
                  <a:srgbClr val="000000"/>
                </a:solidFill>
                <a:latin typeface="Calibri"/>
              </a:rPr>
              <a:t>Le chef de poste présente au conseil un rapport annuel sur tous ses sujets de compétence</a:t>
            </a:r>
            <a:r>
              <a:rPr lang="en-GB" sz="2600" spc="-50" dirty="0">
                <a:solidFill>
                  <a:srgbClr val="000000"/>
                </a:solidFill>
                <a:latin typeface="Calibri"/>
              </a:rPr>
              <a:t> </a:t>
            </a:r>
            <a:endParaRPr lang="fr-FR" sz="2600" spc="-50" dirty="0">
              <a:solidFill>
                <a:srgbClr val="000000"/>
              </a:solidFill>
              <a:latin typeface="Calibri"/>
            </a:endParaRPr>
          </a:p>
          <a:p>
            <a:pPr marL="1204913" lvl="2" indent="-342900">
              <a:buFont typeface="Wingdings" charset="2"/>
              <a:buChar char="ü"/>
            </a:pPr>
            <a:endParaRPr lang="fr-FR" sz="3500" b="0" i="0" spc="-50" dirty="0" smtClean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9189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60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Les conseillers  consulaires</a:t>
            </a: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905000"/>
            <a:ext cx="8382000" cy="4724400"/>
          </a:xfrm>
        </p:spPr>
        <p:txBody>
          <a:bodyPr>
            <a:normAutofit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3600" b="1" spc="-50" dirty="0">
                <a:solidFill>
                  <a:srgbClr val="000000"/>
                </a:solidFill>
                <a:latin typeface="Calibri"/>
              </a:rPr>
              <a:t>Leurs fonctions  </a:t>
            </a:r>
          </a:p>
          <a:p>
            <a:pPr marL="517525" lvl="1" indent="0">
              <a:buNone/>
            </a:pPr>
            <a:r>
              <a:rPr lang="fr-FR" dirty="0" smtClean="0"/>
              <a:t>Ils donnent  </a:t>
            </a:r>
            <a:r>
              <a:rPr lang="fr-FR" dirty="0"/>
              <a:t>un  avis  au  chef  de  poste  diplomatique  sur  les questions consulaires ou d’intérêt général tels que </a:t>
            </a:r>
            <a:r>
              <a:rPr lang="fr-FR" dirty="0" smtClean="0"/>
              <a:t>:</a:t>
            </a:r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protection sociale et l’action sociale</a:t>
            </a:r>
            <a:r>
              <a:rPr lang="fr-FR" dirty="0" smtClean="0"/>
              <a:t>,</a:t>
            </a:r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l’emploi</a:t>
            </a:r>
            <a:r>
              <a:rPr lang="fr-FR" dirty="0"/>
              <a:t>, la formation professionnelle et l’apprentissage, </a:t>
            </a:r>
            <a:endParaRPr lang="fr-FR" dirty="0" smtClean="0"/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l’enseignement </a:t>
            </a:r>
            <a:r>
              <a:rPr lang="fr-FR" dirty="0"/>
              <a:t>français à l’étranger et la sécurité. </a:t>
            </a:r>
            <a:endParaRPr lang="fr-FR" dirty="0" smtClean="0"/>
          </a:p>
          <a:p>
            <a:pPr marL="1204913" lvl="2" indent="-342900">
              <a:buFont typeface="Wingdings" charset="2"/>
              <a:buChar char="ü"/>
            </a:pPr>
            <a:r>
              <a:rPr lang="fr-FR" dirty="0" smtClean="0"/>
              <a:t>Liste indicative </a:t>
            </a:r>
            <a:r>
              <a:rPr lang="fr-FR" dirty="0"/>
              <a:t>et non </a:t>
            </a:r>
            <a:r>
              <a:rPr lang="fr-FR" dirty="0" smtClean="0"/>
              <a:t>limitative</a:t>
            </a:r>
          </a:p>
          <a:p>
            <a:pPr marL="393192" lvl="2" indent="-393192" defTabSz="914400">
              <a:lnSpc>
                <a:spcPct val="80000"/>
              </a:lnSpc>
              <a:spcBef>
                <a:spcPts val="768"/>
              </a:spcBef>
              <a:buClr>
                <a:srgbClr val="000000"/>
              </a:buClr>
              <a:buBlip>
                <a:blip r:embed="rId3"/>
              </a:buBlip>
            </a:pPr>
            <a:r>
              <a:rPr lang="fr-FR" sz="2600" spc="-50" dirty="0">
                <a:solidFill>
                  <a:srgbClr val="000000"/>
                </a:solidFill>
                <a:latin typeface="Calibri"/>
              </a:rPr>
              <a:t>Le chef de poste présente au conseil un rapport annuel sur tous ses sujets de compétence</a:t>
            </a:r>
            <a:r>
              <a:rPr lang="en-GB" sz="2600" spc="-50" dirty="0">
                <a:solidFill>
                  <a:srgbClr val="000000"/>
                </a:solidFill>
                <a:latin typeface="Calibri"/>
              </a:rPr>
              <a:t> </a:t>
            </a:r>
            <a:endParaRPr lang="fr-FR" sz="2600" spc="-50" dirty="0">
              <a:solidFill>
                <a:srgbClr val="000000"/>
              </a:solidFill>
              <a:latin typeface="Calibri"/>
            </a:endParaRPr>
          </a:p>
          <a:p>
            <a:pPr marL="1204913" lvl="2" indent="-342900">
              <a:buFont typeface="Wingdings" charset="2"/>
              <a:buChar char="ü"/>
            </a:pPr>
            <a:endParaRPr lang="fr-FR" sz="3500" b="0" i="0" spc="-50" dirty="0" smtClean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229215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522412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60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L’assemblée  </a:t>
            </a:r>
            <a:br>
              <a:rPr lang="fr-FR" sz="60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r>
              <a:rPr lang="fr-FR" sz="6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des français de l’étranger</a:t>
            </a: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2209800"/>
            <a:ext cx="8382000" cy="4114800"/>
          </a:xfrm>
        </p:spPr>
        <p:txBody>
          <a:bodyPr>
            <a:normAutofit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3600" b="1" spc="-50" dirty="0" smtClean="0">
                <a:solidFill>
                  <a:srgbClr val="000000"/>
                </a:solidFill>
                <a:latin typeface="Calibri"/>
              </a:rPr>
              <a:t>Composition</a:t>
            </a:r>
          </a:p>
          <a:p>
            <a:pPr marL="517525" lvl="1" indent="0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None/>
            </a:pPr>
            <a:r>
              <a:rPr lang="fr-FR" dirty="0" smtClean="0"/>
              <a:t>90 membres élus par  </a:t>
            </a:r>
            <a:r>
              <a:rPr lang="fr-FR" dirty="0"/>
              <a:t>et  parmi  les  conseillers  consulaires  dans  le  cadre  de  15 circonscription régionales</a:t>
            </a:r>
            <a:endParaRPr lang="en-GB" dirty="0"/>
          </a:p>
          <a:p>
            <a:pPr marL="517525" lvl="1" indent="0">
              <a:buNone/>
            </a:pPr>
            <a:endParaRPr lang="fr-FR" dirty="0" smtClean="0"/>
          </a:p>
          <a:p>
            <a:pPr marL="393192" lvl="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Blip>
                <a:blip r:embed="rId3"/>
              </a:buBlip>
            </a:pPr>
            <a:r>
              <a:rPr lang="fr-FR" sz="3600" b="1" spc="-50" dirty="0" smtClean="0">
                <a:solidFill>
                  <a:srgbClr val="000000"/>
                </a:solidFill>
                <a:latin typeface="Calibri"/>
              </a:rPr>
              <a:t>Réunions</a:t>
            </a:r>
            <a:endParaRPr lang="fr-FR" sz="3600" b="1" spc="-50" dirty="0">
              <a:solidFill>
                <a:srgbClr val="000000"/>
              </a:solidFill>
              <a:latin typeface="Calibri"/>
            </a:endParaRPr>
          </a:p>
          <a:p>
            <a:pPr marL="517525" lvl="1" indent="0">
              <a:buNone/>
            </a:pPr>
            <a:r>
              <a:rPr lang="fr-FR" sz="3200" dirty="0" smtClean="0"/>
              <a:t>deux </a:t>
            </a:r>
            <a:r>
              <a:rPr lang="fr-FR" sz="3200" dirty="0"/>
              <a:t>fois par an à Paris et élisent leur </a:t>
            </a:r>
            <a:r>
              <a:rPr lang="fr-FR" sz="3200" dirty="0" err="1" smtClean="0"/>
              <a:t>présiden</a:t>
            </a:r>
            <a:endParaRPr lang="fr-FR" sz="3000" spc="-5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16024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447800"/>
          </a:xfrm>
        </p:spPr>
        <p:txBody>
          <a:bodyPr>
            <a:noAutofit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54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L’assemblée </a:t>
            </a:r>
            <a:br>
              <a:rPr lang="fr-FR" sz="54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r>
              <a:rPr lang="fr-FR" sz="5400" b="0" i="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des français de l’étranger</a:t>
            </a:r>
            <a:r>
              <a:rPr lang="fr-FR" sz="54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54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54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905000"/>
            <a:ext cx="8382000" cy="4724400"/>
          </a:xfrm>
        </p:spPr>
        <p:txBody>
          <a:bodyPr>
            <a:normAutofit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3600" b="1" spc="-50" dirty="0" smtClean="0">
                <a:solidFill>
                  <a:srgbClr val="000000"/>
                </a:solidFill>
                <a:latin typeface="Calibri"/>
              </a:rPr>
              <a:t>Fonctions</a:t>
            </a:r>
          </a:p>
          <a:p>
            <a:pPr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Font typeface="Wingdings" charset="2"/>
              <a:buChar char="ü"/>
            </a:pPr>
            <a:r>
              <a:rPr lang="fr-FR" sz="2800" dirty="0" smtClean="0"/>
              <a:t>Les conseillers à l’AFE </a:t>
            </a:r>
            <a:r>
              <a:rPr lang="fr-FR" sz="2800" dirty="0"/>
              <a:t>élisent leur président (qui n’est donc plus le ministre des Affaires étrangères)</a:t>
            </a:r>
            <a:endParaRPr lang="en-GB" sz="2800" dirty="0"/>
          </a:p>
          <a:p>
            <a:pPr>
              <a:buFont typeface="Wingdings" charset="2"/>
              <a:buChar char="ü"/>
            </a:pPr>
            <a:r>
              <a:rPr lang="fr-FR" sz="2800" dirty="0" smtClean="0"/>
              <a:t>L’assemblée donne  </a:t>
            </a:r>
            <a:r>
              <a:rPr lang="fr-FR" sz="2800" dirty="0"/>
              <a:t>des  avis  consultatifs  au  gouvernement    sur  la situation des Français établis hors de France et sur toute question consulaire ou d’intérêt général, notamment culture, éducatif, économique et social</a:t>
            </a:r>
            <a:r>
              <a:rPr lang="fr-FR" dirty="0" smtClean="0"/>
              <a:t>.</a:t>
            </a:r>
          </a:p>
          <a:p>
            <a:pPr>
              <a:buFont typeface="Wingdings" charset="2"/>
              <a:buChar char="ü"/>
            </a:pPr>
            <a:r>
              <a:rPr lang="fr-FR" sz="2800" dirty="0"/>
              <a:t>Elle peut prendre l’initiative de réaliser des études</a:t>
            </a:r>
            <a:endParaRPr lang="en-GB" sz="2800" dirty="0"/>
          </a:p>
          <a:p>
            <a:pPr marL="517525" lvl="1" indent="0">
              <a:buNone/>
            </a:pPr>
            <a:endParaRPr lang="fr-FR" dirty="0" smtClean="0"/>
          </a:p>
          <a:p>
            <a:pPr marL="1204913" lvl="2" indent="-342900">
              <a:buFont typeface="Wingdings" charset="2"/>
              <a:buChar char="ü"/>
            </a:pPr>
            <a:endParaRPr lang="fr-FR" sz="3500" b="0" i="0" spc="-50" dirty="0" smtClean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26776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760412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Élection des sénateurs</a:t>
            </a:r>
            <a:r>
              <a:rPr lang="fr-FR" sz="60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 </a:t>
            </a: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fr-F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fr-F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600200"/>
            <a:ext cx="8382000" cy="5029200"/>
          </a:xfrm>
        </p:spPr>
        <p:txBody>
          <a:bodyPr>
            <a:normAutofit/>
          </a:bodyPr>
          <a:lstStyle/>
          <a:p>
            <a:pPr marL="393192" indent="-393192"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</a:pPr>
            <a:r>
              <a:rPr lang="fr-FR" sz="3600" b="1" dirty="0"/>
              <a:t>Elargissement du corps électoral </a:t>
            </a:r>
            <a:endParaRPr lang="fr-FR" sz="3600" b="1" dirty="0" smtClean="0"/>
          </a:p>
          <a:p>
            <a:pPr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Font typeface="Wingdings" charset="2"/>
              <a:buChar char="ü"/>
            </a:pPr>
            <a:r>
              <a:rPr lang="fr-FR" sz="2800" dirty="0"/>
              <a:t>A</a:t>
            </a:r>
            <a:r>
              <a:rPr lang="fr-FR" sz="2800" dirty="0" smtClean="0"/>
              <a:t>ux </a:t>
            </a:r>
            <a:r>
              <a:rPr lang="fr-FR" sz="2800" dirty="0"/>
              <a:t>444 conseillers consulaires s’ajoutent des grands électeurs dénommés </a:t>
            </a:r>
            <a:r>
              <a:rPr lang="fr-FR" sz="2800" dirty="0" smtClean="0"/>
              <a:t>“délégués consulaires”</a:t>
            </a:r>
          </a:p>
          <a:p>
            <a:pPr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Font typeface="Wingdings" charset="2"/>
              <a:buChar char="ü"/>
            </a:pPr>
            <a:r>
              <a:rPr lang="fr-FR" sz="2800" dirty="0" smtClean="0"/>
              <a:t>Ils sont élus dans les circonscriptions très peuplées en </a:t>
            </a:r>
            <a:r>
              <a:rPr lang="fr-FR" sz="2800" dirty="0"/>
              <a:t>même temps que les conseillers consulaires à raison d’un délégué pour 10 000 inscrits </a:t>
            </a:r>
            <a:endParaRPr lang="fr-FR" sz="2800" dirty="0" smtClean="0"/>
          </a:p>
          <a:p>
            <a:pPr defTabSz="914400">
              <a:lnSpc>
                <a:spcPct val="100000"/>
              </a:lnSpc>
              <a:spcBef>
                <a:spcPts val="768"/>
              </a:spcBef>
              <a:buClr>
                <a:srgbClr val="000000"/>
              </a:buClr>
              <a:buFont typeface="Wingdings" charset="2"/>
              <a:buChar char="ü"/>
            </a:pPr>
            <a:r>
              <a:rPr lang="fr-FR" sz="2800" dirty="0"/>
              <a:t>Les sénateurs </a:t>
            </a:r>
            <a:r>
              <a:rPr lang="fr-FR" sz="2800" dirty="0" smtClean="0"/>
              <a:t>des </a:t>
            </a:r>
            <a:r>
              <a:rPr lang="fr-FR" sz="2800" dirty="0"/>
              <a:t>Français de l’étranger seront donc élus par environ 550 grands électeurs </a:t>
            </a:r>
            <a:r>
              <a:rPr lang="fr-FR" sz="2800" dirty="0" smtClean="0"/>
              <a:t>(députés</a:t>
            </a:r>
            <a:r>
              <a:rPr lang="fr-FR" sz="2800" dirty="0"/>
              <a:t>, </a:t>
            </a:r>
            <a:r>
              <a:rPr lang="fr-FR" sz="2800" dirty="0" smtClean="0"/>
              <a:t>conseillers consulaires, délégués </a:t>
            </a:r>
            <a:r>
              <a:rPr lang="fr-FR" sz="2800" dirty="0" smtClean="0"/>
              <a:t>consulaires)</a:t>
            </a:r>
            <a:r>
              <a:rPr lang="en-GB" sz="2800" dirty="0" smtClean="0"/>
              <a:t> </a:t>
            </a:r>
            <a:endParaRPr lang="fr-FR" sz="2800" dirty="0"/>
          </a:p>
          <a:p>
            <a:pPr marL="1204913" lvl="2" indent="-342900">
              <a:buFont typeface="Wingdings" charset="2"/>
              <a:buChar char="ü"/>
            </a:pPr>
            <a:endParaRPr lang="fr-FR" sz="3500" b="0" i="0" spc="-50" dirty="0" smtClean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067426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C102867869990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F83F853-FA01-4B06-983B-0DEE9474D6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TC102867869990</Template>
  <TotalTime>165</TotalTime>
  <Words>1602</Words>
  <Application>Microsoft Macintosh PowerPoint</Application>
  <PresentationFormat>Présentation à l'écran (4:3)</PresentationFormat>
  <Paragraphs>101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TC102867869990</vt:lpstr>
      <vt:lpstr>White with Courier font for code slides</vt:lpstr>
      <vt:lpstr>La réforme de la représentation des français établis hors de France</vt:lpstr>
      <vt:lpstr>Deux instances représentatives  </vt:lpstr>
      <vt:lpstr>Les conseils consulaires</vt:lpstr>
      <vt:lpstr>Les conseillers  consulaires </vt:lpstr>
      <vt:lpstr>Les conseillers  consulaires </vt:lpstr>
      <vt:lpstr>Les conseillers  consulaires </vt:lpstr>
      <vt:lpstr>L’assemblée   des français de l’étranger </vt:lpstr>
      <vt:lpstr>L’assemblée  des français de l’étranger </vt:lpstr>
      <vt:lpstr>Élection des sénateurs   </vt:lpstr>
      <vt:lpstr>Rôle de Français du monde-adfe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 slides (White with blue-green design)</dc:title>
  <dc:creator/>
  <cp:keywords/>
  <cp:lastModifiedBy>Michèle Bloch</cp:lastModifiedBy>
  <cp:revision>26</cp:revision>
  <dcterms:modified xsi:type="dcterms:W3CDTF">2013-08-26T15:46:01Z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TC102867869990</vt:lpwstr>
  </property>
</Properties>
</file>